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0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3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3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14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503F9-E3AC-4DAA-B428-3234E718D074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227A-57BC-441E-A947-EF9B2B73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 in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trends do we expect to see?</a:t>
            </a:r>
          </a:p>
          <a:p>
            <a:endParaRPr lang="en-US" dirty="0"/>
          </a:p>
          <a:p>
            <a:r>
              <a:rPr lang="en-US" dirty="0" smtClean="0"/>
              <a:t>By Shaan Mathur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42896" y="328989"/>
            <a:ext cx="1112762" cy="109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Level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H="1">
            <a:off x="3304419" y="1266403"/>
            <a:ext cx="2001437" cy="44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>
            <a:off x="6092698" y="1266403"/>
            <a:ext cx="2020788" cy="41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17577" y="1630438"/>
            <a:ext cx="1165981" cy="105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34347" y="1630437"/>
            <a:ext cx="1165981" cy="105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8340988" y="2683054"/>
            <a:ext cx="1" cy="47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7350" y="3153592"/>
            <a:ext cx="1165981" cy="1165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graphicFrame>
        <p:nvGraphicFramePr>
          <p:cNvPr id="2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390503"/>
              </p:ext>
            </p:extLst>
          </p:nvPr>
        </p:nvGraphicFramePr>
        <p:xfrm>
          <a:off x="387504" y="4383431"/>
          <a:ext cx="4497051" cy="21171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9017"/>
                <a:gridCol w="1499017"/>
                <a:gridCol w="1499017"/>
              </a:tblGrid>
              <a:tr h="535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Terrorist Risk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of 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Missile Launched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Morning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707414"/>
              </p:ext>
            </p:extLst>
          </p:nvPr>
        </p:nvGraphicFramePr>
        <p:xfrm>
          <a:off x="387504" y="4383431"/>
          <a:ext cx="4497051" cy="21171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9017"/>
                <a:gridCol w="1499017"/>
                <a:gridCol w="1499017"/>
              </a:tblGrid>
              <a:tr h="535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Terrorist Risk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of 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Missile Launched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Morning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 flipH="1">
            <a:off x="3100567" y="2683054"/>
            <a:ext cx="1" cy="47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464358" y="3153593"/>
            <a:ext cx="1219200" cy="11659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0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Frey</a:t>
            </a:r>
            <a:r>
              <a:rPr lang="en-US" dirty="0"/>
              <a:t>, Carl B., and Michael A. Osborne. </a:t>
            </a:r>
            <a:r>
              <a:rPr lang="en-US" i="1" dirty="0"/>
              <a:t>THE FUTURE OF EMPLOYMENT: HOW SUSCEPTIBLE ARE JOBS TO COMPUTERISATION?</a:t>
            </a:r>
            <a:r>
              <a:rPr lang="en-US" dirty="0"/>
              <a:t> (</a:t>
            </a:r>
            <a:r>
              <a:rPr lang="en-US" dirty="0" err="1"/>
              <a:t>n.d.</a:t>
            </a:r>
            <a:r>
              <a:rPr lang="en-US" dirty="0"/>
              <a:t>): n. </a:t>
            </a:r>
            <a:r>
              <a:rPr lang="en-US" dirty="0" err="1"/>
              <a:t>pag</a:t>
            </a:r>
            <a:r>
              <a:rPr lang="en-US" dirty="0"/>
              <a:t>. 17 Sept. 2013. Web.</a:t>
            </a:r>
          </a:p>
          <a:p>
            <a:r>
              <a:rPr lang="en-US" dirty="0"/>
              <a:t>Reese, Hope. "Artificial Intelligence: The 3 Big Trends to Watch in 2017." </a:t>
            </a:r>
            <a:r>
              <a:rPr lang="en-US" i="1" dirty="0" err="1"/>
              <a:t>TechRepublic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20 Dec. 2016. Web.</a:t>
            </a:r>
          </a:p>
          <a:p>
            <a:r>
              <a:rPr lang="en-US" dirty="0" err="1"/>
              <a:t>Schank</a:t>
            </a:r>
            <a:r>
              <a:rPr lang="en-US" dirty="0"/>
              <a:t>, Roger C. (1991). "Where's the AI". </a:t>
            </a:r>
            <a:r>
              <a:rPr lang="en-US" i="1" dirty="0"/>
              <a:t>AI magazine</a:t>
            </a:r>
            <a:r>
              <a:rPr lang="en-US" dirty="0"/>
              <a:t>. Vol. 12 no. 4. p. 38.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software that can, in varying degrees of the word, think.</a:t>
            </a:r>
          </a:p>
          <a:p>
            <a:r>
              <a:rPr lang="en-US" dirty="0" smtClean="0"/>
              <a:t>What we deem “intelligent” has changed with time.</a:t>
            </a:r>
          </a:p>
          <a:p>
            <a:pPr lvl="1"/>
            <a:r>
              <a:rPr lang="en-US" dirty="0" smtClean="0"/>
              <a:t>What about now?</a:t>
            </a:r>
          </a:p>
          <a:p>
            <a:r>
              <a:rPr lang="en-US" dirty="0" smtClean="0"/>
              <a:t>Many philosophical musings regarding the nature of AI.</a:t>
            </a:r>
          </a:p>
        </p:txBody>
      </p:sp>
    </p:spTree>
    <p:extLst>
      <p:ext uri="{BB962C8B-B14F-4D97-AF65-F5344CB8AC3E}">
        <p14:creationId xmlns:p14="http://schemas.microsoft.com/office/powerpoint/2010/main" val="303635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Growing influence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subject of AI truly began in 1956 with the presentation of the computer program “Logic Theorist”</a:t>
            </a:r>
          </a:p>
          <a:p>
            <a:pPr lvl="1"/>
            <a:r>
              <a:rPr lang="en-US" dirty="0" smtClean="0"/>
              <a:t>Proved 38 of the first 52 theorems in </a:t>
            </a:r>
            <a:r>
              <a:rPr lang="en-US" i="1" dirty="0" smtClean="0"/>
              <a:t>Principia Mathematica</a:t>
            </a:r>
            <a:endParaRPr lang="en-US" dirty="0" smtClean="0"/>
          </a:p>
          <a:p>
            <a:r>
              <a:rPr lang="en-US" dirty="0" smtClean="0"/>
              <a:t>Today we have AI having a growing consumer impact (e.g. Uber self-driving cars, Netflix movie recommendation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GROWING INFLUENCE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doesn’t just affect technology, but challenges our economy</a:t>
            </a:r>
          </a:p>
          <a:p>
            <a:r>
              <a:rPr lang="en-US" dirty="0" smtClean="0"/>
              <a:t>2013 study assessing job vulnerability to computerization found 47% of US jobs are at risk</a:t>
            </a:r>
          </a:p>
          <a:p>
            <a:pPr lvl="1"/>
            <a:r>
              <a:rPr lang="en-US" dirty="0" smtClean="0"/>
              <a:t>If it is routine, it is in danger.</a:t>
            </a:r>
          </a:p>
          <a:p>
            <a:r>
              <a:rPr lang="en-US" dirty="0" smtClean="0"/>
              <a:t>What does increased technological unemployment mean for the middle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Going rogue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responsibility for AI directly correlates with higher risk of malicious attacks</a:t>
            </a:r>
          </a:p>
          <a:p>
            <a:r>
              <a:rPr lang="en-US" dirty="0" smtClean="0"/>
              <a:t>Hackers could retrain AI to introduce bias in various systems, allowing exceptions to be made</a:t>
            </a:r>
          </a:p>
          <a:p>
            <a:r>
              <a:rPr lang="en-US" dirty="0" smtClean="0"/>
              <a:t>Danger of malevolent AI used to hack into systems to defraud institutions/individuals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5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Issues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is not just a subject of computer science, but is a controversial topic in philosophy</a:t>
            </a:r>
          </a:p>
          <a:p>
            <a:r>
              <a:rPr lang="en-US" dirty="0" smtClean="0"/>
              <a:t>Who defines ethics? Microsoft’s </a:t>
            </a:r>
            <a:r>
              <a:rPr lang="en-US" dirty="0" err="1" smtClean="0"/>
              <a:t>Tay</a:t>
            </a:r>
            <a:r>
              <a:rPr lang="en-US" dirty="0" smtClean="0"/>
              <a:t> AI failure demonstrates the multidimensional nature of human morality</a:t>
            </a:r>
          </a:p>
          <a:p>
            <a:pPr lvl="1"/>
            <a:r>
              <a:rPr lang="en-US" dirty="0" smtClean="0"/>
              <a:t>Classical example of self-driving vehicle morality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5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Missile launcher </a:t>
            </a:r>
            <a:r>
              <a:rPr lang="en-US" dirty="0" err="1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we were designing an AI for the government to decide whether or not to launch a missile</a:t>
            </a:r>
          </a:p>
          <a:p>
            <a:r>
              <a:rPr lang="en-US" dirty="0" smtClean="0"/>
              <a:t>Parameters are: Terrorist Risk Level, Time of Day</a:t>
            </a:r>
          </a:p>
          <a:p>
            <a:r>
              <a:rPr lang="en-US" dirty="0" smtClean="0"/>
              <a:t>AI learns from data set of a (approved) list of past decisions made by the military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8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781593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/>
                <a:gridCol w="3302000"/>
                <a:gridCol w="330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Terrorist Risk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of 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Missile Launched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42896" y="328989"/>
            <a:ext cx="1112762" cy="1098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Risk Level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H="1">
            <a:off x="3304419" y="1266403"/>
            <a:ext cx="2001437" cy="44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>
            <a:off x="6092698" y="1266403"/>
            <a:ext cx="2020788" cy="412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17577" y="1630438"/>
            <a:ext cx="1165981" cy="105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34347" y="1630437"/>
            <a:ext cx="1165981" cy="105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4"/>
          </p:cNvCxnSpPr>
          <p:nvPr/>
        </p:nvCxnSpPr>
        <p:spPr>
          <a:xfrm flipH="1">
            <a:off x="3100567" y="2683967"/>
            <a:ext cx="1" cy="47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36929" y="3154505"/>
            <a:ext cx="1165981" cy="1165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Straight Connector 14"/>
          <p:cNvCxnSpPr>
            <a:stCxn id="10" idx="3"/>
          </p:cNvCxnSpPr>
          <p:nvPr/>
        </p:nvCxnSpPr>
        <p:spPr>
          <a:xfrm flipH="1">
            <a:off x="5660571" y="2529680"/>
            <a:ext cx="2244530" cy="83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</p:cNvCxnSpPr>
          <p:nvPr/>
        </p:nvCxnSpPr>
        <p:spPr>
          <a:xfrm flipH="1">
            <a:off x="8317337" y="2683966"/>
            <a:ext cx="1" cy="87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5"/>
          </p:cNvCxnSpPr>
          <p:nvPr/>
        </p:nvCxnSpPr>
        <p:spPr>
          <a:xfrm>
            <a:off x="8729574" y="2529680"/>
            <a:ext cx="1928750" cy="96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32271" y="3366671"/>
            <a:ext cx="1165981" cy="105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Morning</a:t>
            </a:r>
            <a:endParaRPr lang="en-US" sz="1400" dirty="0"/>
          </a:p>
        </p:txBody>
      </p:sp>
      <p:sp>
        <p:nvSpPr>
          <p:cNvPr id="21" name="Oval 20"/>
          <p:cNvSpPr/>
          <p:nvPr/>
        </p:nvSpPr>
        <p:spPr>
          <a:xfrm>
            <a:off x="7734346" y="3560838"/>
            <a:ext cx="1165981" cy="105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Evening</a:t>
            </a:r>
            <a:endParaRPr lang="en-US" sz="1600" dirty="0"/>
          </a:p>
        </p:txBody>
      </p:sp>
      <p:sp>
        <p:nvSpPr>
          <p:cNvPr id="22" name="Oval 21"/>
          <p:cNvSpPr/>
          <p:nvPr/>
        </p:nvSpPr>
        <p:spPr>
          <a:xfrm>
            <a:off x="10242899" y="3493105"/>
            <a:ext cx="1165981" cy="1053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Night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641218" y="4420200"/>
            <a:ext cx="1" cy="47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77580" y="4890738"/>
            <a:ext cx="1165981" cy="11659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17335" y="4614367"/>
            <a:ext cx="1" cy="47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53697" y="5084905"/>
            <a:ext cx="1165981" cy="11659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0857986" y="4546634"/>
            <a:ext cx="1" cy="47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294348" y="5017172"/>
            <a:ext cx="1165981" cy="11659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graphicFrame>
        <p:nvGraphicFramePr>
          <p:cNvPr id="2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325612"/>
              </p:ext>
            </p:extLst>
          </p:nvPr>
        </p:nvGraphicFramePr>
        <p:xfrm>
          <a:off x="387504" y="4383431"/>
          <a:ext cx="4497051" cy="21171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9017"/>
                <a:gridCol w="1499017"/>
                <a:gridCol w="1499017"/>
              </a:tblGrid>
              <a:tr h="535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Terrorist Risk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of Day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Missile Launched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Morning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</a:tr>
              <a:tr h="316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Evening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True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48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3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1808</TotalTime>
  <Words>420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Artificial Intelligence in 2017</vt:lpstr>
      <vt:lpstr>Artificial intelligence</vt:lpstr>
      <vt:lpstr>The Growing influence of AI</vt:lpstr>
      <vt:lpstr>THE GROWING INFLUENCE OF AI</vt:lpstr>
      <vt:lpstr>AI Going rogue</vt:lpstr>
      <vt:lpstr>Moral Issues in AI</vt:lpstr>
      <vt:lpstr>Missile launcher ai</vt:lpstr>
      <vt:lpstr>PowerPoint Presentation</vt:lpstr>
      <vt:lpstr>PowerPoint Presentation</vt:lpstr>
      <vt:lpstr>PowerPoint Presentation</vt:lpstr>
      <vt:lpstr>Works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2017</dc:title>
  <dc:creator>Shaan Mathur</dc:creator>
  <cp:lastModifiedBy>Shaan Mathur</cp:lastModifiedBy>
  <cp:revision>21</cp:revision>
  <dcterms:created xsi:type="dcterms:W3CDTF">2017-03-15T00:45:33Z</dcterms:created>
  <dcterms:modified xsi:type="dcterms:W3CDTF">2017-03-17T10:50:01Z</dcterms:modified>
</cp:coreProperties>
</file>