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59" r:id="rId4"/>
    <p:sldId id="275" r:id="rId5"/>
    <p:sldId id="276" r:id="rId6"/>
    <p:sldId id="258" r:id="rId7"/>
    <p:sldId id="260" r:id="rId8"/>
    <p:sldId id="262" r:id="rId9"/>
    <p:sldId id="263" r:id="rId10"/>
    <p:sldId id="264" r:id="rId11"/>
    <p:sldId id="271" r:id="rId12"/>
    <p:sldId id="272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>
        <p:scale>
          <a:sx n="104" d="100"/>
          <a:sy n="104" d="100"/>
        </p:scale>
        <p:origin x="188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SA_Factoring_Challenge" TargetMode="Externa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 35L Software Construction Lab	</a:t>
            </a:r>
            <a:br>
              <a:rPr lang="en-US" b="1" dirty="0"/>
            </a:br>
            <a:r>
              <a:rPr lang="en-US" b="1" dirty="0"/>
              <a:t>Week </a:t>
            </a:r>
            <a:r>
              <a:rPr lang="en-US" b="1" dirty="0" smtClean="0"/>
              <a:t>7 </a:t>
            </a:r>
            <a:r>
              <a:rPr lang="en-US" b="1" dirty="0"/>
              <a:t>– </a:t>
            </a:r>
            <a:r>
              <a:rPr lang="en-US" b="1" dirty="0" smtClean="0"/>
              <a:t>SSH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8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Password-based authentication</a:t>
            </a:r>
          </a:p>
          <a:p>
            <a:pPr lvl="1"/>
            <a:r>
              <a:rPr lang="en-US" dirty="0" smtClean="0"/>
              <a:t>Prompt for password on remote server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username specified </a:t>
            </a:r>
            <a:r>
              <a:rPr lang="en-US" dirty="0"/>
              <a:t>exists </a:t>
            </a:r>
            <a:r>
              <a:rPr lang="en-US" dirty="0" smtClean="0"/>
              <a:t>and remote </a:t>
            </a:r>
            <a:r>
              <a:rPr lang="en-US" dirty="0"/>
              <a:t>password for </a:t>
            </a:r>
            <a:r>
              <a:rPr lang="en-US" dirty="0" smtClean="0"/>
              <a:t>it is correct then </a:t>
            </a:r>
            <a:r>
              <a:rPr lang="en-US" dirty="0"/>
              <a:t>the </a:t>
            </a:r>
            <a:r>
              <a:rPr lang="en-US" dirty="0" smtClean="0"/>
              <a:t>system lets </a:t>
            </a:r>
            <a:r>
              <a:rPr lang="en-US" dirty="0"/>
              <a:t>you in</a:t>
            </a:r>
            <a:endParaRPr lang="en-US" dirty="0" smtClean="0"/>
          </a:p>
          <a:p>
            <a:r>
              <a:rPr lang="en-US" b="1" dirty="0" smtClean="0"/>
              <a:t>Key-based authentication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key pair on </a:t>
            </a:r>
            <a:r>
              <a:rPr lang="en-US" dirty="0" smtClean="0"/>
              <a:t>the client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/>
              <a:t>the public key to the </a:t>
            </a:r>
            <a:r>
              <a:rPr lang="en-US" dirty="0" smtClean="0"/>
              <a:t>server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authenticates client if it can demonstrate </a:t>
            </a:r>
            <a:r>
              <a:rPr lang="en-US" dirty="0"/>
              <a:t>that </a:t>
            </a:r>
            <a:r>
              <a:rPr lang="en-US" dirty="0" smtClean="0"/>
              <a:t>it has the private key</a:t>
            </a:r>
          </a:p>
          <a:p>
            <a:pPr lvl="1"/>
            <a:r>
              <a:rPr lang="en-US" dirty="0" smtClean="0"/>
              <a:t>The private key can be protected with a passphrase</a:t>
            </a:r>
          </a:p>
          <a:p>
            <a:pPr lvl="1"/>
            <a:r>
              <a:rPr lang="en-US" dirty="0" smtClean="0"/>
              <a:t>Every time you </a:t>
            </a:r>
            <a:r>
              <a:rPr lang="en-US" dirty="0" err="1" smtClean="0"/>
              <a:t>ssh</a:t>
            </a:r>
            <a:r>
              <a:rPr lang="en-US" dirty="0" smtClean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ssh</a:t>
            </a:r>
            <a:r>
              <a:rPr lang="en-US" b="1" smtClean="0"/>
              <a:t>-agent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used with </a:t>
            </a:r>
            <a:r>
              <a:rPr lang="en-US" dirty="0" err="1" smtClean="0"/>
              <a:t>OpenSSH</a:t>
            </a:r>
            <a:r>
              <a:rPr lang="en-US" dirty="0" smtClean="0"/>
              <a:t> that provides a secure way of storing the private key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</a:t>
            </a:r>
            <a:r>
              <a:rPr lang="en-US" dirty="0" smtClean="0"/>
              <a:t>prompts user </a:t>
            </a:r>
            <a:r>
              <a:rPr lang="en-US" dirty="0"/>
              <a:t>for </a:t>
            </a:r>
            <a:r>
              <a:rPr lang="en-US" dirty="0" smtClean="0"/>
              <a:t>the passphrase once </a:t>
            </a:r>
            <a:r>
              <a:rPr lang="en-US" dirty="0"/>
              <a:t>and adds it to the list maintained by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 smtClean="0"/>
              <a:t>Once passphrase is added to</a:t>
            </a:r>
            <a:r>
              <a:rPr lang="en-US" dirty="0"/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 smtClean="0"/>
              <a:t>, the user will not </a:t>
            </a:r>
            <a:r>
              <a:rPr lang="en-US" dirty="0"/>
              <a:t>be prompted for it </a:t>
            </a:r>
            <a:r>
              <a:rPr lang="en-US" dirty="0" smtClean="0"/>
              <a:t>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</a:t>
            </a:r>
            <a:r>
              <a:rPr lang="en-US" dirty="0" smtClean="0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 Window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Windowing system that forms </a:t>
            </a:r>
            <a:r>
              <a:rPr lang="en-US" dirty="0"/>
              <a:t>the basis for most GUIs on </a:t>
            </a:r>
            <a:r>
              <a:rPr lang="en-US" dirty="0" smtClean="0"/>
              <a:t>UNIX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is a network-based </a:t>
            </a:r>
            <a:r>
              <a:rPr lang="en-US" dirty="0" smtClean="0"/>
              <a:t>system. It </a:t>
            </a:r>
            <a:r>
              <a:rPr lang="en-US" dirty="0"/>
              <a:t>is based upon a network protocol such that a program can run on one computer but be displayed on </a:t>
            </a:r>
            <a:r>
              <a:rPr lang="en-US" dirty="0" smtClean="0"/>
              <a:t>another (X Session Forwarding)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Securely log in to each others’ computers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OpenSSH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Use key-based authentication </a:t>
            </a:r>
          </a:p>
          <a:p>
            <a:pPr lvl="1"/>
            <a:r>
              <a:rPr lang="en-US" dirty="0" smtClean="0"/>
              <a:t>Generate key pairs </a:t>
            </a:r>
          </a:p>
          <a:p>
            <a:r>
              <a:rPr lang="en-US" b="1" dirty="0" smtClean="0"/>
              <a:t>Make logins convenient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your passphrase once </a:t>
            </a:r>
            <a:r>
              <a:rPr lang="en-US" dirty="0" smtClean="0"/>
              <a:t>and be </a:t>
            </a:r>
            <a:r>
              <a:rPr lang="en-US" dirty="0"/>
              <a:t>able to use </a:t>
            </a:r>
            <a:r>
              <a:rPr lang="en-US" dirty="0" err="1"/>
              <a:t>ssh</a:t>
            </a:r>
            <a:r>
              <a:rPr lang="en-US" dirty="0"/>
              <a:t> to connect to any </a:t>
            </a:r>
            <a:r>
              <a:rPr lang="en-US" dirty="0" smtClean="0"/>
              <a:t>other host without </a:t>
            </a:r>
            <a:r>
              <a:rPr lang="en-US" dirty="0"/>
              <a:t>typing </a:t>
            </a:r>
            <a:r>
              <a:rPr lang="en-US" dirty="0" smtClean="0"/>
              <a:t>any passwords or passphrases</a:t>
            </a:r>
          </a:p>
          <a:p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port </a:t>
            </a:r>
            <a:r>
              <a:rPr lang="en-US" b="1" dirty="0" smtClean="0"/>
              <a:t>forwarding </a:t>
            </a:r>
            <a:r>
              <a:rPr lang="en-US" dirty="0" smtClean="0"/>
              <a:t>to run </a:t>
            </a:r>
            <a:r>
              <a:rPr lang="en-US" dirty="0"/>
              <a:t>a command on a remote host that displays on your </a:t>
            </a:r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Environment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Make sure you have </a:t>
            </a:r>
            <a:r>
              <a:rPr lang="en-US" dirty="0" err="1" smtClean="0"/>
              <a:t>openssh</a:t>
            </a:r>
            <a:r>
              <a:rPr lang="en-US" dirty="0" smtClean="0"/>
              <a:t>-server and </a:t>
            </a:r>
            <a:r>
              <a:rPr lang="en-US" dirty="0" err="1" smtClean="0"/>
              <a:t>openssh</a:t>
            </a:r>
            <a:r>
              <a:rPr lang="en-US" dirty="0"/>
              <a:t>-</a:t>
            </a:r>
            <a:r>
              <a:rPr lang="en-US" dirty="0" smtClean="0"/>
              <a:t>client installed</a:t>
            </a:r>
          </a:p>
          <a:p>
            <a:pPr lvl="1"/>
            <a:r>
              <a:rPr lang="en-US" dirty="0" smtClean="0"/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--get-selections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 smtClean="0"/>
              <a:t> </a:t>
            </a:r>
            <a:r>
              <a:rPr lang="en-US" dirty="0" smtClean="0"/>
              <a:t>should output:</a:t>
            </a:r>
          </a:p>
          <a:p>
            <a:pPr lvl="2"/>
            <a:r>
              <a:rPr lang="en-US" dirty="0" err="1" smtClean="0"/>
              <a:t>openssh</a:t>
            </a:r>
            <a:r>
              <a:rPr lang="en-US" dirty="0" smtClean="0"/>
              <a:t>-server	install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penssh</a:t>
            </a:r>
            <a:r>
              <a:rPr lang="en-US" dirty="0" smtClean="0"/>
              <a:t>-client	install </a:t>
            </a:r>
          </a:p>
          <a:p>
            <a:pPr lvl="1"/>
            <a:r>
              <a:rPr lang="en-US" dirty="0" smtClean="0"/>
              <a:t>If not: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Server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Generate public and private keys</a:t>
            </a:r>
          </a:p>
          <a:p>
            <a:pPr lvl="1"/>
            <a:r>
              <a:rPr lang="en-US" sz="3400" dirty="0" smtClean="0"/>
              <a:t>$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3400" dirty="0" smtClean="0"/>
              <a:t> (by default saved to ~/.</a:t>
            </a:r>
            <a:r>
              <a:rPr lang="en-US" sz="3400" dirty="0" err="1" smtClean="0"/>
              <a:t>ssh</a:t>
            </a:r>
            <a:r>
              <a:rPr lang="en-US" sz="3400" dirty="0" smtClean="0"/>
              <a:t>/</a:t>
            </a:r>
            <a:r>
              <a:rPr lang="en-US" sz="3400" dirty="0" err="1" smtClean="0"/>
              <a:t>is_rsa</a:t>
            </a:r>
            <a:r>
              <a:rPr lang="en-US" sz="3400" dirty="0" smtClean="0"/>
              <a:t> and id_rsa.pub) – don’t change the default location</a:t>
            </a:r>
          </a:p>
          <a:p>
            <a:r>
              <a:rPr lang="en-US" sz="3800" b="1" dirty="0" smtClean="0"/>
              <a:t>Create an account for the client on the server</a:t>
            </a:r>
          </a:p>
          <a:p>
            <a:pPr lvl="1"/>
            <a:r>
              <a:rPr lang="en-US" sz="3400" dirty="0" smtClean="0"/>
              <a:t>$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–m &lt;username&gt; </a:t>
            </a: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400" dirty="0" smtClean="0"/>
              <a:t>$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r>
              <a:rPr lang="en-US" sz="3800" b="1" dirty="0" smtClean="0"/>
              <a:t>Create .</a:t>
            </a:r>
            <a:r>
              <a:rPr lang="en-US" sz="3800" b="1" dirty="0" err="1" smtClean="0"/>
              <a:t>ssh</a:t>
            </a:r>
            <a:r>
              <a:rPr lang="en-US" sz="3800" b="1" dirty="0" smtClean="0"/>
              <a:t> directory for new user</a:t>
            </a:r>
          </a:p>
          <a:p>
            <a:pPr lvl="1"/>
            <a:r>
              <a:rPr lang="en-US" sz="3400" dirty="0" smtClean="0"/>
              <a:t>$ 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3400" dirty="0" smtClean="0"/>
              <a:t>$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800" b="1" dirty="0" smtClean="0"/>
              <a:t>Change ownership and permission on .</a:t>
            </a:r>
            <a:r>
              <a:rPr lang="en-US" sz="3800" b="1" dirty="0" err="1" smtClean="0"/>
              <a:t>ssh</a:t>
            </a:r>
            <a:r>
              <a:rPr lang="en-US" sz="3800" b="1" dirty="0" smtClean="0"/>
              <a:t> directory</a:t>
            </a:r>
          </a:p>
          <a:p>
            <a:pPr lvl="1"/>
            <a:r>
              <a:rPr lang="en-US" sz="3400" dirty="0" smtClean="0"/>
              <a:t>$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400" dirty="0" smtClean="0"/>
              <a:t>$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800" b="1" dirty="0" smtClean="0">
                <a:cs typeface="Courier New" pitchFamily="49" charset="0"/>
              </a:rPr>
              <a:t>Optional: disable password-based authentication</a:t>
            </a:r>
          </a:p>
          <a:p>
            <a:pPr lvl="1"/>
            <a:r>
              <a:rPr lang="en-US" sz="3400" dirty="0" smtClean="0">
                <a:cs typeface="Courier New" panose="02070309020205020404" pitchFamily="49" charset="0"/>
              </a:rPr>
              <a:t>$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/etc/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700" dirty="0" smtClean="0">
                <a:cs typeface="Courier New" panose="02070309020205020404" pitchFamily="49" charset="0"/>
              </a:rPr>
              <a:t>change </a:t>
            </a:r>
            <a:r>
              <a:rPr lang="en-US" sz="3700" dirty="0" err="1" smtClean="0">
                <a:cs typeface="Courier New" panose="02070309020205020404" pitchFamily="49" charset="0"/>
              </a:rPr>
              <a:t>PasswordAuthentication</a:t>
            </a:r>
            <a:r>
              <a:rPr lang="en-US" sz="3700" dirty="0" smtClean="0">
                <a:cs typeface="Courier New" panose="02070309020205020404" pitchFamily="49" charset="0"/>
              </a:rPr>
              <a:t> option to no</a:t>
            </a:r>
            <a:endParaRPr lang="en-US" sz="53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dirty="0" smtClean="0"/>
              <a:t>Generate public and private keys</a:t>
            </a:r>
          </a:p>
          <a:p>
            <a:pPr lvl="1"/>
            <a:r>
              <a:rPr lang="en-US" sz="3000" dirty="0" smtClean="0"/>
              <a:t>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400" b="1" dirty="0" smtClean="0"/>
              <a:t>Copy your public key to the server for key-based authentication (~/.</a:t>
            </a:r>
            <a:r>
              <a:rPr lang="en-US" sz="3400" b="1" dirty="0" err="1" smtClean="0"/>
              <a:t>ssh</a:t>
            </a:r>
            <a:r>
              <a:rPr lang="en-US" sz="3400" b="1" dirty="0" smtClean="0"/>
              <a:t>/</a:t>
            </a:r>
            <a:r>
              <a:rPr lang="en-US" sz="3400" b="1" dirty="0" err="1" smtClean="0"/>
              <a:t>authorized_keys</a:t>
            </a:r>
            <a:r>
              <a:rPr lang="en-US" sz="3400" b="1" dirty="0" smtClean="0"/>
              <a:t>)</a:t>
            </a:r>
          </a:p>
          <a:p>
            <a:pPr lvl="1"/>
            <a:r>
              <a:rPr lang="en-US" sz="3000" dirty="0" smtClean="0"/>
              <a:t>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400" b="1" dirty="0"/>
              <a:t>Add </a:t>
            </a:r>
            <a:r>
              <a:rPr lang="en-US" sz="3400" b="1" dirty="0" smtClean="0"/>
              <a:t>private </a:t>
            </a:r>
            <a:r>
              <a:rPr lang="en-US" sz="3400" b="1" dirty="0"/>
              <a:t>key to authentication </a:t>
            </a:r>
            <a:r>
              <a:rPr lang="en-US" sz="3400" b="1" dirty="0" smtClean="0"/>
              <a:t>agent (</a:t>
            </a:r>
            <a:r>
              <a:rPr lang="en-US" sz="3400" b="1" dirty="0" err="1" smtClean="0"/>
              <a:t>ssh</a:t>
            </a:r>
            <a:r>
              <a:rPr lang="en-US" sz="3400" b="1" dirty="0" smtClean="0"/>
              <a:t>-agent)</a:t>
            </a:r>
            <a:endParaRPr lang="en-US" sz="3400" b="1" dirty="0"/>
          </a:p>
          <a:p>
            <a:pPr lvl="1"/>
            <a:r>
              <a:rPr lang="en-US" sz="3000" dirty="0" smtClean="0"/>
              <a:t>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r>
              <a:rPr lang="en-US" sz="3400" b="1" dirty="0" smtClean="0"/>
              <a:t>SSH to server</a:t>
            </a:r>
          </a:p>
          <a:p>
            <a:pPr lvl="1"/>
            <a:r>
              <a:rPr lang="en-US" sz="3000" dirty="0" smtClean="0"/>
              <a:t>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smtClean="0"/>
              <a:t>(X11 session forwarding)</a:t>
            </a:r>
          </a:p>
          <a:p>
            <a:r>
              <a:rPr lang="en-US" sz="3400" b="1" dirty="0" smtClean="0"/>
              <a:t>Run a command on the remote host</a:t>
            </a:r>
          </a:p>
          <a:p>
            <a:pPr lvl="1"/>
            <a:r>
              <a:rPr lang="en-US" sz="3000" dirty="0" smtClean="0"/>
              <a:t>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3000" dirty="0" smtClean="0"/>
              <a:t>, 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3000" dirty="0" smtClean="0"/>
              <a:t>, $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30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IP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</a:t>
            </a:r>
            <a:r>
              <a:rPr lang="en-US" dirty="0" smtClean="0"/>
              <a:t>information (IP address, etc.)</a:t>
            </a: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–I</a:t>
            </a:r>
          </a:p>
          <a:p>
            <a:pPr lvl="1"/>
            <a:r>
              <a:rPr lang="en-US" dirty="0" smtClean="0">
                <a:latin typeface="Bell MT" pitchFamily="18" charset="0"/>
                <a:cs typeface="Arial" pitchFamily="34" charset="0"/>
              </a:rPr>
              <a:t> </a:t>
            </a:r>
            <a:r>
              <a:rPr lang="en-US" dirty="0" smtClean="0"/>
              <a:t>gives the IP address of your machine directly</a:t>
            </a:r>
            <a:endParaRPr lang="en-US" dirty="0">
              <a:latin typeface="Bell MT" pitchFamily="18" charset="0"/>
              <a:cs typeface="Arial" pitchFamily="34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dirty="0" smtClean="0"/>
              <a:t>acket </a:t>
            </a:r>
            <a:r>
              <a:rPr lang="en-US" b="1" dirty="0" smtClean="0"/>
              <a:t>in</a:t>
            </a:r>
            <a:r>
              <a:rPr lang="en-US" dirty="0" smtClean="0"/>
              <a:t>ternet </a:t>
            </a:r>
            <a:r>
              <a:rPr lang="en-US" b="1" dirty="0" smtClean="0"/>
              <a:t>g</a:t>
            </a:r>
            <a:r>
              <a:rPr lang="en-US" dirty="0" smtClean="0"/>
              <a:t>roper)</a:t>
            </a:r>
          </a:p>
          <a:p>
            <a:pPr lvl="1"/>
            <a:r>
              <a:rPr lang="en-US" dirty="0" smtClean="0"/>
              <a:t>Test the reachability of a host on an IP network</a:t>
            </a:r>
          </a:p>
          <a:p>
            <a:pPr lvl="1"/>
            <a:r>
              <a:rPr lang="en-US" dirty="0" smtClean="0"/>
              <a:t>measure round-trip time for messages sent from a source to a destination computer</a:t>
            </a:r>
          </a:p>
          <a:p>
            <a:pPr lvl="1"/>
            <a:r>
              <a:rPr lang="en-US" dirty="0" smtClean="0"/>
              <a:t>Example: $ ping 192.168.0.1, $ ping google.com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SSH?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ecure </a:t>
            </a:r>
            <a:r>
              <a:rPr lang="en-US" sz="2800" b="1" dirty="0" smtClean="0"/>
              <a:t>Sh</a:t>
            </a:r>
            <a:r>
              <a:rPr lang="en-US" sz="2800" dirty="0" smtClean="0"/>
              <a:t>ell</a:t>
            </a:r>
          </a:p>
          <a:p>
            <a:r>
              <a:rPr lang="en-US" sz="2800" dirty="0" smtClean="0"/>
              <a:t>Used to remotely access shell</a:t>
            </a:r>
          </a:p>
          <a:p>
            <a:r>
              <a:rPr lang="en-US" sz="2800" dirty="0"/>
              <a:t>Successor of telnet </a:t>
            </a:r>
            <a:endParaRPr lang="en-US" sz="2800" dirty="0" smtClean="0"/>
          </a:p>
          <a:p>
            <a:r>
              <a:rPr lang="en-US" sz="2800" dirty="0" smtClean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Symmetric Key Encryption</a:t>
            </a:r>
          </a:p>
          <a:p>
            <a:pPr lvl="1"/>
            <a:r>
              <a:rPr lang="en-US" sz="11200" dirty="0" err="1" smtClean="0"/>
              <a:t>a.k.a</a:t>
            </a:r>
            <a:r>
              <a:rPr lang="en-US" sz="11200" dirty="0" smtClean="0"/>
              <a:t> shared/secret key</a:t>
            </a:r>
          </a:p>
          <a:p>
            <a:pPr lvl="1"/>
            <a:r>
              <a:rPr lang="en-US" sz="11200" dirty="0" smtClean="0"/>
              <a:t>Key used to encrypt is the same as key used to decrypt</a:t>
            </a:r>
          </a:p>
          <a:p>
            <a:r>
              <a:rPr lang="en-US" sz="11200" b="1" dirty="0" smtClean="0"/>
              <a:t>Asymmetric Key Encryption: Public/Private</a:t>
            </a:r>
          </a:p>
          <a:p>
            <a:pPr lvl="1"/>
            <a:r>
              <a:rPr lang="en-US" sz="11200" dirty="0"/>
              <a:t>2 different </a:t>
            </a:r>
            <a:r>
              <a:rPr lang="en-US" sz="11200" dirty="0" smtClean="0"/>
              <a:t>(but related) keys: public and private </a:t>
            </a:r>
            <a:endParaRPr lang="en-US" sz="11200" dirty="0"/>
          </a:p>
          <a:p>
            <a:pPr lvl="2"/>
            <a:r>
              <a:rPr lang="en-US" sz="11200" dirty="0" smtClean="0"/>
              <a:t>Only creator knows </a:t>
            </a:r>
            <a:r>
              <a:rPr lang="en-US" sz="11200" dirty="0"/>
              <a:t>the </a:t>
            </a:r>
            <a:r>
              <a:rPr lang="en-US" sz="11200" dirty="0" smtClean="0"/>
              <a:t>relation. Private key cannot be derived from public key</a:t>
            </a:r>
          </a:p>
          <a:p>
            <a:pPr lvl="1"/>
            <a:r>
              <a:rPr lang="en-US" sz="11200" dirty="0"/>
              <a:t>Data encrypted with </a:t>
            </a:r>
            <a:r>
              <a:rPr lang="en-US" sz="11200" dirty="0" smtClean="0"/>
              <a:t>public key can </a:t>
            </a:r>
            <a:r>
              <a:rPr lang="en-US" sz="11200" dirty="0"/>
              <a:t>only be decrypted by p</a:t>
            </a:r>
            <a:r>
              <a:rPr lang="en-US" sz="11200" dirty="0" smtClean="0"/>
              <a:t>rivate key and vice versa</a:t>
            </a:r>
          </a:p>
          <a:p>
            <a:pPr lvl="1"/>
            <a:r>
              <a:rPr lang="en-US" sz="11200" dirty="0" smtClean="0"/>
              <a:t>Public key can be seen by anyone</a:t>
            </a:r>
          </a:p>
          <a:p>
            <a:pPr lvl="1"/>
            <a:r>
              <a:rPr lang="en-US" sz="11200" b="1" dirty="0" smtClean="0"/>
              <a:t>Never </a:t>
            </a:r>
            <a:r>
              <a:rPr lang="en-US" sz="11200" dirty="0" smtClean="0"/>
              <a:t>publish private key!!!</a:t>
            </a:r>
            <a:endParaRPr lang="en-US" sz="112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63" y="442578"/>
            <a:ext cx="4121134" cy="4465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2902" dirty="0"/>
              <a:t>Sym</a:t>
            </a:r>
            <a:r>
              <a:rPr sz="2902" spc="-9" dirty="0"/>
              <a:t>m</a:t>
            </a:r>
            <a:r>
              <a:rPr sz="2902" spc="5" dirty="0"/>
              <a:t>e</a:t>
            </a:r>
            <a:r>
              <a:rPr sz="2902" spc="-14" dirty="0"/>
              <a:t>t</a:t>
            </a:r>
            <a:r>
              <a:rPr sz="2902" dirty="0"/>
              <a:t>ri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p</a:t>
            </a:r>
            <a:r>
              <a:rPr sz="2902" spc="-5" dirty="0"/>
              <a:t>t</a:t>
            </a:r>
            <a:r>
              <a:rPr sz="2902" spc="-14" dirty="0"/>
              <a:t>i</a:t>
            </a:r>
            <a:r>
              <a:rPr sz="2902" spc="5" dirty="0"/>
              <a:t>o</a:t>
            </a:r>
            <a:r>
              <a:rPr sz="2902" dirty="0"/>
              <a:t>n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1270" y="132093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79" y="1283603"/>
            <a:ext cx="3393875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18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se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k</a:t>
            </a:r>
            <a:r>
              <a:rPr sz="1134" spc="9" dirty="0">
                <a:latin typeface="Arial"/>
                <a:cs typeface="Arial"/>
              </a:rPr>
              <a:t>ey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sed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and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dec</a:t>
            </a:r>
            <a:r>
              <a:rPr sz="1134" dirty="0">
                <a:latin typeface="Arial"/>
                <a:cs typeface="Arial"/>
              </a:rPr>
              <a:t>ry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70" y="164454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180" y="1606062"/>
            <a:ext cx="2862394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x</a:t>
            </a:r>
            <a:r>
              <a:rPr sz="1134" b="1" spc="9" dirty="0">
                <a:latin typeface="Arial"/>
                <a:cs typeface="Arial"/>
              </a:rPr>
              <a:t>amp</a:t>
            </a:r>
            <a:r>
              <a:rPr sz="1134" b="1" dirty="0">
                <a:latin typeface="Arial"/>
                <a:cs typeface="Arial"/>
              </a:rPr>
              <a:t>l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: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Da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anda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4" dirty="0">
                <a:latin typeface="Arial"/>
                <a:cs typeface="Arial"/>
              </a:rPr>
              <a:t>(</a:t>
            </a:r>
            <a:r>
              <a:rPr sz="1134" b="1" spc="18" dirty="0">
                <a:latin typeface="Arial"/>
                <a:cs typeface="Arial"/>
              </a:rPr>
              <a:t>D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spc="14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0" y="1967001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179" y="1929672"/>
            <a:ext cx="1107299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C</a:t>
            </a:r>
            <a:r>
              <a:rPr sz="1134" b="1" dirty="0">
                <a:latin typeface="Arial"/>
                <a:cs typeface="Arial"/>
              </a:rPr>
              <a:t>a</a:t>
            </a:r>
            <a:r>
              <a:rPr sz="1134" b="1" spc="9" dirty="0">
                <a:latin typeface="Arial"/>
                <a:cs typeface="Arial"/>
              </a:rPr>
              <a:t>esa</a:t>
            </a:r>
            <a:r>
              <a:rPr sz="1134" b="1" dirty="0">
                <a:latin typeface="Arial"/>
                <a:cs typeface="Arial"/>
              </a:rPr>
              <a:t>r</a:t>
            </a:r>
            <a:r>
              <a:rPr sz="1134" b="1" spc="-5" dirty="0">
                <a:latin typeface="Arial"/>
                <a:cs typeface="Arial"/>
              </a:rPr>
              <a:t>'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dirty="0">
                <a:latin typeface="Arial"/>
                <a:cs typeface="Arial"/>
              </a:rPr>
              <a:t>ci</a:t>
            </a:r>
            <a:r>
              <a:rPr sz="1134" b="1" spc="9" dirty="0">
                <a:latin typeface="Arial"/>
                <a:cs typeface="Arial"/>
              </a:rPr>
              <a:t>phe</a:t>
            </a:r>
            <a:r>
              <a:rPr sz="1134" b="1" spc="5" dirty="0">
                <a:latin typeface="Arial"/>
                <a:cs typeface="Arial"/>
              </a:rPr>
              <a:t>r</a:t>
            </a:r>
            <a:endParaRPr sz="11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916" y="227065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26" y="2252130"/>
            <a:ext cx="2418438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5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ap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spc="-9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658" y="2581975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1408" y="2480057"/>
            <a:ext cx="2605004" cy="52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0000"/>
              </a:lnSpc>
            </a:pPr>
            <a:r>
              <a:rPr sz="1134" spc="9" dirty="0">
                <a:latin typeface="Arial"/>
                <a:cs typeface="Arial"/>
              </a:rPr>
              <a:t>AB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9" dirty="0">
                <a:latin typeface="Arial"/>
                <a:cs typeface="Arial"/>
              </a:rPr>
              <a:t>DEFGH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</a:t>
            </a:r>
            <a:r>
              <a:rPr sz="1134" dirty="0">
                <a:latin typeface="Arial"/>
                <a:cs typeface="Arial"/>
              </a:rPr>
              <a:t>L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RSTU</a:t>
            </a:r>
            <a:r>
              <a:rPr sz="1134" spc="18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F</a:t>
            </a:r>
            <a:r>
              <a:rPr sz="1134" spc="5" dirty="0">
                <a:latin typeface="Arial"/>
                <a:cs typeface="Arial"/>
              </a:rPr>
              <a:t>G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JKL</a:t>
            </a:r>
            <a:r>
              <a:rPr sz="1134" spc="5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</a:t>
            </a:r>
            <a:r>
              <a:rPr sz="1134" spc="18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18" dirty="0">
                <a:latin typeface="Arial"/>
                <a:cs typeface="Arial"/>
              </a:rPr>
              <a:t>A</a:t>
            </a:r>
            <a:r>
              <a:rPr sz="1134" spc="9" dirty="0">
                <a:latin typeface="Arial"/>
                <a:cs typeface="Arial"/>
              </a:rPr>
              <a:t>BC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658" y="2841094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916" y="3080254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14" y="2968685"/>
            <a:ext cx="303974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  <a:tabLst>
                <a:tab pos="1554132" algn="l"/>
              </a:tabLst>
            </a:pP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xt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ECR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-127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.</a:t>
            </a:r>
            <a:r>
              <a:rPr sz="1134" dirty="0">
                <a:latin typeface="Arial"/>
                <a:cs typeface="Arial"/>
              </a:rPr>
              <a:t>	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-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phe</a:t>
            </a:r>
            <a:r>
              <a:rPr sz="1134" dirty="0">
                <a:latin typeface="Arial"/>
                <a:cs typeface="Arial"/>
              </a:rPr>
              <a:t>rte</a:t>
            </a:r>
            <a:r>
              <a:rPr sz="1134" spc="9" dirty="0">
                <a:latin typeface="Arial"/>
                <a:cs typeface="Arial"/>
              </a:rPr>
              <a:t>x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FU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3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(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be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916" y="3371618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270" y="3682940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179" y="3644460"/>
            <a:ext cx="197448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K</a:t>
            </a:r>
            <a:r>
              <a:rPr sz="1134" b="1" dirty="0">
                <a:latin typeface="Arial"/>
                <a:cs typeface="Arial"/>
              </a:rPr>
              <a:t>e</a:t>
            </a:r>
            <a:r>
              <a:rPr sz="1134" b="1" spc="9" dirty="0">
                <a:latin typeface="Arial"/>
                <a:cs typeface="Arial"/>
              </a:rPr>
              <a:t>y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spc="9" dirty="0">
                <a:latin typeface="Arial"/>
                <a:cs typeface="Arial"/>
              </a:rPr>
              <a:t>d</a:t>
            </a:r>
            <a:r>
              <a:rPr sz="1134" b="1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dirty="0">
                <a:latin typeface="Arial"/>
                <a:cs typeface="Arial"/>
              </a:rPr>
              <a:t>tr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18" dirty="0">
                <a:latin typeface="Arial"/>
                <a:cs typeface="Arial"/>
              </a:rPr>
              <a:t>b</a:t>
            </a:r>
            <a:r>
              <a:rPr sz="1134" b="1" spc="9" dirty="0">
                <a:latin typeface="Arial"/>
                <a:cs typeface="Arial"/>
              </a:rPr>
              <a:t>u</a:t>
            </a:r>
            <a:r>
              <a:rPr sz="1134" b="1" dirty="0">
                <a:latin typeface="Arial"/>
                <a:cs typeface="Arial"/>
              </a:rPr>
              <a:t>t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on 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ob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14" dirty="0">
                <a:latin typeface="Arial"/>
                <a:cs typeface="Arial"/>
              </a:rPr>
              <a:t>m</a:t>
            </a:r>
            <a:endParaRPr sz="11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916" y="398659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336" y="3930543"/>
            <a:ext cx="414762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</a:pPr>
            <a:r>
              <a:rPr sz="1134" spc="9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key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has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dirty="0">
                <a:latin typeface="Arial"/>
                <a:cs typeface="Arial"/>
              </a:rPr>
              <a:t>re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s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way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ci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t </a:t>
            </a:r>
            <a:r>
              <a:rPr sz="1134" spc="9" dirty="0">
                <a:latin typeface="Arial"/>
                <a:cs typeface="Arial"/>
              </a:rPr>
              <a:t>Cha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b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ng</a:t>
            </a:r>
            <a:r>
              <a:rPr sz="1134" spc="5" dirty="0">
                <a:latin typeface="Arial"/>
                <a:cs typeface="Arial"/>
              </a:rPr>
              <a:t> c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dirty="0">
                <a:latin typeface="Arial"/>
                <a:cs typeface="Arial"/>
              </a:rPr>
              <a:t>pr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5" dirty="0">
                <a:latin typeface="Arial"/>
                <a:cs typeface="Arial"/>
              </a:rPr>
              <a:t>is</a:t>
            </a:r>
            <a:r>
              <a:rPr sz="1134" spc="9" dirty="0">
                <a:latin typeface="Arial"/>
                <a:cs typeface="Arial"/>
              </a:rPr>
              <a:t>ed</a:t>
            </a:r>
            <a:endParaRPr sz="113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916" y="4276805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21701" y="4550694"/>
            <a:ext cx="4477565" cy="157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 txBox="1"/>
          <p:nvPr/>
        </p:nvSpPr>
        <p:spPr>
          <a:xfrm>
            <a:off x="3854530" y="6336847"/>
            <a:ext cx="142918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9" dirty="0">
                <a:latin typeface="Arial"/>
                <a:cs typeface="Arial"/>
              </a:rPr>
              <a:t>u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spc="5" dirty="0">
                <a:latin typeface="Arial"/>
                <a:cs typeface="Arial"/>
              </a:rPr>
              <a:t>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14" dirty="0">
                <a:latin typeface="Arial"/>
                <a:cs typeface="Arial"/>
              </a:rPr>
              <a:t>t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14" dirty="0">
                <a:latin typeface="Arial"/>
                <a:cs typeface="Arial"/>
              </a:rPr>
              <a:t>l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6920" y="2154138"/>
            <a:ext cx="2763929" cy="116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 txBox="1"/>
          <p:nvPr/>
        </p:nvSpPr>
        <p:spPr>
          <a:xfrm>
            <a:off x="6466444" y="3562554"/>
            <a:ext cx="126968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w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spc="5" dirty="0">
                <a:latin typeface="Arial"/>
                <a:cs typeface="Arial"/>
              </a:rPr>
              <a:t>k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ed</a:t>
            </a:r>
            <a:r>
              <a:rPr sz="907" spc="-5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a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8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04" y="451285"/>
            <a:ext cx="3571227" cy="8207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2498" marR="4607" indent="-690982">
              <a:lnSpc>
                <a:spcPts val="3245"/>
              </a:lnSpc>
            </a:pPr>
            <a:r>
              <a:rPr sz="2902" dirty="0"/>
              <a:t>P</a:t>
            </a:r>
            <a:r>
              <a:rPr sz="2902" spc="5" dirty="0"/>
              <a:t>ub</a:t>
            </a:r>
            <a:r>
              <a:rPr sz="2902" spc="-14" dirty="0"/>
              <a:t>l</a:t>
            </a:r>
            <a:r>
              <a:rPr sz="2902" spc="-5" dirty="0"/>
              <a:t>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yp</a:t>
            </a:r>
            <a:r>
              <a:rPr sz="2902" spc="-14" dirty="0"/>
              <a:t>t</a:t>
            </a:r>
            <a:r>
              <a:rPr sz="2902" spc="-5" dirty="0"/>
              <a:t>i</a:t>
            </a:r>
            <a:r>
              <a:rPr sz="2902" spc="5" dirty="0"/>
              <a:t>o</a:t>
            </a:r>
            <a:r>
              <a:rPr sz="2902" dirty="0"/>
              <a:t>n </a:t>
            </a:r>
            <a:r>
              <a:rPr sz="2902" spc="-9" dirty="0"/>
              <a:t>(</a:t>
            </a:r>
            <a:r>
              <a:rPr sz="2902" dirty="0"/>
              <a:t>A</a:t>
            </a:r>
            <a:r>
              <a:rPr sz="2902" spc="5" dirty="0"/>
              <a:t>sy</a:t>
            </a:r>
            <a:r>
              <a:rPr sz="2902" spc="-9" dirty="0"/>
              <a:t>mm</a:t>
            </a:r>
            <a:r>
              <a:rPr sz="2902" spc="5" dirty="0"/>
              <a:t>e</a:t>
            </a:r>
            <a:r>
              <a:rPr sz="2902" spc="-5" dirty="0"/>
              <a:t>tric)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3573" y="1653211"/>
            <a:ext cx="81190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22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11205"/>
            <a:ext cx="2428803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70" spc="5" dirty="0">
                <a:latin typeface="Arial"/>
                <a:cs typeface="Arial"/>
              </a:rPr>
              <a:t>Us</a:t>
            </a:r>
            <a:r>
              <a:rPr sz="1270" spc="-5" dirty="0">
                <a:latin typeface="Arial"/>
                <a:cs typeface="Arial"/>
              </a:rPr>
              <a:t>e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dirty="0">
                <a:latin typeface="Arial"/>
                <a:cs typeface="Arial"/>
              </a:rPr>
              <a:t>a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pai</a:t>
            </a:r>
            <a:r>
              <a:rPr sz="1270" dirty="0">
                <a:latin typeface="Arial"/>
                <a:cs typeface="Arial"/>
              </a:rPr>
              <a:t>r </a:t>
            </a:r>
            <a:r>
              <a:rPr sz="1270" spc="-5" dirty="0">
                <a:latin typeface="Arial"/>
                <a:cs typeface="Arial"/>
              </a:rPr>
              <a:t>o</a:t>
            </a:r>
            <a:r>
              <a:rPr sz="1270" dirty="0">
                <a:latin typeface="Arial"/>
                <a:cs typeface="Arial"/>
              </a:rPr>
              <a:t>f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5" dirty="0">
                <a:latin typeface="Arial"/>
                <a:cs typeface="Arial"/>
              </a:rPr>
              <a:t>k</a:t>
            </a:r>
            <a:r>
              <a:rPr sz="1270" spc="-9" dirty="0">
                <a:latin typeface="Arial"/>
                <a:cs typeface="Arial"/>
              </a:rPr>
              <a:t>e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fo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9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enc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spc="-5" dirty="0">
                <a:latin typeface="Arial"/>
                <a:cs typeface="Arial"/>
              </a:rPr>
              <a:t>p</a:t>
            </a:r>
            <a:r>
              <a:rPr sz="1270" spc="9" dirty="0">
                <a:latin typeface="Arial"/>
                <a:cs typeface="Arial"/>
              </a:rPr>
              <a:t>t</a:t>
            </a:r>
            <a:r>
              <a:rPr sz="1270" spc="-5" dirty="0">
                <a:latin typeface="Arial"/>
                <a:cs typeface="Arial"/>
              </a:rPr>
              <a:t>ion</a:t>
            </a:r>
            <a:endParaRPr sz="127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97210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954511"/>
            <a:ext cx="3331687" cy="478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ubli</a:t>
            </a:r>
            <a:r>
              <a:rPr sz="1179" b="1" spc="-5" dirty="0">
                <a:latin typeface="Arial"/>
                <a:cs typeface="Arial"/>
              </a:rPr>
              <a:t>c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ishe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</a:t>
            </a:r>
            <a:r>
              <a:rPr sz="1179" spc="-9" dirty="0">
                <a:latin typeface="Arial"/>
                <a:cs typeface="Arial"/>
              </a:rPr>
              <a:t>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</a:t>
            </a:r>
            <a:r>
              <a:rPr sz="1179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er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925"/>
              </a:spcBef>
            </a:pPr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ivat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et </a:t>
            </a:r>
            <a:r>
              <a:rPr sz="1179" spc="-14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on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owne</a:t>
            </a:r>
            <a:r>
              <a:rPr sz="1179" dirty="0">
                <a:latin typeface="Arial"/>
                <a:cs typeface="Arial"/>
              </a:rPr>
              <a:t>r</a:t>
            </a:r>
            <a:endParaRPr sz="11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27038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2589178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40" y="2549908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nc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129" y="2898023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796" y="2880429"/>
            <a:ext cx="3623051" cy="65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  <a:p>
            <a:pPr marL="11516" marR="4607">
              <a:lnSpc>
                <a:spcPts val="1315"/>
              </a:lnSpc>
              <a:spcBef>
                <a:spcPts val="1052"/>
              </a:spcBef>
            </a:pP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n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age, but the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annot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ci</a:t>
            </a:r>
            <a:r>
              <a:rPr sz="1179" spc="-5" dirty="0">
                <a:latin typeface="Arial"/>
                <a:cs typeface="Arial"/>
              </a:rPr>
              <a:t>phertext</a:t>
            </a:r>
            <a:endParaRPr sz="11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129" y="3196297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73" y="3682082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0" y="3642812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5" dirty="0">
                <a:latin typeface="Arial"/>
                <a:cs typeface="Arial"/>
              </a:rPr>
              <a:t>Dec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129" y="399092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8797" y="3973331"/>
            <a:ext cx="2469686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</a:t>
            </a:r>
            <a:r>
              <a:rPr sz="1179" spc="-14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at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73" y="4310876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39" y="4270454"/>
            <a:ext cx="2974679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xa</a:t>
            </a:r>
            <a:r>
              <a:rPr sz="1179" b="1" dirty="0">
                <a:latin typeface="Arial"/>
                <a:cs typeface="Arial"/>
              </a:rPr>
              <a:t>m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l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: 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dirty="0">
                <a:latin typeface="Arial"/>
                <a:cs typeface="Arial"/>
              </a:rPr>
              <a:t>SA</a:t>
            </a:r>
            <a:r>
              <a:rPr sz="1179" b="1" spc="-9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Rive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9" dirty="0">
                <a:latin typeface="Arial"/>
                <a:cs typeface="Arial"/>
              </a:rPr>
              <a:t>t</a:t>
            </a:r>
            <a:r>
              <a:rPr sz="1179" spc="-5" dirty="0">
                <a:latin typeface="Arial"/>
                <a:cs typeface="Arial"/>
              </a:rPr>
              <a:t>,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hami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&amp;</a:t>
            </a:r>
            <a:r>
              <a:rPr sz="1179" spc="-73" dirty="0">
                <a:latin typeface="Arial"/>
                <a:cs typeface="Arial"/>
              </a:rPr>
              <a:t> </a:t>
            </a:r>
            <a:r>
              <a:rPr sz="1179" spc="-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dlema</a:t>
            </a:r>
            <a:r>
              <a:rPr sz="1179" dirty="0">
                <a:latin typeface="Arial"/>
                <a:cs typeface="Arial"/>
              </a:rPr>
              <a:t>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29" y="461972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8796" y="4600973"/>
            <a:ext cx="3571802" cy="154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365"/>
              </a:lnSpc>
            </a:pP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roperty u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-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D</a:t>
            </a:r>
            <a:r>
              <a:rPr sz="1179" b="1" spc="-5" dirty="0">
                <a:latin typeface="Arial"/>
                <a:cs typeface="Arial"/>
              </a:rPr>
              <a:t>i</a:t>
            </a:r>
            <a:r>
              <a:rPr sz="1179" b="1" dirty="0">
                <a:latin typeface="Arial"/>
                <a:cs typeface="Arial"/>
              </a:rPr>
              <a:t>f</a:t>
            </a:r>
            <a:r>
              <a:rPr sz="1179" b="1" spc="-5" dirty="0">
                <a:latin typeface="Arial"/>
                <a:cs typeface="Arial"/>
              </a:rPr>
              <a:t>fic</a:t>
            </a:r>
            <a:r>
              <a:rPr sz="1179" b="1" spc="-9" dirty="0">
                <a:latin typeface="Arial"/>
                <a:cs typeface="Arial"/>
              </a:rPr>
              <a:t>ult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f </a:t>
            </a:r>
            <a:r>
              <a:rPr sz="1179" b="1" spc="-5" dirty="0">
                <a:latin typeface="Arial"/>
                <a:cs typeface="Arial"/>
              </a:rPr>
              <a:t>fact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r</a:t>
            </a:r>
            <a:r>
              <a:rPr sz="1179" b="1" spc="-9" dirty="0">
                <a:latin typeface="Arial"/>
                <a:cs typeface="Arial"/>
              </a:rPr>
              <a:t>in</a:t>
            </a:r>
            <a:r>
              <a:rPr sz="1179" b="1" spc="-5" dirty="0">
                <a:latin typeface="Arial"/>
                <a:cs typeface="Arial"/>
              </a:rPr>
              <a:t>g </a:t>
            </a:r>
            <a:r>
              <a:rPr sz="1179" spc="-5" dirty="0">
                <a:latin typeface="Arial"/>
                <a:cs typeface="Arial"/>
              </a:rPr>
              <a:t>larg</a:t>
            </a:r>
            <a:r>
              <a:rPr sz="1179" dirty="0">
                <a:latin typeface="Arial"/>
                <a:cs typeface="Arial"/>
              </a:rPr>
              <a:t>e</a:t>
            </a:r>
          </a:p>
          <a:p>
            <a:pPr marL="1089448">
              <a:lnSpc>
                <a:spcPts val="1365"/>
              </a:lnSpc>
            </a:pPr>
            <a:r>
              <a:rPr sz="1179" spc="-5" dirty="0">
                <a:latin typeface="Arial"/>
                <a:cs typeface="Arial"/>
              </a:rPr>
              <a:t>integer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</a:t>
            </a:r>
          </a:p>
          <a:p>
            <a:pPr marL="11516">
              <a:spcBef>
                <a:spcPts val="934"/>
              </a:spcBef>
              <a:tabLst>
                <a:tab pos="1757397" algn="l"/>
              </a:tabLst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 q	</a:t>
            </a:r>
            <a:r>
              <a:rPr sz="1179" spc="-5" dirty="0">
                <a:latin typeface="Arial"/>
                <a:cs typeface="Arial"/>
              </a:rPr>
              <a:t>(323</a:t>
            </a:r>
            <a:r>
              <a:rPr sz="1179" dirty="0">
                <a:latin typeface="Arial"/>
                <a:cs typeface="Arial"/>
              </a:rPr>
              <a:t>3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5" dirty="0">
                <a:latin typeface="Arial"/>
                <a:cs typeface="Arial"/>
              </a:rPr>
              <a:t> 6</a:t>
            </a:r>
            <a:r>
              <a:rPr sz="1179" dirty="0">
                <a:latin typeface="Arial"/>
                <a:cs typeface="Arial"/>
              </a:rPr>
              <a:t>1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</a:t>
            </a:r>
            <a:r>
              <a:rPr sz="1179" spc="-9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53</a:t>
            </a:r>
            <a:r>
              <a:rPr sz="1179" dirty="0">
                <a:latin typeface="Arial"/>
                <a:cs typeface="Arial"/>
              </a:rPr>
              <a:t>)</a:t>
            </a:r>
          </a:p>
          <a:p>
            <a:pPr marL="11516" marR="426105">
              <a:lnSpc>
                <a:spcPts val="2349"/>
              </a:lnSpc>
              <a:spcBef>
                <a:spcPts val="222"/>
              </a:spcBef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 larg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intege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p, </a:t>
            </a:r>
            <a:r>
              <a:rPr sz="1179" dirty="0">
                <a:latin typeface="Arial"/>
                <a:cs typeface="Arial"/>
              </a:rPr>
              <a:t>q</a:t>
            </a:r>
            <a:r>
              <a:rPr sz="1179" spc="-5" dirty="0">
                <a:latin typeface="Arial"/>
                <a:cs typeface="Arial"/>
              </a:rPr>
              <a:t> 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 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pa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t of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</a:p>
          <a:p>
            <a:pPr marL="11516">
              <a:spcBef>
                <a:spcPts val="689"/>
              </a:spcBef>
            </a:pPr>
            <a:r>
              <a:rPr sz="1179" spc="-5" dirty="0">
                <a:latin typeface="Arial"/>
                <a:cs typeface="Arial"/>
                <a:hlinkClick r:id="rId2"/>
              </a:rPr>
              <a:t>http://en.wi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ipedia.org/wi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i/R</a:t>
            </a:r>
            <a:r>
              <a:rPr sz="1179" spc="-9" dirty="0">
                <a:latin typeface="Arial"/>
                <a:cs typeface="Arial"/>
                <a:hlinkClick r:id="rId2"/>
              </a:rPr>
              <a:t>S</a:t>
            </a:r>
            <a:r>
              <a:rPr sz="1179" dirty="0">
                <a:latin typeface="Arial"/>
                <a:cs typeface="Arial"/>
                <a:hlinkClick r:id="rId2"/>
              </a:rPr>
              <a:t>A</a:t>
            </a:r>
            <a:r>
              <a:rPr sz="1179" spc="-5" dirty="0">
                <a:latin typeface="Arial"/>
                <a:cs typeface="Arial"/>
                <a:hlinkClick r:id="rId2"/>
              </a:rPr>
              <a:t>_</a:t>
            </a:r>
            <a:r>
              <a:rPr sz="1179" spc="-9" dirty="0">
                <a:latin typeface="Arial"/>
                <a:cs typeface="Arial"/>
                <a:hlinkClick r:id="rId2"/>
              </a:rPr>
              <a:t>F</a:t>
            </a:r>
            <a:r>
              <a:rPr sz="1179" spc="-5" dirty="0">
                <a:latin typeface="Arial"/>
                <a:cs typeface="Arial"/>
                <a:hlinkClick r:id="rId2"/>
              </a:rPr>
              <a:t>a</a:t>
            </a:r>
            <a:r>
              <a:rPr sz="1179" dirty="0">
                <a:latin typeface="Arial"/>
                <a:cs typeface="Arial"/>
                <a:hlinkClick r:id="rId2"/>
              </a:rPr>
              <a:t>ct</a:t>
            </a:r>
            <a:r>
              <a:rPr sz="1179" spc="-5" dirty="0">
                <a:latin typeface="Arial"/>
                <a:cs typeface="Arial"/>
                <a:hlinkClick r:id="rId2"/>
              </a:rPr>
              <a:t>oring_</a:t>
            </a:r>
            <a:r>
              <a:rPr sz="1179" spc="-9" dirty="0">
                <a:latin typeface="Arial"/>
                <a:cs typeface="Arial"/>
                <a:hlinkClick r:id="rId2"/>
              </a:rPr>
              <a:t>C</a:t>
            </a:r>
            <a:r>
              <a:rPr sz="1179" spc="-5" dirty="0">
                <a:latin typeface="Arial"/>
                <a:cs typeface="Arial"/>
                <a:hlinkClick r:id="rId2"/>
              </a:rPr>
              <a:t>halleng</a:t>
            </a:r>
            <a:r>
              <a:rPr sz="1179" dirty="0">
                <a:latin typeface="Arial"/>
                <a:cs typeface="Arial"/>
                <a:hlinkClick r:id="rId2"/>
              </a:rPr>
              <a:t>e</a:t>
            </a:r>
            <a:endParaRPr sz="1179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129" y="508383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129" y="5382105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129" y="5680378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29" y="5977501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9315" y="2286576"/>
            <a:ext cx="3924779" cy="261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6269513" y="5423599"/>
            <a:ext cx="113781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5" dirty="0">
                <a:latin typeface="Arial"/>
                <a:cs typeface="Arial"/>
              </a:rPr>
              <a:t>Im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D</a:t>
            </a:r>
            <a:r>
              <a:rPr sz="907" dirty="0">
                <a:latin typeface="Arial"/>
                <a:cs typeface="Arial"/>
              </a:rPr>
              <a:t>N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High-Level SSH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Client </a:t>
            </a:r>
            <a:r>
              <a:rPr lang="en-US" sz="11200" dirty="0" err="1" smtClean="0"/>
              <a:t>ssh’s</a:t>
            </a:r>
            <a:r>
              <a:rPr lang="en-US" sz="11200" dirty="0" smtClean="0"/>
              <a:t> to remote server</a:t>
            </a:r>
          </a:p>
          <a:p>
            <a:pPr lvl="1"/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 smtClean="0"/>
              <a:t>If first time talking to server -&gt; host validation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8000" dirty="0" smtClean="0"/>
              <a:t>The </a:t>
            </a:r>
            <a:r>
              <a:rPr lang="en-US" sz="8000" dirty="0"/>
              <a:t>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  <a:endParaRPr lang="en-US" sz="80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</a:t>
            </a:r>
            <a:r>
              <a:rPr lang="en-US" sz="11200" dirty="0" smtClean="0"/>
              <a:t>doesn't know </a:t>
            </a:r>
            <a:r>
              <a:rPr lang="en-US" sz="11200" dirty="0"/>
              <a:t>about this host </a:t>
            </a:r>
            <a:r>
              <a:rPr lang="en-US" sz="11200" dirty="0" smtClean="0"/>
              <a:t>yet</a:t>
            </a:r>
            <a:endParaRPr lang="en-US" sz="11200" dirty="0"/>
          </a:p>
          <a:p>
            <a:pPr lvl="1"/>
            <a:r>
              <a:rPr lang="en-US" sz="11200" dirty="0" smtClean="0"/>
              <a:t>shows hostname, IP address and fingerprint of the server’s public key, </a:t>
            </a:r>
            <a:r>
              <a:rPr lang="en-US" sz="11200" dirty="0"/>
              <a:t>so you can be sure you're talking </a:t>
            </a:r>
            <a:r>
              <a:rPr lang="en-US" sz="11200" dirty="0" smtClean="0"/>
              <a:t> to </a:t>
            </a:r>
            <a:r>
              <a:rPr lang="en-US" sz="11200" dirty="0"/>
              <a:t>the correct </a:t>
            </a:r>
            <a:r>
              <a:rPr lang="en-US" sz="11200" dirty="0" smtClean="0"/>
              <a:t>computer</a:t>
            </a:r>
          </a:p>
          <a:p>
            <a:pPr lvl="1"/>
            <a:r>
              <a:rPr lang="en-US" sz="11200" dirty="0" smtClean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Next time client connects to server </a:t>
            </a:r>
          </a:p>
          <a:p>
            <a:pPr lvl="1"/>
            <a:r>
              <a:rPr lang="en-US" sz="5100" dirty="0" smtClean="0"/>
              <a:t>Check host’s public key against saved public key</a:t>
            </a:r>
          </a:p>
          <a:p>
            <a:pPr lvl="1"/>
            <a:r>
              <a:rPr lang="en-US" sz="5100" dirty="0" smtClean="0"/>
              <a:t>If they don’t match</a:t>
            </a:r>
            <a:endParaRPr lang="en-US" sz="5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   WARNING: REMOTE HOST IDENTIFICATION HAS CHANGED!    </a:t>
            </a:r>
            <a:r>
              <a:rPr lang="en-US" dirty="0" smtClean="0"/>
              <a:t>  @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sz="4000" dirty="0" smtClean="0"/>
              <a:t>Client asks server to prove that it is the owner of the public key using </a:t>
            </a:r>
            <a:r>
              <a:rPr lang="en-US" sz="4000" b="1" dirty="0" smtClean="0"/>
              <a:t>asymmetric encryption</a:t>
            </a:r>
          </a:p>
          <a:p>
            <a:pPr lvl="1"/>
            <a:r>
              <a:rPr lang="en-US" sz="3600" dirty="0" smtClean="0"/>
              <a:t>Encrypt a message with public key</a:t>
            </a:r>
          </a:p>
          <a:p>
            <a:pPr lvl="1"/>
            <a:r>
              <a:rPr lang="en-US" sz="3600" dirty="0" smtClean="0"/>
              <a:t>If server is true owner, it can decrypt the message with private key</a:t>
            </a:r>
          </a:p>
          <a:p>
            <a:r>
              <a:rPr lang="en-US" sz="4000" dirty="0" smtClean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 (cont’d)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Encryption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and server agree on a </a:t>
            </a:r>
            <a:r>
              <a:rPr lang="en-US" b="1" dirty="0" smtClean="0"/>
              <a:t>symmetric encryption key </a:t>
            </a:r>
            <a:r>
              <a:rPr lang="en-US" dirty="0" smtClean="0"/>
              <a:t>(session key)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messages sent </a:t>
            </a:r>
            <a:r>
              <a:rPr lang="en-US" dirty="0" smtClean="0"/>
              <a:t>between client </a:t>
            </a:r>
            <a:r>
              <a:rPr lang="en-US" dirty="0"/>
              <a:t>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/>
              <a:t>at the </a:t>
            </a:r>
            <a:r>
              <a:rPr lang="en-US" dirty="0" smtClean="0"/>
              <a:t>sender with session key</a:t>
            </a:r>
          </a:p>
          <a:p>
            <a:pPr lvl="1"/>
            <a:r>
              <a:rPr lang="en-US" dirty="0" smtClean="0"/>
              <a:t>decrypted </a:t>
            </a:r>
            <a:r>
              <a:rPr lang="en-US" dirty="0"/>
              <a:t>at the </a:t>
            </a:r>
            <a:r>
              <a:rPr lang="en-US" dirty="0" smtClean="0"/>
              <a:t>receiver with session key</a:t>
            </a:r>
          </a:p>
          <a:p>
            <a:r>
              <a:rPr lang="en-US" dirty="0" smtClean="0"/>
              <a:t>anybody </a:t>
            </a:r>
            <a:r>
              <a:rPr lang="en-US" dirty="0"/>
              <a:t>who doesn't know the session key (hopefully, </a:t>
            </a:r>
            <a:r>
              <a:rPr lang="en-US" dirty="0" smtClean="0"/>
              <a:t>no one </a:t>
            </a:r>
            <a:r>
              <a:rPr lang="en-US" dirty="0"/>
              <a:t>but </a:t>
            </a:r>
            <a:r>
              <a:rPr lang="en-US" dirty="0" smtClean="0"/>
              <a:t>client </a:t>
            </a:r>
            <a:r>
              <a:rPr lang="en-US" dirty="0"/>
              <a:t>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906</Words>
  <Application>Microsoft Macintosh PowerPoint</Application>
  <PresentationFormat>On-screen Show (4:3)</PresentationFormat>
  <Paragraphs>170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Bell MT</vt:lpstr>
      <vt:lpstr>Calibri</vt:lpstr>
      <vt:lpstr>Courier New</vt:lpstr>
      <vt:lpstr>Arial</vt:lpstr>
      <vt:lpstr>Office Theme</vt:lpstr>
      <vt:lpstr>CS 35L Software Construction Lab  Week 7 – SSH</vt:lpstr>
      <vt:lpstr>What is SSH?</vt:lpstr>
      <vt:lpstr>Encryption Types</vt:lpstr>
      <vt:lpstr>Symmetric-key Encrption</vt:lpstr>
      <vt:lpstr>Public-key Encryption (Asymmetric)</vt:lpstr>
      <vt:lpstr>High-Level SSH Protocol</vt:lpstr>
      <vt:lpstr>PowerPoint Presentation</vt:lpstr>
      <vt:lpstr>PowerPoint Presentation</vt:lpstr>
      <vt:lpstr>Session Encryption</vt:lpstr>
      <vt:lpstr>User Authentication</vt:lpstr>
      <vt:lpstr>ssh-agent</vt:lpstr>
      <vt:lpstr>X Window System</vt:lpstr>
      <vt:lpstr>Lab 7</vt:lpstr>
      <vt:lpstr>Lab Environment Setup</vt:lpstr>
      <vt:lpstr>Server Steps</vt:lpstr>
      <vt:lpstr>Client Steps</vt:lpstr>
      <vt:lpstr>How to Check IP Addresses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Isha Verma</cp:lastModifiedBy>
  <cp:revision>231</cp:revision>
  <dcterms:created xsi:type="dcterms:W3CDTF">2006-08-16T00:00:00Z</dcterms:created>
  <dcterms:modified xsi:type="dcterms:W3CDTF">2017-02-27T06:15:52Z</dcterms:modified>
</cp:coreProperties>
</file>