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57" r:id="rId3"/>
    <p:sldId id="258" r:id="rId4"/>
    <p:sldId id="259" r:id="rId5"/>
    <p:sldId id="264" r:id="rId6"/>
    <p:sldId id="265" r:id="rId7"/>
    <p:sldId id="267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4629"/>
  </p:normalViewPr>
  <p:slideViewPr>
    <p:cSldViewPr>
      <p:cViewPr>
        <p:scale>
          <a:sx n="117" d="100"/>
          <a:sy n="117" d="100"/>
        </p:scale>
        <p:origin x="1608" y="-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 35L Software Construction Lab	</a:t>
            </a:r>
            <a:br>
              <a:rPr lang="en-US" b="1" dirty="0"/>
            </a:br>
            <a:r>
              <a:rPr lang="en-US" b="1" dirty="0"/>
              <a:t>Week </a:t>
            </a:r>
            <a:r>
              <a:rPr lang="en-US" b="1" dirty="0" smtClean="0"/>
              <a:t>7 </a:t>
            </a:r>
            <a:r>
              <a:rPr lang="en-US" b="1" dirty="0"/>
              <a:t>– </a:t>
            </a:r>
            <a:r>
              <a:rPr lang="en-US" b="1" dirty="0" smtClean="0"/>
              <a:t>Digital Signature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3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 electronic stamp or seal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smtClean="0"/>
              <a:t>almost exactly like a written signature, except more guarantees!</a:t>
            </a:r>
          </a:p>
          <a:p>
            <a:r>
              <a:rPr lang="en-US" sz="3600" dirty="0" smtClean="0"/>
              <a:t>I</a:t>
            </a:r>
            <a:r>
              <a:rPr lang="en-US" dirty="0" smtClean="0"/>
              <a:t>s appended to a document</a:t>
            </a:r>
          </a:p>
          <a:p>
            <a:pPr lvl="1"/>
            <a:r>
              <a:rPr lang="en-US" dirty="0" smtClean="0"/>
              <a:t>Or sent separately (detached signature) </a:t>
            </a:r>
          </a:p>
          <a:p>
            <a:r>
              <a:rPr lang="en-US" sz="3600" dirty="0" smtClean="0"/>
              <a:t>Ensures data integrity</a:t>
            </a:r>
          </a:p>
          <a:p>
            <a:pPr lvl="1"/>
            <a:r>
              <a:rPr lang="en-US" sz="3200" dirty="0" smtClean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 smtClean="0"/>
              <a:t>Generate </a:t>
            </a:r>
            <a:r>
              <a:rPr lang="en-US" sz="3100" dirty="0"/>
              <a:t>a </a:t>
            </a:r>
            <a:r>
              <a:rPr lang="en-US" sz="3100" i="1" dirty="0" smtClean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</a:t>
            </a:r>
            <a:r>
              <a:rPr lang="en-US" sz="3100" dirty="0" smtClean="0"/>
              <a:t>digest</a:t>
            </a:r>
            <a:endParaRPr lang="en-US" sz="31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</a:t>
            </a:r>
            <a:r>
              <a:rPr lang="en-US" sz="3100" dirty="0" smtClean="0"/>
              <a:t>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</a:t>
            </a:r>
            <a:r>
              <a:rPr lang="en-US" sz="3100" i="1" dirty="0" smtClean="0"/>
              <a:t>signature</a:t>
            </a:r>
            <a:endParaRPr lang="en-US" sz="3100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 smtClean="0"/>
              <a:t>Attach digital signature to message and send </a:t>
            </a:r>
            <a:r>
              <a:rPr lang="en-US" sz="3100" dirty="0"/>
              <a:t>to </a:t>
            </a:r>
            <a:r>
              <a:rPr lang="en-US" sz="3100" dirty="0" smtClean="0"/>
              <a:t>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RECEIVER:</a:t>
            </a:r>
          </a:p>
          <a:p>
            <a:pPr marL="514350" indent="-514350">
              <a:buAutoNum type="arabicParenR"/>
            </a:pPr>
            <a:r>
              <a:rPr lang="en-US" sz="6000" dirty="0" smtClean="0"/>
              <a:t>Recover the </a:t>
            </a:r>
            <a:r>
              <a:rPr lang="en-US" sz="6000" i="1" dirty="0" smtClean="0"/>
              <a:t>Message Digest</a:t>
            </a:r>
          </a:p>
          <a:p>
            <a:pPr lvl="1"/>
            <a:r>
              <a:rPr lang="en-US" sz="6000" dirty="0"/>
              <a:t>Decrypt the digital signature using the sender’s public key to obtain the message digest generated by the </a:t>
            </a:r>
            <a:r>
              <a:rPr lang="en-US" sz="6000" dirty="0" smtClean="0"/>
              <a:t>sender</a:t>
            </a:r>
            <a:endParaRPr lang="en-US" sz="60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6000" dirty="0" smtClean="0"/>
              <a:t>Generate the Message Digest</a:t>
            </a:r>
          </a:p>
          <a:p>
            <a:pPr lvl="1"/>
            <a:r>
              <a:rPr lang="en-US" sz="6000" dirty="0" smtClean="0"/>
              <a:t>Use </a:t>
            </a:r>
            <a:r>
              <a:rPr lang="en-US" sz="6000" dirty="0"/>
              <a:t>the same message digest algorithm used by the sender to generate a message digest of the received </a:t>
            </a:r>
            <a:r>
              <a:rPr lang="en-US" sz="6000" dirty="0" smtClean="0"/>
              <a:t>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6000" dirty="0" smtClean="0"/>
              <a:t>Compare </a:t>
            </a:r>
            <a:r>
              <a:rPr lang="en-US" sz="6000" dirty="0"/>
              <a:t>digests (the one sent by the sender as a digital signature, and the one generated by the receiver</a:t>
            </a:r>
            <a:r>
              <a:rPr lang="en-US" sz="6000" dirty="0" smtClean="0"/>
              <a:t>)</a:t>
            </a:r>
          </a:p>
          <a:p>
            <a:pPr lvl="1"/>
            <a:r>
              <a:rPr lang="en-US" sz="6000" dirty="0"/>
              <a:t>If they are not </a:t>
            </a:r>
            <a:r>
              <a:rPr lang="en-US" sz="6000" i="1" dirty="0"/>
              <a:t>exactly the same</a:t>
            </a:r>
            <a:r>
              <a:rPr lang="en-US" sz="6000" dirty="0"/>
              <a:t> =&gt; the message has been tampered with by a third party</a:t>
            </a:r>
          </a:p>
          <a:p>
            <a:pPr lvl="1"/>
            <a:r>
              <a:rPr lang="en-US" sz="6000" dirty="0"/>
              <a:t>We can be sure that the digital signature was sent by the sender (and not by a malicious user) because </a:t>
            </a:r>
            <a:r>
              <a:rPr lang="en-US" sz="6000" i="1" dirty="0"/>
              <a:t>only</a:t>
            </a:r>
            <a:r>
              <a:rPr lang="en-US" sz="6000" dirty="0"/>
              <a:t> the sender's public key can decrypt the digital </a:t>
            </a:r>
            <a:r>
              <a:rPr lang="en-US" sz="6000" dirty="0" smtClean="0"/>
              <a:t>signature and that public key is proven to be the sender’s through the certificate. </a:t>
            </a:r>
            <a:r>
              <a:rPr lang="en-US" sz="6000" dirty="0"/>
              <a:t>If decrypting using the public key renders a faulty message digest, this means that either the message or the message digest are not exactly what the sender sent</a:t>
            </a:r>
            <a:r>
              <a:rPr lang="en-US" sz="6000" dirty="0" smtClean="0"/>
              <a:t>.</a:t>
            </a:r>
            <a:endParaRPr lang="en-US" sz="60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31289"/>
            <a:r>
              <a:rPr spc="-5" dirty="0"/>
              <a:t>Dig</a:t>
            </a:r>
            <a:r>
              <a:rPr spc="5" dirty="0"/>
              <a:t>i</a:t>
            </a:r>
            <a:r>
              <a:rPr spc="-9" dirty="0"/>
              <a:t>ta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gna</a:t>
            </a:r>
            <a:r>
              <a:rPr dirty="0"/>
              <a:t>t</a:t>
            </a:r>
            <a:r>
              <a:rPr spc="-5" dirty="0"/>
              <a:t>ur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524000"/>
            <a:ext cx="7252435" cy="4557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029200" y="4724400"/>
            <a:ext cx="853440" cy="533400"/>
          </a:xfrm>
          <a:prstGeom prst="rect">
            <a:avLst/>
          </a:prstGeom>
          <a:solidFill>
            <a:srgbClr val="FAFD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</a:rPr>
              <a:t>Decryption Algorithm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detached.</a:t>
            </a:r>
            <a:endParaRPr lang="en-US" i="1" dirty="0" smtClean="0"/>
          </a:p>
          <a:p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signs.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files.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Answer 2 questions in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hw.txt</a:t>
            </a:r>
          </a:p>
          <a:p>
            <a:r>
              <a:rPr lang="en-US" dirty="0" smtClean="0">
                <a:cs typeface="Courier New" pitchFamily="49" charset="0"/>
              </a:rPr>
              <a:t>Generate a key pair with the GNU Privacy Guard’s commands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--gen-key </a:t>
            </a:r>
            <a:r>
              <a:rPr lang="en-US" dirty="0" smtClean="0">
                <a:cs typeface="Courier New" pitchFamily="49" charset="0"/>
              </a:rPr>
              <a:t>(choose default options)</a:t>
            </a:r>
          </a:p>
          <a:p>
            <a:r>
              <a:rPr lang="en-US" dirty="0" smtClean="0">
                <a:cs typeface="Courier New" pitchFamily="49" charset="0"/>
              </a:rPr>
              <a:t>Export public key, in ASCII format, into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 ‘Your Name’</a:t>
            </a:r>
          </a:p>
          <a:p>
            <a:r>
              <a:rPr lang="en-US" dirty="0" smtClean="0">
                <a:cs typeface="Courier New" pitchFamily="49" charset="0"/>
              </a:rPr>
              <a:t>Make a </a:t>
            </a:r>
            <a:r>
              <a:rPr lang="en-US" dirty="0" err="1" smtClean="0">
                <a:cs typeface="Courier New" pitchFamily="49" charset="0"/>
              </a:rPr>
              <a:t>tarball</a:t>
            </a:r>
            <a:r>
              <a:rPr lang="en-US" dirty="0" smtClean="0">
                <a:cs typeface="Courier New" pitchFamily="49" charset="0"/>
              </a:rPr>
              <a:t> of the above files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log.txt</a:t>
            </a:r>
            <a:r>
              <a:rPr lang="en-US" dirty="0" smtClean="0">
                <a:cs typeface="Courier New" pitchFamily="49" charset="0"/>
              </a:rPr>
              <a:t> and zip it with </a:t>
            </a:r>
            <a:r>
              <a:rPr lang="en-US" dirty="0" err="1" smtClean="0">
                <a:cs typeface="Courier New" pitchFamily="49" charset="0"/>
              </a:rPr>
              <a:t>gzip</a:t>
            </a:r>
            <a:r>
              <a:rPr lang="en-US" dirty="0" smtClean="0">
                <a:cs typeface="Courier New" pitchFamily="49" charset="0"/>
              </a:rPr>
              <a:t> to produce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tar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&lt;files&gt;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</a:t>
            </a:r>
            <a:r>
              <a:rPr lang="en-US" dirty="0" smtClean="0">
                <a:cs typeface="Courier New" pitchFamily="49" charset="0"/>
              </a:rPr>
              <a:t>-&gt; creates hw.tar.gz</a:t>
            </a:r>
          </a:p>
          <a:p>
            <a:r>
              <a:rPr lang="en-US" dirty="0" smtClean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cs typeface="Courier New" pitchFamily="49" charset="0"/>
              </a:rPr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--detach-sign hw.tar.gz </a:t>
            </a:r>
          </a:p>
          <a:p>
            <a:r>
              <a:rPr lang="en-US" dirty="0" smtClean="0">
                <a:cs typeface="Courier New" pitchFamily="49" charset="0"/>
              </a:rPr>
              <a:t>Use given commands to verify signature and file formatting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These can be found at the end of the assignment spec  </a:t>
            </a:r>
          </a:p>
        </p:txBody>
      </p:sp>
    </p:spTree>
    <p:extLst>
      <p:ext uri="{BB962C8B-B14F-4D97-AF65-F5344CB8AC3E}">
        <p14:creationId xmlns:p14="http://schemas.microsoft.com/office/powerpoint/2010/main" val="269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373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Courier New</vt:lpstr>
      <vt:lpstr>Arial</vt:lpstr>
      <vt:lpstr>Office Theme</vt:lpstr>
      <vt:lpstr>CS 35L Software Construction Lab  Week 7 – Digital Signature</vt:lpstr>
      <vt:lpstr>Secret Key (symmetric) Cryptography</vt:lpstr>
      <vt:lpstr>Public Key (asymmetric) Cryptography</vt:lpstr>
      <vt:lpstr>Digital Signature</vt:lpstr>
      <vt:lpstr>Steps for Generating a Digital Signature</vt:lpstr>
      <vt:lpstr>Steps for Generating a Digital Signature</vt:lpstr>
      <vt:lpstr>Digital Signature</vt:lpstr>
      <vt:lpstr>Detached Signature</vt:lpstr>
      <vt:lpstr>Homework 7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Isha Verma</cp:lastModifiedBy>
  <cp:revision>109</cp:revision>
  <dcterms:created xsi:type="dcterms:W3CDTF">2006-08-16T00:00:00Z</dcterms:created>
  <dcterms:modified xsi:type="dcterms:W3CDTF">2017-03-01T23:24:12Z</dcterms:modified>
</cp:coreProperties>
</file>