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1" r:id="rId3"/>
    <p:sldId id="268" r:id="rId4"/>
    <p:sldId id="262" r:id="rId5"/>
    <p:sldId id="269" r:id="rId6"/>
    <p:sldId id="263" r:id="rId7"/>
    <p:sldId id="267" r:id="rId8"/>
    <p:sldId id="270" r:id="rId9"/>
    <p:sldId id="264" r:id="rId10"/>
    <p:sldId id="265" r:id="rId11"/>
    <p:sldId id="266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94705" autoAdjust="0"/>
  </p:normalViewPr>
  <p:slideViewPr>
    <p:cSldViewPr>
      <p:cViewPr varScale="1">
        <p:scale>
          <a:sx n="108" d="100"/>
          <a:sy n="108" d="100"/>
        </p:scale>
        <p:origin x="17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483A-6AAD-48EC-A2FC-6D80B7D6C8B4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0A41-C4D6-459A-AB36-D297DEC3C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077200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 35L Software Construction Lab	</a:t>
            </a:r>
            <a:br>
              <a:rPr lang="en-US" b="1" dirty="0"/>
            </a:br>
            <a:r>
              <a:rPr lang="en-US" b="1" dirty="0"/>
              <a:t>Week 8</a:t>
            </a:r>
            <a:r>
              <a:rPr lang="en-US" b="1" dirty="0" smtClean="0"/>
              <a:t> </a:t>
            </a:r>
            <a:r>
              <a:rPr lang="en-US" b="1" dirty="0"/>
              <a:t>– </a:t>
            </a:r>
            <a:r>
              <a:rPr lang="en-US" b="1" dirty="0" smtClean="0"/>
              <a:t>Dynamic Linking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63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Unicode MS" charset="0"/>
              </a:rPr>
              <a:t>Advantages of dynamic linking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latin typeface="TT168Fo00" charset="0"/>
              </a:rPr>
              <a:t>The </a:t>
            </a:r>
            <a:r>
              <a:rPr lang="en-US" altLang="en-US" sz="2800" dirty="0" smtClean="0">
                <a:latin typeface="TT168Fo00" charset="0"/>
              </a:rPr>
              <a:t>executable is typically </a:t>
            </a:r>
            <a:r>
              <a:rPr lang="en-US" altLang="en-US" sz="2800" dirty="0">
                <a:latin typeface="TT168Fo00" charset="0"/>
              </a:rPr>
              <a:t>smaller </a:t>
            </a:r>
            <a:endParaRPr lang="en-US" altLang="en-US" sz="2800" dirty="0" smtClean="0">
              <a:latin typeface="TT168Fo00" charset="0"/>
            </a:endParaRPr>
          </a:p>
          <a:p>
            <a:r>
              <a:rPr lang="en-US" altLang="en-US" sz="2800" dirty="0" smtClean="0">
                <a:latin typeface="TT168Fo00" charset="0"/>
              </a:rPr>
              <a:t>When </a:t>
            </a:r>
            <a:r>
              <a:rPr lang="en-US" altLang="en-US" sz="2800" dirty="0">
                <a:latin typeface="TT168Fo00" charset="0"/>
              </a:rPr>
              <a:t>the library is changed, the code that references it does not usually need to be </a:t>
            </a:r>
            <a:r>
              <a:rPr lang="en-US" altLang="en-US" sz="2800" dirty="0" smtClean="0">
                <a:latin typeface="TT168Fo00" charset="0"/>
              </a:rPr>
              <a:t>recompiled</a:t>
            </a:r>
            <a:endParaRPr lang="en-US" altLang="en-US" sz="2800" dirty="0">
              <a:latin typeface="TT168Fo00" charset="0"/>
            </a:endParaRPr>
          </a:p>
          <a:p>
            <a:r>
              <a:rPr lang="en-US" altLang="en-US" sz="2800" dirty="0">
                <a:latin typeface="TT168Fo00" charset="0"/>
              </a:rPr>
              <a:t>The executable accesses the </a:t>
            </a:r>
            <a:r>
              <a:rPr lang="en-US" altLang="en-US" sz="2800" dirty="0" smtClean="0">
                <a:latin typeface="TT1692o00" charset="0"/>
              </a:rPr>
              <a:t>.so </a:t>
            </a:r>
            <a:r>
              <a:rPr lang="en-US" altLang="en-US" sz="2800" dirty="0">
                <a:latin typeface="TT168Fo00" charset="0"/>
              </a:rPr>
              <a:t>at run time; therefore, multiple </a:t>
            </a:r>
            <a:r>
              <a:rPr lang="en-US" altLang="en-US" sz="2800" dirty="0" smtClean="0">
                <a:latin typeface="TT168Fo00" charset="0"/>
              </a:rPr>
              <a:t>programs </a:t>
            </a:r>
            <a:r>
              <a:rPr lang="en-US" altLang="en-US" sz="2800" dirty="0">
                <a:latin typeface="TT168Fo00" charset="0"/>
              </a:rPr>
              <a:t>can access the same </a:t>
            </a:r>
            <a:r>
              <a:rPr lang="en-US" altLang="en-US" sz="2800" dirty="0" smtClean="0">
                <a:latin typeface="TT1692o00" charset="0"/>
              </a:rPr>
              <a:t>.so </a:t>
            </a:r>
            <a:r>
              <a:rPr lang="en-US" altLang="en-US" sz="2800" dirty="0">
                <a:latin typeface="TT168Fo00" charset="0"/>
              </a:rPr>
              <a:t>at the same </a:t>
            </a:r>
            <a:r>
              <a:rPr lang="en-US" altLang="en-US" sz="2800" dirty="0" smtClean="0">
                <a:latin typeface="TT168Fo00" charset="0"/>
              </a:rPr>
              <a:t>time</a:t>
            </a:r>
          </a:p>
          <a:p>
            <a:pPr lvl="1"/>
            <a:r>
              <a:rPr lang="en-US" altLang="en-US" sz="2400" dirty="0" smtClean="0">
                <a:latin typeface="TT168Fo00" charset="0"/>
              </a:rPr>
              <a:t>Memory footprint amortized across all programs using the same .so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 Unicode MS" charset="0"/>
              </a:rPr>
              <a:t>Disadvantages </a:t>
            </a:r>
            <a:r>
              <a:rPr lang="en-US" altLang="en-US" dirty="0">
                <a:latin typeface="Arial Unicode MS" charset="0"/>
              </a:rPr>
              <a:t>of dynamic linking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Arial Unicode MS" charset="0"/>
              </a:rPr>
              <a:t>Performance hit</a:t>
            </a:r>
          </a:p>
          <a:p>
            <a:pPr lvl="1"/>
            <a:r>
              <a:rPr lang="en-US" altLang="en-US" dirty="0" smtClean="0">
                <a:latin typeface="Arial Unicode MS" charset="0"/>
              </a:rPr>
              <a:t>Need </a:t>
            </a:r>
            <a:r>
              <a:rPr lang="en-US" altLang="en-US" dirty="0">
                <a:latin typeface="Arial Unicode MS" charset="0"/>
              </a:rPr>
              <a:t>to load shared objects </a:t>
            </a:r>
            <a:r>
              <a:rPr lang="en-US" altLang="en-US" dirty="0" smtClean="0">
                <a:latin typeface="Arial Unicode MS" charset="0"/>
              </a:rPr>
              <a:t>(at least once</a:t>
            </a:r>
            <a:r>
              <a:rPr lang="en-US" altLang="en-US" dirty="0">
                <a:latin typeface="Arial Unicode MS" charset="0"/>
              </a:rPr>
              <a:t>)</a:t>
            </a:r>
          </a:p>
          <a:p>
            <a:pPr lvl="1"/>
            <a:r>
              <a:rPr lang="en-US" altLang="en-US" dirty="0">
                <a:latin typeface="Arial Unicode MS" charset="0"/>
              </a:rPr>
              <a:t>Need to resolve addresses (once or every time</a:t>
            </a:r>
            <a:r>
              <a:rPr lang="en-US" altLang="en-US" dirty="0" smtClean="0">
                <a:latin typeface="Arial Unicode MS" charset="0"/>
              </a:rPr>
              <a:t>)</a:t>
            </a:r>
          </a:p>
          <a:p>
            <a:r>
              <a:rPr lang="en-US" altLang="en-US" dirty="0" smtClean="0">
                <a:latin typeface="Arial Unicode MS" charset="0"/>
              </a:rPr>
              <a:t>What if </a:t>
            </a:r>
            <a:r>
              <a:rPr lang="en-US" altLang="en-US" dirty="0">
                <a:latin typeface="Arial Unicode MS" charset="0"/>
              </a:rPr>
              <a:t>the necessary dynamic library is missing? </a:t>
            </a:r>
            <a:endParaRPr lang="en-US" altLang="en-US" dirty="0" smtClean="0">
              <a:latin typeface="Arial Unicode MS" charset="0"/>
            </a:endParaRPr>
          </a:p>
          <a:p>
            <a:r>
              <a:rPr lang="en-US" altLang="en-US" dirty="0" smtClean="0">
                <a:latin typeface="Arial Unicode MS" charset="0"/>
              </a:rPr>
              <a:t>What if we have the library, but it is the wrong version?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Write and build simple “cos(0.5)” program in C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ldd</a:t>
            </a:r>
            <a:r>
              <a:rPr lang="en-US" dirty="0" smtClean="0"/>
              <a:t> to investigate which dynamic libraries your hello world program loads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strace</a:t>
            </a:r>
            <a:r>
              <a:rPr lang="en-US" dirty="0" smtClean="0"/>
              <a:t> to investigate which system calls your hello world program makes</a:t>
            </a:r>
          </a:p>
          <a:p>
            <a:r>
              <a:rPr lang="en-US" dirty="0" smtClean="0"/>
              <a:t>Use “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/</a:t>
            </a:r>
            <a:r>
              <a:rPr lang="en-US" dirty="0" err="1" smtClean="0">
                <a:latin typeface="Courier New"/>
                <a:cs typeface="Courier New"/>
              </a:rPr>
              <a:t>usr</a:t>
            </a:r>
            <a:r>
              <a:rPr lang="en-US" dirty="0" smtClean="0">
                <a:latin typeface="Courier New"/>
                <a:cs typeface="Courier New"/>
              </a:rPr>
              <a:t>/bin | </a:t>
            </a:r>
            <a:r>
              <a:rPr lang="en-US" dirty="0" err="1" smtClean="0">
                <a:latin typeface="Courier New"/>
                <a:cs typeface="Courier New"/>
              </a:rPr>
              <a:t>awk</a:t>
            </a:r>
            <a:r>
              <a:rPr lang="en-US" dirty="0" smtClean="0">
                <a:latin typeface="Courier New"/>
                <a:cs typeface="Courier New"/>
              </a:rPr>
              <a:t> ‘NR%101==SID%101’</a:t>
            </a:r>
            <a:r>
              <a:rPr lang="en-US" dirty="0" smtClean="0"/>
              <a:t>” to find ~25 </a:t>
            </a:r>
            <a:r>
              <a:rPr lang="en-US" dirty="0" err="1" smtClean="0"/>
              <a:t>linux</a:t>
            </a:r>
            <a:r>
              <a:rPr lang="en-US" dirty="0" smtClean="0"/>
              <a:t> commands to use </a:t>
            </a:r>
            <a:r>
              <a:rPr lang="en-US" dirty="0" err="1" smtClean="0">
                <a:latin typeface="Courier New"/>
                <a:cs typeface="Courier New"/>
              </a:rPr>
              <a:t>ldd</a:t>
            </a:r>
            <a:r>
              <a:rPr lang="en-US" dirty="0" smtClean="0"/>
              <a:t> on </a:t>
            </a:r>
          </a:p>
          <a:p>
            <a:pPr lvl="1"/>
            <a:r>
              <a:rPr lang="en-US" dirty="0" smtClean="0"/>
              <a:t>Record output for each one in your log and investigate any errors you might see</a:t>
            </a:r>
          </a:p>
          <a:p>
            <a:pPr lvl="1"/>
            <a:r>
              <a:rPr lang="en-US" dirty="0" smtClean="0"/>
              <a:t>From all dynamic libraries you find, create a sorted list </a:t>
            </a:r>
          </a:p>
          <a:p>
            <a:pPr lvl="2"/>
            <a:r>
              <a:rPr lang="en-US" dirty="0" smtClean="0"/>
              <a:t>Remember to remove the duplicates!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1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an executable file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85800" y="2590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source</a:t>
            </a:r>
          </a:p>
          <a:p>
            <a:pPr algn="ctr"/>
            <a:r>
              <a:rPr lang="en-US" altLang="en-US" dirty="0" smtClean="0"/>
              <a:t>code</a:t>
            </a:r>
            <a:endParaRPr lang="en-US" altLang="en-US" dirty="0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2133600" y="2667000"/>
            <a:ext cx="12192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compiler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886200" y="2667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object</a:t>
            </a:r>
          </a:p>
          <a:p>
            <a:pPr algn="ctr"/>
            <a:r>
              <a:rPr lang="en-US" altLang="en-US"/>
              <a:t>code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5013325" y="3008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5257800" y="2590800"/>
            <a:ext cx="11430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linker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858000" y="26670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executable</a:t>
            </a:r>
          </a:p>
          <a:p>
            <a:pPr algn="ctr"/>
            <a:r>
              <a:rPr lang="en-US" altLang="en-US"/>
              <a:t>file</a:t>
            </a: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6002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3352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4800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64008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1295400" y="3733800"/>
            <a:ext cx="2736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Translates programming</a:t>
            </a:r>
          </a:p>
          <a:p>
            <a:r>
              <a:rPr lang="en-US" altLang="en-US" dirty="0"/>
              <a:t>language statements into</a:t>
            </a:r>
          </a:p>
          <a:p>
            <a:r>
              <a:rPr lang="en-US" altLang="en-US" dirty="0" err="1"/>
              <a:t>cpu’s</a:t>
            </a:r>
            <a:r>
              <a:rPr lang="en-US" altLang="en-US" dirty="0"/>
              <a:t> machine-language </a:t>
            </a:r>
          </a:p>
          <a:p>
            <a:r>
              <a:rPr lang="en-US" altLang="en-US" dirty="0"/>
              <a:t>          instructions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800600" y="3733800"/>
            <a:ext cx="2254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Adjusts any memory</a:t>
            </a:r>
          </a:p>
          <a:p>
            <a:r>
              <a:rPr lang="en-US" altLang="en-US"/>
              <a:t> references to fit the</a:t>
            </a:r>
          </a:p>
          <a:p>
            <a:r>
              <a:rPr lang="en-US" altLang="en-US"/>
              <a:t>  Operating Sytem’s </a:t>
            </a:r>
          </a:p>
          <a:p>
            <a:r>
              <a:rPr lang="en-US" altLang="en-US"/>
              <a:t>    memory model</a:t>
            </a:r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Linking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Carried out only once to produce an executable </a:t>
            </a:r>
            <a:r>
              <a:rPr lang="en-US" altLang="zh-CN" dirty="0" smtClean="0"/>
              <a:t>file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static libraries are called, the linker will copy all the modules referenced by the program to the </a:t>
            </a:r>
            <a:r>
              <a:rPr lang="en-US" altLang="zh-CN" dirty="0" smtClean="0"/>
              <a:t>executable</a:t>
            </a:r>
          </a:p>
          <a:p>
            <a:r>
              <a:rPr lang="en-US" altLang="zh-CN" dirty="0" smtClean="0"/>
              <a:t>Static libraries are typically denoted by the .a file extension</a:t>
            </a:r>
            <a:endParaRPr lang="en-US" altLang="zh-CN" dirty="0"/>
          </a:p>
          <a:p>
            <a:pPr>
              <a:buFont typeface="Wingdings 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Linking libraries</a:t>
            </a: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14400" y="2057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source</a:t>
            </a:r>
          </a:p>
          <a:p>
            <a:pPr algn="ctr"/>
            <a:r>
              <a:rPr lang="en-US" altLang="en-US" dirty="0" smtClean="0"/>
              <a:t>code</a:t>
            </a:r>
            <a:endParaRPr lang="en-US" altLang="en-US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886200" y="2057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object</a:t>
            </a:r>
          </a:p>
          <a:p>
            <a:pPr algn="ctr"/>
            <a:r>
              <a:rPr lang="en-US" altLang="en-US" dirty="0" smtClean="0"/>
              <a:t>code</a:t>
            </a:r>
            <a:endParaRPr lang="en-US" alt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886200" y="4114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object</a:t>
            </a:r>
          </a:p>
          <a:p>
            <a:pPr algn="ctr"/>
            <a:r>
              <a:rPr lang="en-US" altLang="en-US"/>
              <a:t>code</a:t>
            </a:r>
          </a:p>
          <a:p>
            <a:pPr algn="ctr"/>
            <a:r>
              <a:rPr lang="en-US" altLang="en-US"/>
              <a:t>library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162800" y="3200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executable</a:t>
            </a:r>
          </a:p>
          <a:p>
            <a:pPr algn="ctr"/>
            <a:r>
              <a:rPr lang="en-US" altLang="en-US"/>
              <a:t>file</a:t>
            </a: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2286000" y="2057400"/>
            <a:ext cx="12192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compiler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8288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35052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5257800" y="3124200"/>
            <a:ext cx="1371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linker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4800600" y="2438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4800600" y="3886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66294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124200" y="5029200"/>
            <a:ext cx="2406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previously compiled</a:t>
            </a:r>
          </a:p>
          <a:p>
            <a:r>
              <a:rPr lang="en-US" altLang="en-US"/>
              <a:t>collection of standard</a:t>
            </a:r>
          </a:p>
          <a:p>
            <a:r>
              <a:rPr lang="en-US" altLang="en-US"/>
              <a:t>  program functions</a:t>
            </a:r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Linking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If </a:t>
            </a:r>
            <a:r>
              <a:rPr lang="en-US" altLang="zh-CN" dirty="0"/>
              <a:t>shared libraries are </a:t>
            </a:r>
            <a:r>
              <a:rPr lang="en-US" altLang="zh-CN" dirty="0" smtClean="0"/>
              <a:t>called: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Only copy a little reference information when the executable file is created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Complete </a:t>
            </a:r>
            <a:r>
              <a:rPr lang="en-US" altLang="zh-CN" dirty="0"/>
              <a:t>the linking during loading time or running </a:t>
            </a:r>
            <a:r>
              <a:rPr lang="en-US" altLang="zh-CN" dirty="0" smtClean="0"/>
              <a:t>time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Dynamic libraries are typically denoted by the .so file extension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 on Windows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7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Smaller is more efficient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85800" y="1752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objject</a:t>
            </a:r>
          </a:p>
          <a:p>
            <a:pPr algn="ctr"/>
            <a:r>
              <a:rPr lang="en-US" altLang="en-US"/>
              <a:t>file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85800" y="2819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function</a:t>
            </a:r>
          </a:p>
          <a:p>
            <a:pPr algn="ctr"/>
            <a:r>
              <a:rPr lang="en-US" altLang="en-US"/>
              <a:t>library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85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object</a:t>
            </a:r>
          </a:p>
          <a:p>
            <a:pPr algn="ctr"/>
            <a:r>
              <a:rPr lang="en-US" altLang="en-US"/>
              <a:t>file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85800" y="5410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pointer</a:t>
            </a: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362200" y="24384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static linking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334000" y="1752600"/>
            <a:ext cx="1447800" cy="2133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638800" y="1905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object</a:t>
            </a:r>
          </a:p>
          <a:p>
            <a:pPr algn="ctr"/>
            <a:r>
              <a:rPr lang="en-US" altLang="en-US"/>
              <a:t>file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638800" y="2895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function</a:t>
            </a:r>
          </a:p>
          <a:p>
            <a:pPr algn="ctr"/>
            <a:r>
              <a:rPr lang="en-US" altLang="en-US"/>
              <a:t>library</a:t>
            </a: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1600200" y="2209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V="1">
            <a:off x="1600200" y="2895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4191000" y="281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2286000" y="48768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dynamic linking</a:t>
            </a: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1600200" y="4800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V="1">
            <a:off x="1600200" y="53340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5334000" y="4267200"/>
            <a:ext cx="1447800" cy="1447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5638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object</a:t>
            </a:r>
          </a:p>
          <a:p>
            <a:pPr algn="ctr"/>
            <a:r>
              <a:rPr lang="en-US" altLang="en-US"/>
              <a:t>file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5638800" y="5334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pointer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7467600" y="5715000"/>
            <a:ext cx="11430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shared</a:t>
            </a:r>
          </a:p>
          <a:p>
            <a:pPr algn="ctr"/>
            <a:r>
              <a:rPr lang="en-US" altLang="en-US"/>
              <a:t>function</a:t>
            </a:r>
          </a:p>
          <a:p>
            <a:pPr algn="ctr"/>
            <a:r>
              <a:rPr lang="en-US" altLang="en-US"/>
              <a:t>library</a:t>
            </a:r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7924800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H="1">
            <a:off x="64770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4114800" y="525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7391400" y="3657600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executable</a:t>
            </a:r>
          </a:p>
          <a:p>
            <a:r>
              <a:rPr lang="en-US" altLang="en-US"/>
              <a:t>      files</a:t>
            </a:r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 flipH="1" flipV="1">
            <a:off x="6781800" y="3505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 flipH="1">
            <a:off x="6781800" y="4038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Linking and Loading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latin typeface="Arial Unicode MS" charset="0"/>
              </a:rPr>
              <a:t>Linker collects procedures and links them together object modules into one executable </a:t>
            </a:r>
            <a:r>
              <a:rPr lang="en-US" altLang="en-US" sz="2800" dirty="0" smtClean="0">
                <a:latin typeface="Arial Unicode MS" charset="0"/>
              </a:rPr>
              <a:t>program </a:t>
            </a:r>
            <a:endParaRPr lang="en-US" altLang="en-US" sz="2800" dirty="0">
              <a:latin typeface="Arial Unicode MS" charset="0"/>
            </a:endParaRPr>
          </a:p>
          <a:p>
            <a:r>
              <a:rPr lang="en-US" altLang="en-US" sz="2800" dirty="0">
                <a:latin typeface="Arial Unicode MS" charset="0"/>
              </a:rPr>
              <a:t>Why isn't everything written as just one </a:t>
            </a:r>
            <a:r>
              <a:rPr lang="en-US" altLang="en-US" sz="3600" b="1" dirty="0">
                <a:latin typeface="Arial Unicode MS" charset="0"/>
              </a:rPr>
              <a:t>big</a:t>
            </a:r>
            <a:r>
              <a:rPr lang="en-US" altLang="en-US" sz="2800" dirty="0">
                <a:latin typeface="Arial Unicode MS" charset="0"/>
              </a:rPr>
              <a:t> program, saving the necessity of linking?</a:t>
            </a:r>
          </a:p>
          <a:p>
            <a:pPr lvl="1"/>
            <a:r>
              <a:rPr lang="en-US" altLang="en-US" sz="2400" dirty="0" smtClean="0">
                <a:latin typeface="Arial Unicode MS" charset="0"/>
              </a:rPr>
              <a:t>Efficiency</a:t>
            </a:r>
            <a:r>
              <a:rPr lang="en-US" altLang="en-US" sz="2400" dirty="0">
                <a:latin typeface="Arial Unicode MS" charset="0"/>
              </a:rPr>
              <a:t>: if just one function is changed in a 100K line program, why recompile the whole program? Just recompile the one function and relink. </a:t>
            </a:r>
          </a:p>
          <a:p>
            <a:pPr lvl="1"/>
            <a:r>
              <a:rPr lang="en-US" altLang="en-US" sz="2400" dirty="0">
                <a:latin typeface="Arial Unicode MS" charset="0"/>
              </a:rPr>
              <a:t>Multiple-language programs </a:t>
            </a:r>
          </a:p>
          <a:p>
            <a:pPr lvl="1"/>
            <a:r>
              <a:rPr lang="en-US" altLang="en-US" sz="2400" dirty="0">
                <a:latin typeface="Arial Unicode MS" charset="0"/>
              </a:rPr>
              <a:t>Other reasons?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990600"/>
            <a:ext cx="6450087" cy="50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Unicode MS" charset="0"/>
              </a:rPr>
              <a:t>Dynamic linking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>
                <a:latin typeface="Arial Unicode MS" charset="0"/>
              </a:rPr>
              <a:t>Dynamic </a:t>
            </a:r>
            <a:r>
              <a:rPr lang="en-US" altLang="en-US" sz="2800" dirty="0">
                <a:latin typeface="Arial Unicode MS" charset="0"/>
              </a:rPr>
              <a:t>vs. static linking </a:t>
            </a:r>
            <a:r>
              <a:rPr lang="en-US" altLang="en-US" sz="2800" dirty="0" smtClean="0">
                <a:latin typeface="Arial Unicode MS" charset="0"/>
              </a:rPr>
              <a:t>resulting size</a:t>
            </a:r>
            <a:r>
              <a:rPr lang="en-US" altLang="en-US" sz="2800" dirty="0">
                <a:latin typeface="Arial Unicode MS" charset="0"/>
              </a:rPr>
              <a:t/>
            </a:r>
            <a:br>
              <a:rPr lang="en-US" altLang="en-US" sz="2800" dirty="0">
                <a:latin typeface="Arial Unicode MS" charset="0"/>
              </a:rPr>
            </a:br>
            <a:r>
              <a:rPr lang="en-US" altLang="en-US" sz="2000" b="1" dirty="0">
                <a:latin typeface="Courier New" charset="0"/>
              </a:rPr>
              <a:t>$ </a:t>
            </a:r>
            <a:r>
              <a:rPr lang="en-US" altLang="en-US" sz="2000" b="1" dirty="0" err="1">
                <a:latin typeface="Courier New" charset="0"/>
              </a:rPr>
              <a:t>gcc</a:t>
            </a:r>
            <a:r>
              <a:rPr lang="en-US" altLang="en-US" sz="2000" b="1" dirty="0">
                <a:latin typeface="Courier New" charset="0"/>
              </a:rPr>
              <a:t> -static </a:t>
            </a:r>
            <a:r>
              <a:rPr lang="en-US" altLang="en-US" sz="2000" b="1" dirty="0" err="1">
                <a:latin typeface="Courier New" charset="0"/>
              </a:rPr>
              <a:t>hello.c</a:t>
            </a:r>
            <a:r>
              <a:rPr lang="en-US" altLang="en-US" sz="2000" b="1" dirty="0">
                <a:latin typeface="Courier New" charset="0"/>
              </a:rPr>
              <a:t> -o hello-static </a:t>
            </a:r>
            <a:br>
              <a:rPr lang="en-US" altLang="en-US" sz="2000" b="1" dirty="0">
                <a:latin typeface="Courier New" charset="0"/>
              </a:rPr>
            </a:br>
            <a:r>
              <a:rPr lang="en-US" altLang="en-US" sz="2000" b="1" dirty="0">
                <a:latin typeface="Courier New" charset="0"/>
              </a:rPr>
              <a:t>$ </a:t>
            </a:r>
            <a:r>
              <a:rPr lang="en-US" altLang="en-US" sz="2000" b="1" dirty="0" err="1">
                <a:latin typeface="Courier New" charset="0"/>
              </a:rPr>
              <a:t>gcc</a:t>
            </a:r>
            <a:r>
              <a:rPr lang="en-US" altLang="en-US" sz="2000" b="1" dirty="0">
                <a:latin typeface="Courier New" charset="0"/>
              </a:rPr>
              <a:t> </a:t>
            </a:r>
            <a:r>
              <a:rPr lang="en-US" altLang="en-US" sz="2000" b="1" dirty="0" err="1">
                <a:latin typeface="Courier New" charset="0"/>
              </a:rPr>
              <a:t>hello.c</a:t>
            </a:r>
            <a:r>
              <a:rPr lang="en-US" altLang="en-US" sz="2000" b="1" dirty="0">
                <a:latin typeface="Courier New" charset="0"/>
              </a:rPr>
              <a:t> -o hello-dynamic </a:t>
            </a:r>
            <a:br>
              <a:rPr lang="en-US" altLang="en-US" sz="2000" b="1" dirty="0">
                <a:latin typeface="Courier New" charset="0"/>
              </a:rPr>
            </a:br>
            <a:r>
              <a:rPr lang="en-US" altLang="en-US" sz="2000" b="1" dirty="0">
                <a:latin typeface="Courier New" charset="0"/>
              </a:rPr>
              <a:t>$ ls -l hello</a:t>
            </a:r>
            <a:br>
              <a:rPr lang="en-US" altLang="en-US" sz="2000" b="1" dirty="0">
                <a:latin typeface="Courier New" charset="0"/>
              </a:rPr>
            </a:br>
            <a:r>
              <a:rPr lang="en-US" altLang="en-US" sz="2000" b="1" dirty="0">
                <a:latin typeface="Courier New" charset="0"/>
              </a:rPr>
              <a:t>     80 </a:t>
            </a:r>
            <a:r>
              <a:rPr lang="en-US" altLang="en-US" sz="2000" b="1" dirty="0" err="1">
                <a:latin typeface="Courier New" charset="0"/>
              </a:rPr>
              <a:t>hello.c</a:t>
            </a:r>
            <a:r>
              <a:rPr lang="en-US" altLang="en-US" sz="2000" b="1" dirty="0">
                <a:latin typeface="Courier New" charset="0"/>
              </a:rPr>
              <a:t> </a:t>
            </a:r>
            <a:br>
              <a:rPr lang="en-US" altLang="en-US" sz="2000" b="1" dirty="0">
                <a:latin typeface="Courier New" charset="0"/>
              </a:rPr>
            </a:br>
            <a:r>
              <a:rPr lang="en-US" altLang="en-US" sz="2000" b="1" dirty="0">
                <a:latin typeface="Courier New" charset="0"/>
              </a:rPr>
              <a:t>  13724 hello-dynamic</a:t>
            </a:r>
            <a:br>
              <a:rPr lang="en-US" altLang="en-US" sz="2000" b="1" dirty="0">
                <a:latin typeface="Courier New" charset="0"/>
              </a:rPr>
            </a:br>
            <a:r>
              <a:rPr lang="en-US" altLang="en-US" sz="2000" b="1" dirty="0">
                <a:latin typeface="Courier New" charset="0"/>
              </a:rPr>
              <a:t>    383 </a:t>
            </a:r>
            <a:r>
              <a:rPr lang="en-US" altLang="en-US" sz="2000" b="1" dirty="0" err="1">
                <a:latin typeface="Courier New" charset="0"/>
              </a:rPr>
              <a:t>hello.s</a:t>
            </a:r>
            <a:r>
              <a:rPr lang="en-US" altLang="en-US" sz="2000" b="1" dirty="0">
                <a:latin typeface="Courier New" charset="0"/>
              </a:rPr>
              <a:t/>
            </a:r>
            <a:br>
              <a:rPr lang="en-US" altLang="en-US" sz="2000" b="1" dirty="0">
                <a:latin typeface="Courier New" charset="0"/>
              </a:rPr>
            </a:br>
            <a:r>
              <a:rPr lang="en-US" altLang="en-US" sz="2000" b="1" dirty="0">
                <a:latin typeface="Courier New" charset="0"/>
              </a:rPr>
              <a:t>1688756 </a:t>
            </a:r>
            <a:r>
              <a:rPr lang="en-US" altLang="en-US" sz="2000" b="1" dirty="0" smtClean="0">
                <a:latin typeface="Courier New" charset="0"/>
              </a:rPr>
              <a:t>hello-static</a:t>
            </a:r>
            <a:endParaRPr lang="en-US" altLang="en-US" sz="2800" dirty="0"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451</Words>
  <Application>Microsoft Macintosh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Unicode MS</vt:lpstr>
      <vt:lpstr>Calibri</vt:lpstr>
      <vt:lpstr>Courier New</vt:lpstr>
      <vt:lpstr>TT168Fo00</vt:lpstr>
      <vt:lpstr>TT1692o00</vt:lpstr>
      <vt:lpstr>Wingdings 2</vt:lpstr>
      <vt:lpstr>宋体</vt:lpstr>
      <vt:lpstr>Office Theme</vt:lpstr>
      <vt:lpstr>CS 35L Software Construction Lab  Week 8 – Dynamic Linking</vt:lpstr>
      <vt:lpstr>Building an executable file</vt:lpstr>
      <vt:lpstr>Static Linking</vt:lpstr>
      <vt:lpstr>Linking libraries</vt:lpstr>
      <vt:lpstr>Dynamic Linking</vt:lpstr>
      <vt:lpstr>Smaller is more efficient</vt:lpstr>
      <vt:lpstr>Linking and Loading</vt:lpstr>
      <vt:lpstr>PowerPoint Presentation</vt:lpstr>
      <vt:lpstr>Dynamic linking</vt:lpstr>
      <vt:lpstr>Advantages of dynamic linking</vt:lpstr>
      <vt:lpstr>Disadvantages of dynamic linking</vt:lpstr>
      <vt:lpstr>Lab 8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Overruns</dc:title>
  <dc:creator>Lauren</dc:creator>
  <cp:lastModifiedBy>Isha Verma</cp:lastModifiedBy>
  <cp:revision>213</cp:revision>
  <dcterms:created xsi:type="dcterms:W3CDTF">2012-11-18T11:38:38Z</dcterms:created>
  <dcterms:modified xsi:type="dcterms:W3CDTF">2017-03-06T23:23:23Z</dcterms:modified>
</cp:coreProperties>
</file>