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8" r:id="rId3"/>
    <p:sldId id="259" r:id="rId4"/>
    <p:sldId id="265" r:id="rId5"/>
    <p:sldId id="266" r:id="rId6"/>
    <p:sldId id="260" r:id="rId7"/>
    <p:sldId id="264" r:id="rId8"/>
  </p:sldIdLst>
  <p:sldSz cx="4597400" cy="3454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>
      <p:cViewPr varScale="1">
        <p:scale>
          <a:sx n="215" d="100"/>
          <a:sy n="215" d="100"/>
        </p:scale>
        <p:origin x="1744" y="168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ECC9-6198-BD47-BB64-B46F60310E51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143000"/>
            <a:ext cx="4108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66FB6-4049-5941-B62D-BF08D609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1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A2B6-DDFA-4006-ADE8-480ED79147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0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3/8/17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3/8/17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3/8/17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3/8/17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3/8/17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3/8/17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3/8/17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3/8/17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3/8/17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3/8/17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3/8/17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3/8/17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ibm.com/developerworks/library/l-dynamic-librari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93" y="1305772"/>
            <a:ext cx="4061037" cy="689610"/>
          </a:xfrm>
        </p:spPr>
        <p:txBody>
          <a:bodyPr>
            <a:noAutofit/>
          </a:bodyPr>
          <a:lstStyle/>
          <a:p>
            <a:r>
              <a:rPr lang="en-US" sz="2000" dirty="0"/>
              <a:t>CS 35L Software Construction Lab	</a:t>
            </a:r>
            <a:br>
              <a:rPr lang="en-US" sz="2000" dirty="0"/>
            </a:br>
            <a:r>
              <a:rPr lang="en-US" sz="2000" dirty="0"/>
              <a:t>Week 8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smtClean="0"/>
              <a:t>Dynamic Linking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56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/>
          <p:cNvSpPr txBox="1"/>
          <p:nvPr/>
        </p:nvSpPr>
        <p:spPr>
          <a:xfrm>
            <a:off x="101600" y="153864"/>
            <a:ext cx="4374352" cy="20518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10"/>
              </a:lnSpc>
            </a:pPr>
            <a:r>
              <a:rPr lang="en-CA" sz="896" dirty="0" smtClean="0">
                <a:solidFill>
                  <a:srgbClr val="FFFFFF"/>
                </a:solidFill>
                <a:latin typeface="Arial"/>
                <a:cs typeface="Arial"/>
              </a:rPr>
              <a:t>Anatomy of Linux Dynamic Libraries</a:t>
            </a:r>
          </a:p>
          <a:p>
            <a:pPr algn="ctr">
              <a:lnSpc>
                <a:spcPts val="810"/>
              </a:lnSpc>
            </a:pPr>
            <a:r>
              <a:rPr lang="en-CA" sz="2000" dirty="0" smtClean="0">
                <a:solidFill>
                  <a:srgbClr val="000000"/>
                </a:solidFill>
              </a:rPr>
              <a:t>Anatomy of Linux shared libraries</a:t>
            </a: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95300" y="317500"/>
            <a:ext cx="635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95300" y="457200"/>
            <a:ext cx="635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89752" y="525884"/>
            <a:ext cx="3597139" cy="4182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171450" indent="-171450">
              <a:lnSpc>
                <a:spcPts val="1100"/>
              </a:lnSpc>
              <a:buFont typeface="Arial" charset="0"/>
              <a:buChar char="•"/>
            </a:pPr>
            <a:r>
              <a:rPr lang="en-CA" sz="896" dirty="0" smtClean="0">
                <a:solidFill>
                  <a:srgbClr val="000000"/>
                </a:solidFill>
                <a:latin typeface="Arial"/>
                <a:cs typeface="Arial"/>
              </a:rPr>
              <a:t>Libraries - to package similar functionality → modular programming</a:t>
            </a:r>
            <a:endParaRPr lang="en-CA" sz="896" dirty="0">
              <a:solidFill>
                <a:srgbClr val="000000"/>
              </a:solidFill>
              <a:latin typeface="Times New Roman"/>
            </a:endParaRPr>
          </a:p>
          <a:p>
            <a:pPr marL="171450" indent="-171450">
              <a:lnSpc>
                <a:spcPts val="1100"/>
              </a:lnSpc>
              <a:buFont typeface="Arial" charset="0"/>
              <a:buChar char="•"/>
            </a:pPr>
            <a:r>
              <a:rPr lang="en-CA" sz="896" dirty="0" smtClean="0">
                <a:solidFill>
                  <a:srgbClr val="000000"/>
                </a:solidFill>
                <a:latin typeface="Arial"/>
                <a:cs typeface="Arial"/>
              </a:rPr>
              <a:t>Linux supports two types</a:t>
            </a:r>
          </a:p>
          <a:p>
            <a:pPr>
              <a:lnSpc>
                <a:spcPts val="1095"/>
              </a:lnSpc>
            </a:pPr>
            <a:endParaRPr lang="en-CA" sz="896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62752" y="965096"/>
            <a:ext cx="2082800" cy="13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797" dirty="0" smtClean="0">
                <a:solidFill>
                  <a:srgbClr val="0000FF"/>
                </a:solidFill>
                <a:latin typeface="Arial"/>
                <a:cs typeface="Arial"/>
              </a:rPr>
              <a:t>static library</a:t>
            </a:r>
          </a:p>
          <a:p>
            <a:pPr>
              <a:lnSpc>
                <a:spcPts val="920"/>
              </a:lnSpc>
            </a:pPr>
            <a:endParaRPr lang="en-CA" sz="797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62752" y="1110084"/>
            <a:ext cx="1803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797" dirty="0" smtClean="0">
                <a:solidFill>
                  <a:srgbClr val="000000"/>
                </a:solidFill>
                <a:latin typeface="Arial"/>
                <a:cs typeface="Arial"/>
              </a:rPr>
              <a:t>functionality to bind to a program</a:t>
            </a:r>
            <a:r>
              <a:rPr lang="en-CA" sz="797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797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797" dirty="0" smtClean="0">
                <a:solidFill>
                  <a:srgbClr val="000000"/>
                </a:solidFill>
                <a:latin typeface="Arial"/>
                <a:cs typeface="Arial"/>
              </a:rPr>
              <a:t>statically at compile-time</a:t>
            </a:r>
          </a:p>
          <a:p>
            <a:pPr>
              <a:lnSpc>
                <a:spcPts val="945"/>
              </a:lnSpc>
            </a:pPr>
            <a:endParaRPr lang="en-CA" sz="797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647152" y="935112"/>
            <a:ext cx="1828800" cy="2308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797" dirty="0" smtClean="0">
                <a:solidFill>
                  <a:srgbClr val="0000FF"/>
                </a:solidFill>
                <a:latin typeface="Arial"/>
                <a:cs typeface="Arial"/>
              </a:rPr>
              <a:t>dynamic library</a:t>
            </a:r>
          </a:p>
          <a:p>
            <a:pPr>
              <a:lnSpc>
                <a:spcPts val="920"/>
              </a:lnSpc>
            </a:pPr>
            <a:endParaRPr lang="en-CA" sz="797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47152" y="1071984"/>
            <a:ext cx="1828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797" dirty="0" smtClean="0">
                <a:solidFill>
                  <a:srgbClr val="000000"/>
                </a:solidFill>
                <a:latin typeface="Arial"/>
                <a:cs typeface="Arial"/>
              </a:rPr>
              <a:t>functionality to bind to a program</a:t>
            </a:r>
            <a:r>
              <a:rPr lang="en-CA" sz="797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797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797" dirty="0" smtClean="0">
                <a:solidFill>
                  <a:srgbClr val="000000"/>
                </a:solidFill>
                <a:latin typeface="Arial"/>
                <a:cs typeface="Arial"/>
              </a:rPr>
              <a:t>dynamically at run-time</a:t>
            </a:r>
          </a:p>
          <a:p>
            <a:pPr>
              <a:lnSpc>
                <a:spcPts val="945"/>
              </a:lnSpc>
            </a:pPr>
            <a:endParaRPr lang="en-CA" sz="797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393152" y="2684884"/>
            <a:ext cx="2082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797" smtClean="0">
                <a:solidFill>
                  <a:srgbClr val="0000FF"/>
                </a:solidFill>
                <a:latin typeface="Arial"/>
                <a:cs typeface="Arial"/>
              </a:rPr>
              <a:t>dynamic linking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 - have Linux load the library</a:t>
            </a:r>
            <a:r>
              <a:rPr lang="en-CA" sz="7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797" smtClean="0">
                <a:solidFill>
                  <a:srgbClr val="000000"/>
                </a:solidFill>
                <a:latin typeface="Times New Roman"/>
              </a:rPr>
            </a:b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upon execution</a:t>
            </a:r>
          </a:p>
          <a:p>
            <a:pPr>
              <a:lnSpc>
                <a:spcPts val="945"/>
              </a:lnSpc>
            </a:pPr>
            <a:endParaRPr lang="en-CA" sz="7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393152" y="2951336"/>
            <a:ext cx="2082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797" smtClean="0">
                <a:solidFill>
                  <a:srgbClr val="0000FF"/>
                </a:solidFill>
                <a:latin typeface="Arial"/>
                <a:cs typeface="Arial"/>
              </a:rPr>
              <a:t>dynamic loading</a:t>
            </a: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 - selectively call functions</a:t>
            </a:r>
            <a:r>
              <a:rPr lang="en-CA" sz="7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797" smtClean="0">
                <a:solidFill>
                  <a:srgbClr val="000000"/>
                </a:solidFill>
                <a:latin typeface="Times New Roman"/>
              </a:rPr>
            </a:br>
            <a:r>
              <a:rPr lang="en-CA" sz="797" smtClean="0">
                <a:solidFill>
                  <a:srgbClr val="000000"/>
                </a:solidFill>
                <a:latin typeface="Arial"/>
                <a:cs typeface="Arial"/>
              </a:rPr>
              <a:t>with the library in a process</a:t>
            </a:r>
          </a:p>
          <a:p>
            <a:pPr>
              <a:lnSpc>
                <a:spcPts val="945"/>
              </a:lnSpc>
            </a:pPr>
            <a:endParaRPr lang="en-CA" sz="7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21977" y="3342084"/>
            <a:ext cx="2133597" cy="17953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lang="en-CA" sz="597" dirty="0" smtClean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http://</a:t>
            </a:r>
            <a:r>
              <a:rPr lang="en-CA" sz="597" dirty="0" err="1" smtClean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www.ibm.com</a:t>
            </a:r>
            <a:r>
              <a:rPr lang="en-CA" sz="597" dirty="0" smtClean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/</a:t>
            </a:r>
            <a:r>
              <a:rPr lang="en-CA" sz="597" dirty="0" err="1" smtClean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developerworks</a:t>
            </a:r>
            <a:r>
              <a:rPr lang="en-CA" sz="597" dirty="0" smtClean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/library/l-dynamic-libraries/</a:t>
            </a:r>
            <a:endParaRPr lang="en-CA" sz="597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690"/>
              </a:lnSpc>
            </a:pPr>
            <a:endParaRPr lang="en-CA" sz="597" dirty="0">
              <a:solidFill>
                <a:srgbClr val="0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29" y="1559661"/>
            <a:ext cx="2127692" cy="717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152" y="1514771"/>
            <a:ext cx="1949326" cy="7259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29" y="2388873"/>
            <a:ext cx="1939529" cy="8513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"/>
          <p:cNvSpPr txBox="1"/>
          <p:nvPr/>
        </p:nvSpPr>
        <p:spPr>
          <a:xfrm>
            <a:off x="1290588" y="225872"/>
            <a:ext cx="1776127" cy="20518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10"/>
              </a:lnSpc>
            </a:pPr>
            <a:r>
              <a:rPr lang="en-CA" sz="896" dirty="0" smtClean="0">
                <a:solidFill>
                  <a:srgbClr val="FFFFFF"/>
                </a:solidFill>
                <a:latin typeface="Arial"/>
                <a:cs typeface="Arial"/>
              </a:rPr>
              <a:t>Dynamic Loading</a:t>
            </a:r>
          </a:p>
          <a:p>
            <a:pPr>
              <a:lnSpc>
                <a:spcPts val="810"/>
              </a:lnSpc>
            </a:pPr>
            <a:r>
              <a:rPr lang="en-CA" sz="2000" dirty="0" smtClean="0">
                <a:solidFill>
                  <a:srgbClr val="000000"/>
                </a:solidFill>
              </a:rPr>
              <a:t>Dynamic Loading</a:t>
            </a: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8444" y="626958"/>
            <a:ext cx="4241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96" dirty="0" smtClean="0">
                <a:solidFill>
                  <a:srgbClr val="000000"/>
                </a:solidFill>
                <a:latin typeface="Arial"/>
                <a:cs typeface="Arial"/>
              </a:rPr>
              <a:t>to let an application load and link libraries itself</a:t>
            </a:r>
          </a:p>
          <a:p>
            <a:pPr>
              <a:lnSpc>
                <a:spcPts val="1035"/>
              </a:lnSpc>
            </a:pPr>
            <a:endParaRPr lang="en-CA" sz="896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7844" y="771098"/>
            <a:ext cx="2949525" cy="5240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171450" indent="-171450">
              <a:lnSpc>
                <a:spcPts val="1400"/>
              </a:lnSpc>
              <a:buFont typeface="Arial" charset="0"/>
              <a:buChar char="•"/>
            </a:pPr>
            <a:r>
              <a:rPr lang="en-CA" sz="896" dirty="0" smtClean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lang="en-CA" sz="896" dirty="0" smtClean="0">
                <a:solidFill>
                  <a:srgbClr val="0000FF"/>
                </a:solidFill>
                <a:latin typeface="Arial"/>
                <a:cs typeface="Arial"/>
              </a:rPr>
              <a:t> can specify</a:t>
            </a:r>
            <a:r>
              <a:rPr lang="en-CA" sz="896" dirty="0" smtClean="0">
                <a:solidFill>
                  <a:srgbClr val="000000"/>
                </a:solidFill>
                <a:latin typeface="Arial"/>
                <a:cs typeface="Arial"/>
              </a:rPr>
              <a:t> a particular library to load, then</a:t>
            </a:r>
            <a:endParaRPr lang="en-CA" sz="896" dirty="0">
              <a:solidFill>
                <a:srgbClr val="000000"/>
              </a:solidFill>
              <a:latin typeface="Times New Roman"/>
            </a:endParaRPr>
          </a:p>
          <a:p>
            <a:pPr marL="171450" indent="-171450">
              <a:lnSpc>
                <a:spcPts val="1400"/>
              </a:lnSpc>
              <a:buFont typeface="Arial" charset="0"/>
              <a:buChar char="•"/>
            </a:pPr>
            <a:r>
              <a:rPr lang="en-CA" sz="896" dirty="0" smtClean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lang="en-CA" sz="896" dirty="0" smtClean="0">
                <a:solidFill>
                  <a:srgbClr val="0000FF"/>
                </a:solidFill>
                <a:latin typeface="Arial"/>
                <a:cs typeface="Arial"/>
              </a:rPr>
              <a:t> can call functions</a:t>
            </a:r>
            <a:r>
              <a:rPr lang="en-CA" sz="896" dirty="0" smtClean="0">
                <a:solidFill>
                  <a:srgbClr val="000000"/>
                </a:solidFill>
                <a:latin typeface="Arial"/>
                <a:cs typeface="Arial"/>
              </a:rPr>
              <a:t> within that library</a:t>
            </a:r>
          </a:p>
          <a:p>
            <a:pPr>
              <a:lnSpc>
                <a:spcPts val="1400"/>
              </a:lnSpc>
            </a:pPr>
            <a:endParaRPr lang="en-CA" sz="896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8444" y="1274192"/>
            <a:ext cx="3744615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279400" algn="l"/>
              </a:tabLst>
            </a:pPr>
            <a:r>
              <a:rPr lang="en-CA" sz="896" dirty="0" smtClean="0">
                <a:solidFill>
                  <a:srgbClr val="0000FF"/>
                </a:solidFill>
                <a:latin typeface="Arial"/>
                <a:cs typeface="Arial"/>
              </a:rPr>
              <a:t>load</a:t>
            </a:r>
            <a:r>
              <a:rPr lang="en-CA" sz="896" dirty="0" smtClean="0">
                <a:solidFill>
                  <a:srgbClr val="000000"/>
                </a:solidFill>
                <a:latin typeface="Arial"/>
                <a:cs typeface="Arial"/>
              </a:rPr>
              <a:t> shared libraries from disk (file) into memory and</a:t>
            </a:r>
            <a:r>
              <a:rPr lang="en-CA" sz="896" dirty="0" smtClean="0">
                <a:solidFill>
                  <a:srgbClr val="0000FF"/>
                </a:solidFill>
                <a:latin typeface="Arial"/>
                <a:cs typeface="Arial"/>
              </a:rPr>
              <a:t> re-adjust</a:t>
            </a:r>
            <a:r>
              <a:rPr lang="en-CA" sz="896" dirty="0" smtClean="0">
                <a:solidFill>
                  <a:srgbClr val="000000"/>
                </a:solidFill>
                <a:latin typeface="Arial"/>
                <a:cs typeface="Arial"/>
              </a:rPr>
              <a:t> its location</a:t>
            </a:r>
            <a:r>
              <a:rPr lang="en-CA" sz="896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896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896" dirty="0" smtClean="0">
                <a:solidFill>
                  <a:srgbClr val="000000"/>
                </a:solidFill>
                <a:latin typeface="Arial"/>
                <a:cs typeface="Arial"/>
              </a:rPr>
              <a:t>	done by a library named ld-linux.so.2</a:t>
            </a:r>
          </a:p>
          <a:p>
            <a:pPr>
              <a:lnSpc>
                <a:spcPts val="1400"/>
              </a:lnSpc>
            </a:pPr>
            <a:endParaRPr lang="en-CA" sz="896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54844" y="1491208"/>
            <a:ext cx="635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54844" y="1618208"/>
            <a:ext cx="635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CA" sz="597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690"/>
              </a:lnSpc>
            </a:pPr>
            <a:endParaRPr lang="en-CA" sz="597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48444" y="1799208"/>
            <a:ext cx="4241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96" dirty="0" smtClean="0">
                <a:solidFill>
                  <a:srgbClr val="000000"/>
                </a:solidFill>
                <a:latin typeface="Arial"/>
                <a:cs typeface="Arial"/>
              </a:rPr>
              <a:t>the Dynamic Loading API</a:t>
            </a:r>
          </a:p>
          <a:p>
            <a:pPr>
              <a:lnSpc>
                <a:spcPts val="1035"/>
              </a:lnSpc>
            </a:pPr>
            <a:endParaRPr lang="en-CA" sz="896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8144" y="2088108"/>
            <a:ext cx="88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8144" y="2545308"/>
            <a:ext cx="88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8144" y="3002508"/>
            <a:ext cx="88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8144" y="3154908"/>
            <a:ext cx="889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7844" y="1951608"/>
            <a:ext cx="38481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757" dirty="0" err="1" smtClean="0">
                <a:solidFill>
                  <a:srgbClr val="0000FF"/>
                </a:solidFill>
                <a:latin typeface="Arial"/>
                <a:cs typeface="Arial"/>
              </a:rPr>
              <a:t>dlopen</a:t>
            </a:r>
            <a:r>
              <a:rPr lang="en-CA" sz="757" dirty="0" smtClean="0">
                <a:solidFill>
                  <a:srgbClr val="000000"/>
                </a:solidFill>
                <a:latin typeface="Arial"/>
                <a:cs typeface="Arial"/>
              </a:rPr>
              <a:t> - makes an object file accessible to a program</a:t>
            </a:r>
            <a:r>
              <a:rPr lang="en-CA" sz="797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797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757" dirty="0" smtClean="0">
                <a:solidFill>
                  <a:srgbClr val="000000"/>
                </a:solidFill>
                <a:latin typeface="Arial"/>
                <a:cs typeface="Arial"/>
              </a:rPr>
              <a:t>void *</a:t>
            </a:r>
            <a:r>
              <a:rPr lang="en-CA" sz="757" dirty="0" err="1" smtClean="0">
                <a:solidFill>
                  <a:srgbClr val="000000"/>
                </a:solidFill>
                <a:latin typeface="Arial"/>
                <a:cs typeface="Arial"/>
              </a:rPr>
              <a:t>dlopen</a:t>
            </a:r>
            <a:r>
              <a:rPr lang="en-CA" sz="757" dirty="0" smtClean="0">
                <a:solidFill>
                  <a:srgbClr val="000000"/>
                </a:solidFill>
                <a:latin typeface="Arial"/>
                <a:cs typeface="Arial"/>
              </a:rPr>
              <a:t>( </a:t>
            </a:r>
            <a:r>
              <a:rPr lang="en-CA" sz="757" dirty="0" err="1" smtClean="0">
                <a:solidFill>
                  <a:srgbClr val="000000"/>
                </a:solidFill>
                <a:latin typeface="Arial"/>
                <a:cs typeface="Arial"/>
              </a:rPr>
              <a:t>const</a:t>
            </a:r>
            <a:r>
              <a:rPr lang="en-CA" sz="757" dirty="0" smtClean="0">
                <a:solidFill>
                  <a:srgbClr val="000000"/>
                </a:solidFill>
                <a:latin typeface="Arial"/>
                <a:cs typeface="Arial"/>
              </a:rPr>
              <a:t> char *file, </a:t>
            </a:r>
            <a:r>
              <a:rPr lang="en-CA" sz="757" dirty="0" err="1" smtClean="0">
                <a:solidFill>
                  <a:srgbClr val="000000"/>
                </a:solidFill>
                <a:latin typeface="Arial"/>
                <a:cs typeface="Arial"/>
              </a:rPr>
              <a:t>int</a:t>
            </a:r>
            <a:r>
              <a:rPr lang="en-CA" sz="757" dirty="0" smtClean="0">
                <a:solidFill>
                  <a:srgbClr val="000000"/>
                </a:solidFill>
                <a:latin typeface="Arial"/>
                <a:cs typeface="Arial"/>
              </a:rPr>
              <a:t> mode );</a:t>
            </a:r>
          </a:p>
          <a:p>
            <a:pPr>
              <a:lnSpc>
                <a:spcPts val="1325"/>
              </a:lnSpc>
            </a:pPr>
            <a:endParaRPr lang="en-CA" sz="797" dirty="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7844" y="2281808"/>
            <a:ext cx="38481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77088">
              <a:lnSpc>
                <a:spcPts val="1100"/>
              </a:lnSpc>
            </a:pPr>
            <a:r>
              <a:rPr lang="en-CA" sz="757" spc="-10" dirty="0" smtClean="0">
                <a:solidFill>
                  <a:srgbClr val="000000"/>
                </a:solidFill>
                <a:latin typeface="Arial"/>
                <a:cs typeface="Arial"/>
              </a:rPr>
              <a:t>RTLD NOW → relocate now; RTLD LAZY → to relocate when needed;</a:t>
            </a:r>
            <a:r>
              <a:rPr lang="en-CA" sz="797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797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757" dirty="0" err="1" smtClean="0">
                <a:solidFill>
                  <a:srgbClr val="0000FF"/>
                </a:solidFill>
                <a:latin typeface="Arial"/>
                <a:cs typeface="Arial"/>
              </a:rPr>
              <a:t>dlsym</a:t>
            </a:r>
            <a:r>
              <a:rPr lang="en-CA" sz="757" dirty="0" smtClean="0">
                <a:solidFill>
                  <a:srgbClr val="000000"/>
                </a:solidFill>
                <a:latin typeface="Arial"/>
                <a:cs typeface="Arial"/>
              </a:rPr>
              <a:t> - gives resolved address to a symbol within this object</a:t>
            </a:r>
          </a:p>
          <a:p>
            <a:pPr>
              <a:lnSpc>
                <a:spcPts val="1125"/>
              </a:lnSpc>
            </a:pPr>
            <a:endParaRPr lang="en-CA" sz="797" dirty="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7844" y="2612008"/>
            <a:ext cx="3848100" cy="13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757" smtClean="0">
                <a:solidFill>
                  <a:srgbClr val="000000"/>
                </a:solidFill>
                <a:latin typeface="Arial"/>
                <a:cs typeface="Arial"/>
              </a:rPr>
              <a:t>void *dlsym( void *restrict handle, const char *restrict name );</a:t>
            </a:r>
          </a:p>
          <a:p>
            <a:pPr>
              <a:lnSpc>
                <a:spcPts val="920"/>
              </a:lnSpc>
            </a:pPr>
            <a:endParaRPr lang="en-CA" sz="797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94544" y="2764408"/>
            <a:ext cx="3581400" cy="13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757" dirty="0" smtClean="0">
                <a:solidFill>
                  <a:srgbClr val="000000"/>
                </a:solidFill>
                <a:latin typeface="Arial"/>
                <a:cs typeface="Arial"/>
              </a:rPr>
              <a:t>check char *</a:t>
            </a:r>
            <a:r>
              <a:rPr lang="en-CA" sz="757" dirty="0" err="1" smtClean="0">
                <a:solidFill>
                  <a:srgbClr val="000000"/>
                </a:solidFill>
                <a:latin typeface="Arial"/>
                <a:cs typeface="Arial"/>
              </a:rPr>
              <a:t>dlerror</a:t>
            </a:r>
            <a:r>
              <a:rPr lang="en-CA" sz="757" dirty="0" smtClean="0">
                <a:solidFill>
                  <a:srgbClr val="000000"/>
                </a:solidFill>
                <a:latin typeface="Arial"/>
                <a:cs typeface="Arial"/>
              </a:rPr>
              <a:t>(); if an error occurs</a:t>
            </a:r>
          </a:p>
          <a:p>
            <a:pPr>
              <a:lnSpc>
                <a:spcPts val="920"/>
              </a:lnSpc>
            </a:pPr>
            <a:endParaRPr lang="en-CA" sz="797" dirty="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27844" y="2878708"/>
            <a:ext cx="3848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757" dirty="0" err="1" smtClean="0">
                <a:solidFill>
                  <a:srgbClr val="0000FF"/>
                </a:solidFill>
                <a:latin typeface="Arial"/>
                <a:cs typeface="Arial"/>
              </a:rPr>
              <a:t>dlerror</a:t>
            </a:r>
            <a:r>
              <a:rPr lang="en-CA" sz="757" dirty="0" smtClean="0">
                <a:solidFill>
                  <a:srgbClr val="000000"/>
                </a:solidFill>
                <a:latin typeface="Arial"/>
                <a:cs typeface="Arial"/>
              </a:rPr>
              <a:t> - returns a string error of the last error that occurred</a:t>
            </a:r>
            <a:r>
              <a:rPr lang="en-CA" sz="797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797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757" dirty="0" err="1" smtClean="0">
                <a:solidFill>
                  <a:srgbClr val="0000FF"/>
                </a:solidFill>
                <a:latin typeface="Arial"/>
                <a:cs typeface="Arial"/>
              </a:rPr>
              <a:t>dlclose</a:t>
            </a:r>
            <a:r>
              <a:rPr lang="en-CA" sz="757" dirty="0" smtClean="0">
                <a:solidFill>
                  <a:srgbClr val="000000"/>
                </a:solidFill>
                <a:latin typeface="Arial"/>
                <a:cs typeface="Arial"/>
              </a:rPr>
              <a:t> - closes an object file</a:t>
            </a:r>
          </a:p>
          <a:p>
            <a:pPr>
              <a:lnSpc>
                <a:spcPts val="1200"/>
              </a:lnSpc>
            </a:pPr>
            <a:endParaRPr lang="en-CA" sz="797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427" y="311064"/>
            <a:ext cx="3553721" cy="25250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790"/>
            <a:r>
              <a:rPr sz="1641" spc="-3" dirty="0"/>
              <a:t>Creatin</a:t>
            </a:r>
            <a:r>
              <a:rPr sz="1641" dirty="0"/>
              <a:t>g</a:t>
            </a:r>
            <a:r>
              <a:rPr sz="1641" spc="-3" dirty="0"/>
              <a:t> </a:t>
            </a:r>
            <a:r>
              <a:rPr sz="1641" dirty="0"/>
              <a:t>static</a:t>
            </a:r>
            <a:r>
              <a:rPr sz="1641" spc="-7" dirty="0"/>
              <a:t> </a:t>
            </a:r>
            <a:r>
              <a:rPr sz="1641" spc="-3" dirty="0"/>
              <a:t>an</a:t>
            </a:r>
            <a:r>
              <a:rPr sz="1641" dirty="0"/>
              <a:t>d</a:t>
            </a:r>
            <a:r>
              <a:rPr sz="1641" spc="-3" dirty="0"/>
              <a:t> </a:t>
            </a:r>
            <a:r>
              <a:rPr sz="1641" dirty="0"/>
              <a:t>shared</a:t>
            </a:r>
            <a:r>
              <a:rPr sz="1641" spc="-5" dirty="0"/>
              <a:t> </a:t>
            </a:r>
            <a:r>
              <a:rPr sz="1641" spc="-3" dirty="0"/>
              <a:t>lib</a:t>
            </a:r>
            <a:r>
              <a:rPr sz="1641" dirty="0"/>
              <a:t>s</a:t>
            </a:r>
            <a:r>
              <a:rPr sz="1641" spc="-3" dirty="0"/>
              <a:t> i</a:t>
            </a:r>
            <a:r>
              <a:rPr sz="1641" dirty="0"/>
              <a:t>n</a:t>
            </a:r>
            <a:r>
              <a:rPr sz="1641" spc="-3" dirty="0"/>
              <a:t> </a:t>
            </a:r>
            <a:r>
              <a:rPr sz="1641" spc="-5" dirty="0"/>
              <a:t>GCC</a:t>
            </a:r>
            <a:endParaRPr sz="1641" dirty="0"/>
          </a:p>
        </p:txBody>
      </p:sp>
      <p:sp>
        <p:nvSpPr>
          <p:cNvPr id="3" name="object 3"/>
          <p:cNvSpPr txBox="1"/>
          <p:nvPr/>
        </p:nvSpPr>
        <p:spPr>
          <a:xfrm>
            <a:off x="355517" y="859364"/>
            <a:ext cx="57323" cy="70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456" spc="82" dirty="0">
                <a:latin typeface="Arial"/>
                <a:cs typeface="Arial"/>
              </a:rPr>
              <a:t>●</a:t>
            </a:r>
            <a:endParaRPr sz="45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166" y="819574"/>
            <a:ext cx="568885" cy="171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1117" spc="-100" dirty="0">
                <a:latin typeface="Arial"/>
                <a:cs typeface="Arial"/>
              </a:rPr>
              <a:t>m</a:t>
            </a:r>
            <a:r>
              <a:rPr sz="1117" spc="-57" dirty="0">
                <a:latin typeface="Arial"/>
                <a:cs typeface="Arial"/>
              </a:rPr>
              <a:t>y</a:t>
            </a:r>
            <a:r>
              <a:rPr sz="1117" spc="-105" dirty="0">
                <a:latin typeface="Arial"/>
                <a:cs typeface="Arial"/>
              </a:rPr>
              <a:t>m</a:t>
            </a:r>
            <a:r>
              <a:rPr sz="1117" spc="-66" dirty="0">
                <a:latin typeface="Arial"/>
                <a:cs typeface="Arial"/>
              </a:rPr>
              <a:t>a</a:t>
            </a:r>
            <a:r>
              <a:rPr sz="1117" spc="-50" dirty="0">
                <a:latin typeface="Arial"/>
                <a:cs typeface="Arial"/>
              </a:rPr>
              <a:t>th.h</a:t>
            </a:r>
            <a:endParaRPr sz="111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301" y="1053833"/>
            <a:ext cx="843918" cy="94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615" spc="-43" dirty="0">
                <a:latin typeface="Courier New"/>
                <a:cs typeface="Courier New"/>
              </a:rPr>
              <a:t>#</a:t>
            </a:r>
            <a:r>
              <a:rPr sz="615" spc="-46" dirty="0">
                <a:latin typeface="Courier New"/>
                <a:cs typeface="Courier New"/>
              </a:rPr>
              <a:t>i</a:t>
            </a:r>
            <a:r>
              <a:rPr sz="615" spc="-43" dirty="0">
                <a:latin typeface="Courier New"/>
                <a:cs typeface="Courier New"/>
              </a:rPr>
              <a:t>fn</a:t>
            </a:r>
            <a:r>
              <a:rPr sz="615" spc="-46" dirty="0">
                <a:latin typeface="Courier New"/>
                <a:cs typeface="Courier New"/>
              </a:rPr>
              <a:t>d</a:t>
            </a:r>
            <a:r>
              <a:rPr sz="615" spc="-43" dirty="0">
                <a:latin typeface="Courier New"/>
                <a:cs typeface="Courier New"/>
              </a:rPr>
              <a:t>ef</a:t>
            </a:r>
            <a:r>
              <a:rPr sz="615" spc="-41" dirty="0">
                <a:latin typeface="Courier New"/>
                <a:cs typeface="Courier New"/>
              </a:rPr>
              <a:t> </a:t>
            </a:r>
            <a:r>
              <a:rPr sz="615" u="sng" spc="-43" dirty="0">
                <a:latin typeface="Courier New"/>
                <a:cs typeface="Courier New"/>
              </a:rPr>
              <a:t> </a:t>
            </a:r>
            <a:r>
              <a:rPr sz="615" spc="-43" dirty="0">
                <a:latin typeface="Courier New"/>
                <a:cs typeface="Courier New"/>
              </a:rPr>
              <a:t> M</a:t>
            </a:r>
            <a:r>
              <a:rPr sz="615" spc="-46" dirty="0">
                <a:latin typeface="Courier New"/>
                <a:cs typeface="Courier New"/>
              </a:rPr>
              <a:t>Y</a:t>
            </a:r>
            <a:r>
              <a:rPr sz="615" spc="-43" dirty="0">
                <a:latin typeface="Courier New"/>
                <a:cs typeface="Courier New"/>
              </a:rPr>
              <a:t>_M</a:t>
            </a:r>
            <a:r>
              <a:rPr sz="615" spc="-46" dirty="0">
                <a:latin typeface="Courier New"/>
                <a:cs typeface="Courier New"/>
              </a:rPr>
              <a:t>A</a:t>
            </a:r>
            <a:r>
              <a:rPr sz="615" spc="-43" dirty="0">
                <a:latin typeface="Courier New"/>
                <a:cs typeface="Courier New"/>
              </a:rPr>
              <a:t>TH_</a:t>
            </a:r>
            <a:r>
              <a:rPr sz="615" spc="-50" dirty="0">
                <a:latin typeface="Courier New"/>
                <a:cs typeface="Courier New"/>
              </a:rPr>
              <a:t>H</a:t>
            </a:r>
            <a:r>
              <a:rPr sz="615" u="sng" spc="-43" dirty="0">
                <a:latin typeface="Courier New"/>
                <a:cs typeface="Courier New"/>
              </a:rPr>
              <a:t> </a:t>
            </a:r>
            <a:endParaRPr sz="615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301" y="1225222"/>
            <a:ext cx="843918" cy="94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615" spc="-43" dirty="0">
                <a:latin typeface="Courier New"/>
                <a:cs typeface="Courier New"/>
              </a:rPr>
              <a:t>#</a:t>
            </a:r>
            <a:r>
              <a:rPr sz="615" spc="-46" dirty="0">
                <a:latin typeface="Courier New"/>
                <a:cs typeface="Courier New"/>
              </a:rPr>
              <a:t>d</a:t>
            </a:r>
            <a:r>
              <a:rPr sz="615" spc="-43" dirty="0">
                <a:latin typeface="Courier New"/>
                <a:cs typeface="Courier New"/>
              </a:rPr>
              <a:t>ef</a:t>
            </a:r>
            <a:r>
              <a:rPr sz="615" spc="-46" dirty="0">
                <a:latin typeface="Courier New"/>
                <a:cs typeface="Courier New"/>
              </a:rPr>
              <a:t>i</a:t>
            </a:r>
            <a:r>
              <a:rPr sz="615" spc="-43" dirty="0">
                <a:latin typeface="Courier New"/>
                <a:cs typeface="Courier New"/>
              </a:rPr>
              <a:t>ne</a:t>
            </a:r>
            <a:r>
              <a:rPr sz="615" spc="-41" dirty="0">
                <a:latin typeface="Courier New"/>
                <a:cs typeface="Courier New"/>
              </a:rPr>
              <a:t> </a:t>
            </a:r>
            <a:r>
              <a:rPr sz="615" u="sng" spc="-43" dirty="0">
                <a:latin typeface="Courier New"/>
                <a:cs typeface="Courier New"/>
              </a:rPr>
              <a:t> </a:t>
            </a:r>
            <a:r>
              <a:rPr sz="615" spc="-43" dirty="0">
                <a:latin typeface="Courier New"/>
                <a:cs typeface="Courier New"/>
              </a:rPr>
              <a:t> M</a:t>
            </a:r>
            <a:r>
              <a:rPr sz="615" spc="-46" dirty="0">
                <a:latin typeface="Courier New"/>
                <a:cs typeface="Courier New"/>
              </a:rPr>
              <a:t>Y</a:t>
            </a:r>
            <a:r>
              <a:rPr sz="615" spc="-43" dirty="0">
                <a:latin typeface="Courier New"/>
                <a:cs typeface="Courier New"/>
              </a:rPr>
              <a:t>_M</a:t>
            </a:r>
            <a:r>
              <a:rPr sz="615" spc="-46" dirty="0">
                <a:latin typeface="Courier New"/>
                <a:cs typeface="Courier New"/>
              </a:rPr>
              <a:t>A</a:t>
            </a:r>
            <a:r>
              <a:rPr sz="615" spc="-43" dirty="0">
                <a:latin typeface="Courier New"/>
                <a:cs typeface="Courier New"/>
              </a:rPr>
              <a:t>TH_</a:t>
            </a:r>
            <a:r>
              <a:rPr sz="615" spc="-50" dirty="0">
                <a:latin typeface="Courier New"/>
                <a:cs typeface="Courier New"/>
              </a:rPr>
              <a:t>H</a:t>
            </a:r>
            <a:r>
              <a:rPr sz="615" u="sng" spc="-43" dirty="0">
                <a:latin typeface="Courier New"/>
                <a:cs typeface="Courier New"/>
              </a:rPr>
              <a:t> </a:t>
            </a:r>
            <a:endParaRPr sz="615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301" y="1396032"/>
            <a:ext cx="761408" cy="189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615" spc="-43" dirty="0">
                <a:latin typeface="Courier New"/>
                <a:cs typeface="Courier New"/>
              </a:rPr>
              <a:t>v</a:t>
            </a:r>
            <a:r>
              <a:rPr sz="615" spc="-46" dirty="0">
                <a:latin typeface="Courier New"/>
                <a:cs typeface="Courier New"/>
              </a:rPr>
              <a:t>o</a:t>
            </a:r>
            <a:r>
              <a:rPr sz="615" spc="-43" dirty="0">
                <a:latin typeface="Courier New"/>
                <a:cs typeface="Courier New"/>
              </a:rPr>
              <a:t>id mul</a:t>
            </a:r>
            <a:r>
              <a:rPr sz="615" spc="-46" dirty="0">
                <a:latin typeface="Courier New"/>
                <a:cs typeface="Courier New"/>
              </a:rPr>
              <a:t>5</a:t>
            </a:r>
            <a:r>
              <a:rPr sz="615" spc="-43" dirty="0">
                <a:latin typeface="Courier New"/>
                <a:cs typeface="Courier New"/>
              </a:rPr>
              <a:t>(i</a:t>
            </a:r>
            <a:r>
              <a:rPr sz="615" spc="-46" dirty="0">
                <a:latin typeface="Courier New"/>
                <a:cs typeface="Courier New"/>
              </a:rPr>
              <a:t>n</a:t>
            </a:r>
            <a:r>
              <a:rPr sz="615" spc="-43" dirty="0">
                <a:latin typeface="Courier New"/>
                <a:cs typeface="Courier New"/>
              </a:rPr>
              <a:t>t</a:t>
            </a:r>
            <a:r>
              <a:rPr sz="615" spc="-41" dirty="0">
                <a:latin typeface="Courier New"/>
                <a:cs typeface="Courier New"/>
              </a:rPr>
              <a:t> </a:t>
            </a:r>
            <a:r>
              <a:rPr sz="615" spc="-46" dirty="0">
                <a:latin typeface="Courier New"/>
                <a:cs typeface="Courier New"/>
              </a:rPr>
              <a:t>*</a:t>
            </a:r>
            <a:r>
              <a:rPr sz="615" spc="-43" dirty="0">
                <a:latin typeface="Courier New"/>
                <a:cs typeface="Courier New"/>
              </a:rPr>
              <a:t>i);</a:t>
            </a:r>
            <a:endParaRPr sz="615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301" y="1566842"/>
            <a:ext cx="761408" cy="189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615" spc="-43" dirty="0">
                <a:latin typeface="Courier New"/>
                <a:cs typeface="Courier New"/>
              </a:rPr>
              <a:t>v</a:t>
            </a:r>
            <a:r>
              <a:rPr sz="615" spc="-46" dirty="0">
                <a:latin typeface="Courier New"/>
                <a:cs typeface="Courier New"/>
              </a:rPr>
              <a:t>o</a:t>
            </a:r>
            <a:r>
              <a:rPr sz="615" spc="-43" dirty="0">
                <a:latin typeface="Courier New"/>
                <a:cs typeface="Courier New"/>
              </a:rPr>
              <a:t>id add</a:t>
            </a:r>
            <a:r>
              <a:rPr sz="615" spc="-46" dirty="0">
                <a:latin typeface="Courier New"/>
                <a:cs typeface="Courier New"/>
              </a:rPr>
              <a:t>1</a:t>
            </a:r>
            <a:r>
              <a:rPr sz="615" spc="-43" dirty="0">
                <a:latin typeface="Courier New"/>
                <a:cs typeface="Courier New"/>
              </a:rPr>
              <a:t>(i</a:t>
            </a:r>
            <a:r>
              <a:rPr sz="615" spc="-46" dirty="0">
                <a:latin typeface="Courier New"/>
                <a:cs typeface="Courier New"/>
              </a:rPr>
              <a:t>n</a:t>
            </a:r>
            <a:r>
              <a:rPr sz="615" spc="-43" dirty="0">
                <a:latin typeface="Courier New"/>
                <a:cs typeface="Courier New"/>
              </a:rPr>
              <a:t>t</a:t>
            </a:r>
            <a:r>
              <a:rPr sz="615" spc="-41" dirty="0">
                <a:latin typeface="Courier New"/>
                <a:cs typeface="Courier New"/>
              </a:rPr>
              <a:t> </a:t>
            </a:r>
            <a:r>
              <a:rPr sz="615" spc="-46" dirty="0">
                <a:latin typeface="Courier New"/>
                <a:cs typeface="Courier New"/>
              </a:rPr>
              <a:t>*</a:t>
            </a:r>
            <a:r>
              <a:rPr sz="615" spc="-43" dirty="0">
                <a:latin typeface="Courier New"/>
                <a:cs typeface="Courier New"/>
              </a:rPr>
              <a:t>i);</a:t>
            </a:r>
            <a:endParaRPr sz="615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301" y="1738231"/>
            <a:ext cx="261426" cy="94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615" spc="-43" dirty="0">
                <a:latin typeface="Courier New"/>
                <a:cs typeface="Courier New"/>
              </a:rPr>
              <a:t>#</a:t>
            </a:r>
            <a:r>
              <a:rPr sz="615" spc="-46" dirty="0">
                <a:latin typeface="Courier New"/>
                <a:cs typeface="Courier New"/>
              </a:rPr>
              <a:t>e</a:t>
            </a:r>
            <a:r>
              <a:rPr sz="615" spc="-43" dirty="0">
                <a:latin typeface="Courier New"/>
                <a:cs typeface="Courier New"/>
              </a:rPr>
              <a:t>nd</a:t>
            </a:r>
            <a:r>
              <a:rPr sz="615" spc="-46" dirty="0">
                <a:latin typeface="Courier New"/>
                <a:cs typeface="Courier New"/>
              </a:rPr>
              <a:t>i</a:t>
            </a:r>
            <a:r>
              <a:rPr sz="615" spc="-43" dirty="0">
                <a:latin typeface="Courier New"/>
                <a:cs typeface="Courier New"/>
              </a:rPr>
              <a:t>f</a:t>
            </a:r>
            <a:endParaRPr sz="615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9805" y="844889"/>
            <a:ext cx="57323" cy="70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456" spc="82" dirty="0">
                <a:latin typeface="Arial"/>
                <a:cs typeface="Arial"/>
              </a:rPr>
              <a:t>●</a:t>
            </a:r>
            <a:endParaRPr sz="45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08032" y="805099"/>
            <a:ext cx="386205" cy="171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1117" spc="-96" dirty="0">
                <a:latin typeface="Arial"/>
                <a:cs typeface="Arial"/>
              </a:rPr>
              <a:t>m</a:t>
            </a:r>
            <a:r>
              <a:rPr sz="1117" spc="-71" dirty="0">
                <a:latin typeface="Arial"/>
                <a:cs typeface="Arial"/>
              </a:rPr>
              <a:t>u</a:t>
            </a:r>
            <a:r>
              <a:rPr sz="1117" spc="-21" dirty="0">
                <a:latin typeface="Arial"/>
                <a:cs typeface="Arial"/>
              </a:rPr>
              <a:t>l</a:t>
            </a:r>
            <a:r>
              <a:rPr sz="1117" spc="-71" dirty="0">
                <a:latin typeface="Arial"/>
                <a:cs typeface="Arial"/>
              </a:rPr>
              <a:t>5</a:t>
            </a:r>
            <a:r>
              <a:rPr sz="1117" spc="-48" dirty="0">
                <a:latin typeface="Arial"/>
                <a:cs typeface="Arial"/>
              </a:rPr>
              <a:t>.c</a:t>
            </a:r>
            <a:endParaRPr sz="1117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0589" y="1039357"/>
            <a:ext cx="803387" cy="189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615" spc="-43" dirty="0">
                <a:latin typeface="Courier New"/>
                <a:cs typeface="Courier New"/>
              </a:rPr>
              <a:t>#</a:t>
            </a:r>
            <a:r>
              <a:rPr sz="615" spc="-46" dirty="0">
                <a:latin typeface="Courier New"/>
                <a:cs typeface="Courier New"/>
              </a:rPr>
              <a:t>i</a:t>
            </a:r>
            <a:r>
              <a:rPr sz="615" spc="-43" dirty="0">
                <a:latin typeface="Courier New"/>
                <a:cs typeface="Courier New"/>
              </a:rPr>
              <a:t>nc</a:t>
            </a:r>
            <a:r>
              <a:rPr sz="615" spc="-46" dirty="0">
                <a:latin typeface="Courier New"/>
                <a:cs typeface="Courier New"/>
              </a:rPr>
              <a:t>l</a:t>
            </a:r>
            <a:r>
              <a:rPr sz="615" spc="-43" dirty="0">
                <a:latin typeface="Courier New"/>
                <a:cs typeface="Courier New"/>
              </a:rPr>
              <a:t>ude "m</a:t>
            </a:r>
            <a:r>
              <a:rPr sz="615" spc="-46" dirty="0">
                <a:latin typeface="Courier New"/>
                <a:cs typeface="Courier New"/>
              </a:rPr>
              <a:t>y</a:t>
            </a:r>
            <a:r>
              <a:rPr sz="615" spc="-43" dirty="0">
                <a:latin typeface="Courier New"/>
                <a:cs typeface="Courier New"/>
              </a:rPr>
              <a:t>ma</a:t>
            </a:r>
            <a:r>
              <a:rPr sz="615" spc="-46" dirty="0">
                <a:latin typeface="Courier New"/>
                <a:cs typeface="Courier New"/>
              </a:rPr>
              <a:t>t</a:t>
            </a:r>
            <a:r>
              <a:rPr sz="615" spc="-43" dirty="0">
                <a:latin typeface="Courier New"/>
                <a:cs typeface="Courier New"/>
              </a:rPr>
              <a:t>h.h"</a:t>
            </a:r>
            <a:endParaRPr sz="615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0588" y="1210747"/>
            <a:ext cx="719719" cy="189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615" spc="-43" dirty="0">
                <a:latin typeface="Courier New"/>
                <a:cs typeface="Courier New"/>
              </a:rPr>
              <a:t>v</a:t>
            </a:r>
            <a:r>
              <a:rPr sz="615" spc="-46" dirty="0">
                <a:latin typeface="Courier New"/>
                <a:cs typeface="Courier New"/>
              </a:rPr>
              <a:t>o</a:t>
            </a:r>
            <a:r>
              <a:rPr sz="615" spc="-43" dirty="0">
                <a:latin typeface="Courier New"/>
                <a:cs typeface="Courier New"/>
              </a:rPr>
              <a:t>id mul</a:t>
            </a:r>
            <a:r>
              <a:rPr sz="615" spc="-46" dirty="0">
                <a:latin typeface="Courier New"/>
                <a:cs typeface="Courier New"/>
              </a:rPr>
              <a:t>5</a:t>
            </a:r>
            <a:r>
              <a:rPr sz="615" spc="-43" dirty="0">
                <a:latin typeface="Courier New"/>
                <a:cs typeface="Courier New"/>
              </a:rPr>
              <a:t>(i</a:t>
            </a:r>
            <a:r>
              <a:rPr sz="615" spc="-46" dirty="0">
                <a:latin typeface="Courier New"/>
                <a:cs typeface="Courier New"/>
              </a:rPr>
              <a:t>n</a:t>
            </a:r>
            <a:r>
              <a:rPr sz="615" spc="-43" dirty="0">
                <a:latin typeface="Courier New"/>
                <a:cs typeface="Courier New"/>
              </a:rPr>
              <a:t>t</a:t>
            </a:r>
            <a:r>
              <a:rPr sz="615" spc="-41" dirty="0">
                <a:latin typeface="Courier New"/>
                <a:cs typeface="Courier New"/>
              </a:rPr>
              <a:t> </a:t>
            </a:r>
            <a:r>
              <a:rPr sz="615" spc="-46" dirty="0">
                <a:latin typeface="Courier New"/>
                <a:cs typeface="Courier New"/>
              </a:rPr>
              <a:t>*</a:t>
            </a:r>
            <a:r>
              <a:rPr sz="615" spc="-43" dirty="0">
                <a:latin typeface="Courier New"/>
                <a:cs typeface="Courier New"/>
              </a:rPr>
              <a:t>i)</a:t>
            </a:r>
            <a:endParaRPr sz="615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10588" y="1381557"/>
            <a:ext cx="53269" cy="94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615" spc="-43" dirty="0">
                <a:latin typeface="Courier New"/>
                <a:cs typeface="Courier New"/>
              </a:rPr>
              <a:t>{</a:t>
            </a:r>
            <a:endParaRPr sz="615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93966" y="1552367"/>
            <a:ext cx="345095" cy="94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615" spc="-43" dirty="0">
                <a:latin typeface="Courier New"/>
                <a:cs typeface="Courier New"/>
              </a:rPr>
              <a:t>*i *= 5;</a:t>
            </a:r>
            <a:endParaRPr sz="615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10588" y="1723756"/>
            <a:ext cx="53269" cy="94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615" spc="-43" dirty="0">
                <a:latin typeface="Courier New"/>
                <a:cs typeface="Courier New"/>
              </a:rPr>
              <a:t>}</a:t>
            </a:r>
            <a:endParaRPr sz="615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06191" y="844888"/>
            <a:ext cx="57323" cy="66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433" spc="96" dirty="0">
                <a:latin typeface="Arial"/>
                <a:cs typeface="Arial"/>
              </a:rPr>
              <a:t>●</a:t>
            </a:r>
            <a:endParaRPr sz="433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53840" y="805099"/>
            <a:ext cx="392863" cy="171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1117" spc="-66" dirty="0">
                <a:latin typeface="Arial"/>
                <a:cs typeface="Arial"/>
              </a:rPr>
              <a:t>a</a:t>
            </a:r>
            <a:r>
              <a:rPr sz="1117" spc="-71" dirty="0">
                <a:latin typeface="Arial"/>
                <a:cs typeface="Arial"/>
              </a:rPr>
              <a:t>d</a:t>
            </a:r>
            <a:r>
              <a:rPr sz="1117" spc="-66" dirty="0">
                <a:latin typeface="Arial"/>
                <a:cs typeface="Arial"/>
              </a:rPr>
              <a:t>d1</a:t>
            </a:r>
            <a:r>
              <a:rPr sz="1117" spc="-48" dirty="0">
                <a:latin typeface="Arial"/>
                <a:cs typeface="Arial"/>
              </a:rPr>
              <a:t>.c</a:t>
            </a:r>
            <a:endParaRPr sz="1117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56974" y="1039357"/>
            <a:ext cx="803097" cy="189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615" spc="-43" dirty="0">
                <a:latin typeface="Courier New"/>
                <a:cs typeface="Courier New"/>
              </a:rPr>
              <a:t>#</a:t>
            </a:r>
            <a:r>
              <a:rPr sz="615" spc="-46" dirty="0">
                <a:latin typeface="Courier New"/>
                <a:cs typeface="Courier New"/>
              </a:rPr>
              <a:t>i</a:t>
            </a:r>
            <a:r>
              <a:rPr sz="615" spc="-43" dirty="0">
                <a:latin typeface="Courier New"/>
                <a:cs typeface="Courier New"/>
              </a:rPr>
              <a:t>nc</a:t>
            </a:r>
            <a:r>
              <a:rPr sz="615" spc="-46" dirty="0">
                <a:latin typeface="Courier New"/>
                <a:cs typeface="Courier New"/>
              </a:rPr>
              <a:t>l</a:t>
            </a:r>
            <a:r>
              <a:rPr sz="615" spc="-43" dirty="0">
                <a:latin typeface="Courier New"/>
                <a:cs typeface="Courier New"/>
              </a:rPr>
              <a:t>ude "m</a:t>
            </a:r>
            <a:r>
              <a:rPr sz="615" spc="-46" dirty="0">
                <a:latin typeface="Courier New"/>
                <a:cs typeface="Courier New"/>
              </a:rPr>
              <a:t>y</a:t>
            </a:r>
            <a:r>
              <a:rPr sz="615" spc="-43" dirty="0">
                <a:latin typeface="Courier New"/>
                <a:cs typeface="Courier New"/>
              </a:rPr>
              <a:t>ma</a:t>
            </a:r>
            <a:r>
              <a:rPr sz="615" spc="-46" dirty="0">
                <a:latin typeface="Courier New"/>
                <a:cs typeface="Courier New"/>
              </a:rPr>
              <a:t>t</a:t>
            </a:r>
            <a:r>
              <a:rPr sz="615" spc="-43" dirty="0">
                <a:latin typeface="Courier New"/>
                <a:cs typeface="Courier New"/>
              </a:rPr>
              <a:t>h.h"</a:t>
            </a:r>
            <a:endParaRPr sz="615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56975" y="1210747"/>
            <a:ext cx="719719" cy="189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615" spc="-43" dirty="0">
                <a:latin typeface="Courier New"/>
                <a:cs typeface="Courier New"/>
              </a:rPr>
              <a:t>v</a:t>
            </a:r>
            <a:r>
              <a:rPr sz="615" spc="-46" dirty="0">
                <a:latin typeface="Courier New"/>
                <a:cs typeface="Courier New"/>
              </a:rPr>
              <a:t>o</a:t>
            </a:r>
            <a:r>
              <a:rPr sz="615" spc="-43" dirty="0">
                <a:latin typeface="Courier New"/>
                <a:cs typeface="Courier New"/>
              </a:rPr>
              <a:t>id</a:t>
            </a:r>
            <a:r>
              <a:rPr sz="615" spc="-41" dirty="0">
                <a:latin typeface="Courier New"/>
                <a:cs typeface="Courier New"/>
              </a:rPr>
              <a:t> </a:t>
            </a:r>
            <a:r>
              <a:rPr sz="615" spc="-46" dirty="0">
                <a:latin typeface="Courier New"/>
                <a:cs typeface="Courier New"/>
              </a:rPr>
              <a:t>a</a:t>
            </a:r>
            <a:r>
              <a:rPr sz="615" spc="-43" dirty="0">
                <a:latin typeface="Courier New"/>
                <a:cs typeface="Courier New"/>
              </a:rPr>
              <a:t>dd</a:t>
            </a:r>
            <a:r>
              <a:rPr sz="615" spc="-46" dirty="0">
                <a:latin typeface="Courier New"/>
                <a:cs typeface="Courier New"/>
              </a:rPr>
              <a:t>1</a:t>
            </a:r>
            <a:r>
              <a:rPr sz="615" spc="-43" dirty="0">
                <a:latin typeface="Courier New"/>
                <a:cs typeface="Courier New"/>
              </a:rPr>
              <a:t>(int *</a:t>
            </a:r>
            <a:r>
              <a:rPr sz="615" spc="-46" dirty="0">
                <a:latin typeface="Courier New"/>
                <a:cs typeface="Courier New"/>
              </a:rPr>
              <a:t>i</a:t>
            </a:r>
            <a:r>
              <a:rPr sz="615" spc="-43" dirty="0">
                <a:latin typeface="Courier New"/>
                <a:cs typeface="Courier New"/>
              </a:rPr>
              <a:t>)</a:t>
            </a:r>
            <a:endParaRPr sz="615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56974" y="1381557"/>
            <a:ext cx="53269" cy="94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615" spc="-43" dirty="0">
                <a:latin typeface="Courier New"/>
                <a:cs typeface="Courier New"/>
              </a:rPr>
              <a:t>{</a:t>
            </a:r>
            <a:endParaRPr sz="615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40352" y="1552367"/>
            <a:ext cx="345095" cy="94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615" spc="-43" dirty="0">
                <a:latin typeface="Courier New"/>
                <a:cs typeface="Courier New"/>
              </a:rPr>
              <a:t>*i += 1;</a:t>
            </a:r>
            <a:endParaRPr sz="615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56974" y="1723756"/>
            <a:ext cx="53269" cy="94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615" spc="-43" dirty="0">
                <a:latin typeface="Courier New"/>
                <a:cs typeface="Courier New"/>
              </a:rPr>
              <a:t>}</a:t>
            </a:r>
            <a:endParaRPr sz="615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6675" y="2215255"/>
            <a:ext cx="53269" cy="63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410" spc="77" dirty="0">
                <a:latin typeface="Arial"/>
                <a:cs typeface="Arial"/>
              </a:rPr>
              <a:t>●</a:t>
            </a:r>
            <a:endParaRPr sz="41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3167" y="2110317"/>
            <a:ext cx="3461367" cy="919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 marR="2145353">
              <a:lnSpc>
                <a:spcPct val="147700"/>
              </a:lnSpc>
              <a:tabLst>
                <a:tab pos="379273" algn="l"/>
                <a:tab pos="784313" algn="l"/>
                <a:tab pos="951946" algn="l"/>
              </a:tabLst>
            </a:pPr>
            <a:r>
              <a:rPr sz="1003" spc="-55" dirty="0">
                <a:latin typeface="Arial"/>
                <a:cs typeface="Arial"/>
              </a:rPr>
              <a:t>g</a:t>
            </a:r>
            <a:r>
              <a:rPr sz="1003" spc="-48" dirty="0">
                <a:latin typeface="Arial"/>
                <a:cs typeface="Arial"/>
              </a:rPr>
              <a:t>cc</a:t>
            </a:r>
            <a:r>
              <a:rPr sz="1003" spc="-27" dirty="0">
                <a:latin typeface="Arial"/>
                <a:cs typeface="Arial"/>
              </a:rPr>
              <a:t> </a:t>
            </a:r>
            <a:r>
              <a:rPr sz="1003" spc="-39" dirty="0">
                <a:latin typeface="Arial"/>
                <a:cs typeface="Arial"/>
              </a:rPr>
              <a:t>-c</a:t>
            </a:r>
            <a:r>
              <a:rPr sz="1003" dirty="0">
                <a:latin typeface="Arial"/>
                <a:cs typeface="Arial"/>
              </a:rPr>
              <a:t>	</a:t>
            </a:r>
            <a:r>
              <a:rPr sz="1003" spc="-66" dirty="0">
                <a:latin typeface="Arial"/>
                <a:cs typeface="Arial"/>
              </a:rPr>
              <a:t>mu</a:t>
            </a:r>
            <a:r>
              <a:rPr sz="1003" spc="-23" dirty="0">
                <a:latin typeface="Arial"/>
                <a:cs typeface="Arial"/>
              </a:rPr>
              <a:t>l</a:t>
            </a:r>
            <a:r>
              <a:rPr sz="1003" spc="-41" dirty="0">
                <a:latin typeface="Arial"/>
                <a:cs typeface="Arial"/>
              </a:rPr>
              <a:t>5.</a:t>
            </a:r>
            <a:r>
              <a:rPr sz="1003" spc="-48" dirty="0">
                <a:latin typeface="Arial"/>
                <a:cs typeface="Arial"/>
              </a:rPr>
              <a:t>c</a:t>
            </a:r>
            <a:r>
              <a:rPr sz="1003" dirty="0">
                <a:latin typeface="Arial"/>
                <a:cs typeface="Arial"/>
              </a:rPr>
              <a:t>	</a:t>
            </a:r>
            <a:r>
              <a:rPr sz="1003" spc="-32" dirty="0">
                <a:latin typeface="Arial"/>
                <a:cs typeface="Arial"/>
              </a:rPr>
              <a:t>-</a:t>
            </a:r>
            <a:r>
              <a:rPr sz="1003" spc="-52" dirty="0">
                <a:latin typeface="Arial"/>
                <a:cs typeface="Arial"/>
              </a:rPr>
              <a:t>o</a:t>
            </a:r>
            <a:r>
              <a:rPr sz="1003" dirty="0">
                <a:latin typeface="Arial"/>
                <a:cs typeface="Arial"/>
              </a:rPr>
              <a:t>	</a:t>
            </a:r>
            <a:r>
              <a:rPr sz="1003" spc="-66" dirty="0">
                <a:latin typeface="Arial"/>
                <a:cs typeface="Arial"/>
              </a:rPr>
              <a:t>mu</a:t>
            </a:r>
            <a:r>
              <a:rPr sz="1003" spc="-23" dirty="0">
                <a:latin typeface="Arial"/>
                <a:cs typeface="Arial"/>
              </a:rPr>
              <a:t>l</a:t>
            </a:r>
            <a:r>
              <a:rPr sz="1003" spc="-55" dirty="0">
                <a:latin typeface="Arial"/>
                <a:cs typeface="Arial"/>
              </a:rPr>
              <a:t>5</a:t>
            </a:r>
            <a:r>
              <a:rPr sz="1003" spc="-25" dirty="0">
                <a:latin typeface="Arial"/>
                <a:cs typeface="Arial"/>
              </a:rPr>
              <a:t>.</a:t>
            </a:r>
            <a:r>
              <a:rPr sz="1003" spc="-52" dirty="0">
                <a:latin typeface="Arial"/>
                <a:cs typeface="Arial"/>
              </a:rPr>
              <a:t>o</a:t>
            </a:r>
            <a:r>
              <a:rPr sz="1003" spc="-27" dirty="0">
                <a:latin typeface="Arial"/>
                <a:cs typeface="Arial"/>
              </a:rPr>
              <a:t> </a:t>
            </a:r>
            <a:r>
              <a:rPr sz="1003" spc="-55" dirty="0">
                <a:latin typeface="Arial"/>
                <a:cs typeface="Arial"/>
              </a:rPr>
              <a:t>g</a:t>
            </a:r>
            <a:r>
              <a:rPr sz="1003" spc="-48" dirty="0">
                <a:latin typeface="Arial"/>
                <a:cs typeface="Arial"/>
              </a:rPr>
              <a:t>cc</a:t>
            </a:r>
            <a:r>
              <a:rPr sz="1003" spc="-27" dirty="0">
                <a:latin typeface="Arial"/>
                <a:cs typeface="Arial"/>
              </a:rPr>
              <a:t> </a:t>
            </a:r>
            <a:r>
              <a:rPr sz="1003" spc="-39" dirty="0">
                <a:latin typeface="Arial"/>
                <a:cs typeface="Arial"/>
              </a:rPr>
              <a:t>-c</a:t>
            </a:r>
            <a:r>
              <a:rPr sz="1003" dirty="0">
                <a:latin typeface="Arial"/>
                <a:cs typeface="Arial"/>
              </a:rPr>
              <a:t>	</a:t>
            </a:r>
            <a:r>
              <a:rPr sz="1003" spc="-55" dirty="0">
                <a:latin typeface="Arial"/>
                <a:cs typeface="Arial"/>
              </a:rPr>
              <a:t>a</a:t>
            </a:r>
            <a:r>
              <a:rPr sz="1003" spc="-57" dirty="0">
                <a:latin typeface="Arial"/>
                <a:cs typeface="Arial"/>
              </a:rPr>
              <a:t>d</a:t>
            </a:r>
            <a:r>
              <a:rPr sz="1003" spc="-55" dirty="0">
                <a:latin typeface="Arial"/>
                <a:cs typeface="Arial"/>
              </a:rPr>
              <a:t>d1</a:t>
            </a:r>
            <a:r>
              <a:rPr sz="1003" spc="-25" dirty="0">
                <a:latin typeface="Arial"/>
                <a:cs typeface="Arial"/>
              </a:rPr>
              <a:t>.</a:t>
            </a:r>
            <a:r>
              <a:rPr sz="1003" spc="-48" dirty="0">
                <a:latin typeface="Arial"/>
                <a:cs typeface="Arial"/>
              </a:rPr>
              <a:t>c</a:t>
            </a:r>
            <a:r>
              <a:rPr sz="1003" dirty="0">
                <a:latin typeface="Arial"/>
                <a:cs typeface="Arial"/>
              </a:rPr>
              <a:t>	</a:t>
            </a:r>
            <a:r>
              <a:rPr sz="1003" spc="-230" dirty="0">
                <a:latin typeface="Arial"/>
                <a:cs typeface="Arial"/>
              </a:rPr>
              <a:t> </a:t>
            </a:r>
            <a:r>
              <a:rPr sz="1003" spc="-32" dirty="0">
                <a:latin typeface="Arial"/>
                <a:cs typeface="Arial"/>
              </a:rPr>
              <a:t>-</a:t>
            </a:r>
            <a:r>
              <a:rPr sz="1003" spc="-52" dirty="0">
                <a:latin typeface="Arial"/>
                <a:cs typeface="Arial"/>
              </a:rPr>
              <a:t>o</a:t>
            </a:r>
            <a:r>
              <a:rPr sz="1003" dirty="0">
                <a:latin typeface="Arial"/>
                <a:cs typeface="Arial"/>
              </a:rPr>
              <a:t>	</a:t>
            </a:r>
            <a:r>
              <a:rPr sz="1003" spc="-230" dirty="0">
                <a:latin typeface="Arial"/>
                <a:cs typeface="Arial"/>
              </a:rPr>
              <a:t> </a:t>
            </a:r>
            <a:r>
              <a:rPr sz="1003" spc="-50" dirty="0">
                <a:latin typeface="Arial"/>
                <a:cs typeface="Arial"/>
              </a:rPr>
              <a:t>add1.o</a:t>
            </a:r>
            <a:endParaRPr sz="1003" dirty="0">
              <a:latin typeface="Arial"/>
              <a:cs typeface="Arial"/>
            </a:endParaRPr>
          </a:p>
          <a:p>
            <a:pPr marL="5790">
              <a:spcBef>
                <a:spcPts val="575"/>
              </a:spcBef>
              <a:tabLst>
                <a:tab pos="205849" algn="l"/>
                <a:tab pos="489291" algn="l"/>
                <a:tab pos="1946741" algn="l"/>
              </a:tabLst>
            </a:pPr>
            <a:r>
              <a:rPr sz="1003" spc="-55" dirty="0">
                <a:latin typeface="Arial"/>
                <a:cs typeface="Arial"/>
              </a:rPr>
              <a:t>a</a:t>
            </a:r>
            <a:r>
              <a:rPr sz="1003" spc="-32" dirty="0">
                <a:latin typeface="Arial"/>
                <a:cs typeface="Arial"/>
              </a:rPr>
              <a:t>r</a:t>
            </a:r>
            <a:r>
              <a:rPr sz="1003" dirty="0">
                <a:latin typeface="Arial"/>
                <a:cs typeface="Arial"/>
              </a:rPr>
              <a:t>	</a:t>
            </a:r>
            <a:r>
              <a:rPr sz="1003" spc="-32" dirty="0">
                <a:latin typeface="Arial"/>
                <a:cs typeface="Arial"/>
              </a:rPr>
              <a:t>-</a:t>
            </a:r>
            <a:r>
              <a:rPr sz="1003" spc="-50" dirty="0">
                <a:latin typeface="Arial"/>
                <a:cs typeface="Arial"/>
              </a:rPr>
              <a:t>c</a:t>
            </a:r>
            <a:r>
              <a:rPr sz="1003" spc="-48" dirty="0">
                <a:latin typeface="Arial"/>
                <a:cs typeface="Arial"/>
              </a:rPr>
              <a:t>v</a:t>
            </a:r>
            <a:r>
              <a:rPr sz="1003" spc="-52" dirty="0">
                <a:latin typeface="Arial"/>
                <a:cs typeface="Arial"/>
              </a:rPr>
              <a:t>q</a:t>
            </a:r>
            <a:r>
              <a:rPr sz="1003" dirty="0">
                <a:latin typeface="Arial"/>
                <a:cs typeface="Arial"/>
              </a:rPr>
              <a:t>	</a:t>
            </a:r>
            <a:r>
              <a:rPr sz="1003" spc="-23" dirty="0">
                <a:latin typeface="Arial"/>
                <a:cs typeface="Arial"/>
              </a:rPr>
              <a:t>li</a:t>
            </a:r>
            <a:r>
              <a:rPr sz="1003" spc="-68" dirty="0">
                <a:latin typeface="Arial"/>
                <a:cs typeface="Arial"/>
              </a:rPr>
              <a:t>bm</a:t>
            </a:r>
            <a:r>
              <a:rPr sz="1003" spc="-59" dirty="0">
                <a:latin typeface="Arial"/>
                <a:cs typeface="Arial"/>
              </a:rPr>
              <a:t>yma</a:t>
            </a:r>
            <a:r>
              <a:rPr sz="1003" spc="-25" dirty="0">
                <a:latin typeface="Arial"/>
                <a:cs typeface="Arial"/>
              </a:rPr>
              <a:t>t</a:t>
            </a:r>
            <a:r>
              <a:rPr sz="1003" spc="-55" dirty="0">
                <a:latin typeface="Arial"/>
                <a:cs typeface="Arial"/>
              </a:rPr>
              <a:t>h</a:t>
            </a:r>
            <a:r>
              <a:rPr sz="1003" spc="-16" dirty="0">
                <a:latin typeface="Arial"/>
                <a:cs typeface="Arial"/>
              </a:rPr>
              <a:t>.</a:t>
            </a:r>
            <a:r>
              <a:rPr sz="1003" b="1" spc="-52" dirty="0">
                <a:latin typeface="Arial"/>
                <a:cs typeface="Arial"/>
              </a:rPr>
              <a:t>a</a:t>
            </a:r>
            <a:r>
              <a:rPr sz="1003" b="1" spc="-23" dirty="0">
                <a:latin typeface="Arial"/>
                <a:cs typeface="Arial"/>
              </a:rPr>
              <a:t> </a:t>
            </a:r>
            <a:r>
              <a:rPr sz="1003" spc="-50" dirty="0">
                <a:latin typeface="Arial"/>
                <a:cs typeface="Arial"/>
              </a:rPr>
              <a:t>mul</a:t>
            </a:r>
            <a:r>
              <a:rPr sz="1003" spc="-41" dirty="0">
                <a:latin typeface="Arial"/>
                <a:cs typeface="Arial"/>
              </a:rPr>
              <a:t>5.</a:t>
            </a:r>
            <a:r>
              <a:rPr sz="1003" spc="-52" dirty="0">
                <a:latin typeface="Arial"/>
                <a:cs typeface="Arial"/>
              </a:rPr>
              <a:t>o</a:t>
            </a:r>
            <a:r>
              <a:rPr sz="1003" spc="-25" dirty="0">
                <a:latin typeface="Arial"/>
                <a:cs typeface="Arial"/>
              </a:rPr>
              <a:t> </a:t>
            </a:r>
            <a:r>
              <a:rPr sz="1003" spc="-55" dirty="0">
                <a:latin typeface="Arial"/>
                <a:cs typeface="Arial"/>
              </a:rPr>
              <a:t>ad</a:t>
            </a:r>
            <a:r>
              <a:rPr sz="1003" spc="-50" dirty="0">
                <a:latin typeface="Arial"/>
                <a:cs typeface="Arial"/>
              </a:rPr>
              <a:t>d</a:t>
            </a:r>
            <a:r>
              <a:rPr sz="1003" spc="-55" dirty="0">
                <a:latin typeface="Arial"/>
                <a:cs typeface="Arial"/>
              </a:rPr>
              <a:t>1</a:t>
            </a:r>
            <a:r>
              <a:rPr sz="1003" spc="-25" dirty="0">
                <a:latin typeface="Arial"/>
                <a:cs typeface="Arial"/>
              </a:rPr>
              <a:t>.</a:t>
            </a:r>
            <a:r>
              <a:rPr sz="1003" spc="-52" dirty="0">
                <a:latin typeface="Arial"/>
                <a:cs typeface="Arial"/>
              </a:rPr>
              <a:t>o</a:t>
            </a:r>
            <a:r>
              <a:rPr sz="1003" dirty="0">
                <a:latin typeface="Arial"/>
                <a:cs typeface="Arial"/>
              </a:rPr>
              <a:t>	</a:t>
            </a:r>
            <a:r>
              <a:rPr sz="1003" spc="-39" dirty="0">
                <a:latin typeface="Arial"/>
                <a:cs typeface="Arial"/>
              </a:rPr>
              <a:t>-</a:t>
            </a:r>
            <a:r>
              <a:rPr sz="1003" spc="-32" dirty="0">
                <a:latin typeface="Arial"/>
                <a:cs typeface="Arial"/>
              </a:rPr>
              <a:t>--</a:t>
            </a:r>
            <a:r>
              <a:rPr sz="1003" spc="-41" dirty="0">
                <a:latin typeface="Arial"/>
                <a:cs typeface="Arial"/>
              </a:rPr>
              <a:t>-</a:t>
            </a:r>
            <a:r>
              <a:rPr sz="1003" spc="-55" dirty="0">
                <a:latin typeface="Arial"/>
                <a:cs typeface="Arial"/>
              </a:rPr>
              <a:t>&gt;</a:t>
            </a:r>
            <a:r>
              <a:rPr sz="1003" spc="-21" dirty="0">
                <a:latin typeface="Arial"/>
                <a:cs typeface="Arial"/>
              </a:rPr>
              <a:t> </a:t>
            </a:r>
            <a:r>
              <a:rPr sz="1003" spc="-34" dirty="0">
                <a:latin typeface="Arial"/>
                <a:cs typeface="Arial"/>
              </a:rPr>
              <a:t>(</a:t>
            </a:r>
            <a:r>
              <a:rPr sz="1003" spc="-48" dirty="0">
                <a:latin typeface="Arial"/>
                <a:cs typeface="Arial"/>
              </a:rPr>
              <a:t>s</a:t>
            </a:r>
            <a:r>
              <a:rPr sz="1003" spc="-32" dirty="0">
                <a:latin typeface="Arial"/>
                <a:cs typeface="Arial"/>
              </a:rPr>
              <a:t>t</a:t>
            </a:r>
            <a:r>
              <a:rPr sz="1003" spc="-50" dirty="0">
                <a:latin typeface="Arial"/>
                <a:cs typeface="Arial"/>
              </a:rPr>
              <a:t>a</a:t>
            </a:r>
            <a:r>
              <a:rPr sz="1003" spc="-30" dirty="0">
                <a:latin typeface="Arial"/>
                <a:cs typeface="Arial"/>
              </a:rPr>
              <a:t>t</a:t>
            </a:r>
            <a:r>
              <a:rPr sz="1003" spc="-34" dirty="0">
                <a:latin typeface="Arial"/>
                <a:cs typeface="Arial"/>
              </a:rPr>
              <a:t>ic</a:t>
            </a:r>
            <a:r>
              <a:rPr sz="1003" spc="-23" dirty="0">
                <a:latin typeface="Arial"/>
                <a:cs typeface="Arial"/>
              </a:rPr>
              <a:t> l</a:t>
            </a:r>
            <a:r>
              <a:rPr sz="1003" spc="-16" dirty="0">
                <a:latin typeface="Arial"/>
                <a:cs typeface="Arial"/>
              </a:rPr>
              <a:t>i</a:t>
            </a:r>
            <a:r>
              <a:rPr sz="1003" spc="-43" dirty="0">
                <a:latin typeface="Arial"/>
                <a:cs typeface="Arial"/>
              </a:rPr>
              <a:t>b)</a:t>
            </a:r>
            <a:endParaRPr sz="1003" dirty="0">
              <a:latin typeface="Arial"/>
              <a:cs typeface="Arial"/>
            </a:endParaRPr>
          </a:p>
          <a:p>
            <a:pPr marL="5790">
              <a:spcBef>
                <a:spcPts val="575"/>
              </a:spcBef>
              <a:tabLst>
                <a:tab pos="2583688" algn="l"/>
              </a:tabLst>
            </a:pPr>
            <a:r>
              <a:rPr sz="1003" spc="-55" dirty="0">
                <a:latin typeface="Arial"/>
                <a:cs typeface="Arial"/>
              </a:rPr>
              <a:t>g</a:t>
            </a:r>
            <a:r>
              <a:rPr sz="1003" spc="-48" dirty="0">
                <a:latin typeface="Arial"/>
                <a:cs typeface="Arial"/>
              </a:rPr>
              <a:t>cc</a:t>
            </a:r>
            <a:r>
              <a:rPr sz="1003" spc="-27" dirty="0">
                <a:latin typeface="Arial"/>
                <a:cs typeface="Arial"/>
              </a:rPr>
              <a:t> </a:t>
            </a:r>
            <a:r>
              <a:rPr sz="1003" spc="-30" dirty="0">
                <a:latin typeface="Arial"/>
                <a:cs typeface="Arial"/>
              </a:rPr>
              <a:t>-</a:t>
            </a:r>
            <a:r>
              <a:rPr sz="1003" b="1" spc="-52" dirty="0">
                <a:latin typeface="Arial"/>
                <a:cs typeface="Arial"/>
              </a:rPr>
              <a:t>share</a:t>
            </a:r>
            <a:r>
              <a:rPr sz="1003" b="1" spc="-57" dirty="0">
                <a:latin typeface="Arial"/>
                <a:cs typeface="Arial"/>
              </a:rPr>
              <a:t>d</a:t>
            </a:r>
            <a:r>
              <a:rPr sz="1003" b="1" spc="-18" dirty="0">
                <a:latin typeface="Arial"/>
                <a:cs typeface="Arial"/>
              </a:rPr>
              <a:t> </a:t>
            </a:r>
            <a:r>
              <a:rPr sz="1003" spc="-32" dirty="0">
                <a:latin typeface="Arial"/>
                <a:cs typeface="Arial"/>
              </a:rPr>
              <a:t>-</a:t>
            </a:r>
            <a:r>
              <a:rPr sz="1003" spc="-25" dirty="0">
                <a:latin typeface="Arial"/>
                <a:cs typeface="Arial"/>
              </a:rPr>
              <a:t>f</a:t>
            </a:r>
            <a:r>
              <a:rPr sz="1003" spc="-57" dirty="0">
                <a:latin typeface="Arial"/>
                <a:cs typeface="Arial"/>
              </a:rPr>
              <a:t>p</a:t>
            </a:r>
            <a:r>
              <a:rPr sz="1003" spc="-21" dirty="0">
                <a:latin typeface="Arial"/>
                <a:cs typeface="Arial"/>
              </a:rPr>
              <a:t>i</a:t>
            </a:r>
            <a:r>
              <a:rPr sz="1003" spc="-48" dirty="0">
                <a:latin typeface="Arial"/>
                <a:cs typeface="Arial"/>
              </a:rPr>
              <a:t>c</a:t>
            </a:r>
            <a:r>
              <a:rPr sz="1003" spc="-25" dirty="0">
                <a:latin typeface="Arial"/>
                <a:cs typeface="Arial"/>
              </a:rPr>
              <a:t> </a:t>
            </a:r>
            <a:r>
              <a:rPr sz="1003" spc="-34" dirty="0">
                <a:latin typeface="Arial"/>
                <a:cs typeface="Arial"/>
              </a:rPr>
              <a:t>-</a:t>
            </a:r>
            <a:r>
              <a:rPr sz="1003" spc="-52" dirty="0">
                <a:latin typeface="Arial"/>
                <a:cs typeface="Arial"/>
              </a:rPr>
              <a:t>o</a:t>
            </a:r>
            <a:r>
              <a:rPr sz="1003" spc="-23" dirty="0">
                <a:latin typeface="Arial"/>
                <a:cs typeface="Arial"/>
              </a:rPr>
              <a:t> li</a:t>
            </a:r>
            <a:r>
              <a:rPr sz="1003" spc="-68" dirty="0">
                <a:latin typeface="Arial"/>
                <a:cs typeface="Arial"/>
              </a:rPr>
              <a:t>bm</a:t>
            </a:r>
            <a:r>
              <a:rPr sz="1003" spc="-48" dirty="0">
                <a:latin typeface="Arial"/>
                <a:cs typeface="Arial"/>
              </a:rPr>
              <a:t>y</a:t>
            </a:r>
            <a:r>
              <a:rPr sz="1003" spc="-73" dirty="0">
                <a:latin typeface="Arial"/>
                <a:cs typeface="Arial"/>
              </a:rPr>
              <a:t>m</a:t>
            </a:r>
            <a:r>
              <a:rPr sz="1003" spc="-57" dirty="0">
                <a:latin typeface="Arial"/>
                <a:cs typeface="Arial"/>
              </a:rPr>
              <a:t>a</a:t>
            </a:r>
            <a:r>
              <a:rPr sz="1003" spc="-25" dirty="0">
                <a:latin typeface="Arial"/>
                <a:cs typeface="Arial"/>
              </a:rPr>
              <a:t>t</a:t>
            </a:r>
            <a:r>
              <a:rPr sz="1003" spc="-55" dirty="0">
                <a:latin typeface="Arial"/>
                <a:cs typeface="Arial"/>
              </a:rPr>
              <a:t>h</a:t>
            </a:r>
            <a:r>
              <a:rPr sz="1003" spc="-14" dirty="0">
                <a:latin typeface="Arial"/>
                <a:cs typeface="Arial"/>
              </a:rPr>
              <a:t>.</a:t>
            </a:r>
            <a:r>
              <a:rPr sz="1003" b="1" spc="-55" dirty="0">
                <a:latin typeface="Arial"/>
                <a:cs typeface="Arial"/>
              </a:rPr>
              <a:t>s</a:t>
            </a:r>
            <a:r>
              <a:rPr sz="1003" b="1" spc="-57" dirty="0">
                <a:latin typeface="Arial"/>
                <a:cs typeface="Arial"/>
              </a:rPr>
              <a:t>o</a:t>
            </a:r>
            <a:r>
              <a:rPr sz="1003" b="1" spc="-18" dirty="0">
                <a:latin typeface="Arial"/>
                <a:cs typeface="Arial"/>
              </a:rPr>
              <a:t> </a:t>
            </a:r>
            <a:r>
              <a:rPr sz="1003" spc="-66" dirty="0">
                <a:latin typeface="Arial"/>
                <a:cs typeface="Arial"/>
              </a:rPr>
              <a:t>mu</a:t>
            </a:r>
            <a:r>
              <a:rPr sz="1003" spc="-16" dirty="0">
                <a:latin typeface="Arial"/>
                <a:cs typeface="Arial"/>
              </a:rPr>
              <a:t>l</a:t>
            </a:r>
            <a:r>
              <a:rPr sz="1003" spc="-57" dirty="0">
                <a:latin typeface="Arial"/>
                <a:cs typeface="Arial"/>
              </a:rPr>
              <a:t>5</a:t>
            </a:r>
            <a:r>
              <a:rPr sz="1003" spc="-30" dirty="0">
                <a:latin typeface="Arial"/>
                <a:cs typeface="Arial"/>
              </a:rPr>
              <a:t>.</a:t>
            </a:r>
            <a:r>
              <a:rPr sz="1003" spc="-52" dirty="0">
                <a:latin typeface="Arial"/>
                <a:cs typeface="Arial"/>
              </a:rPr>
              <a:t>o</a:t>
            </a:r>
            <a:r>
              <a:rPr sz="1003" spc="-25" dirty="0">
                <a:latin typeface="Arial"/>
                <a:cs typeface="Arial"/>
              </a:rPr>
              <a:t> </a:t>
            </a:r>
            <a:r>
              <a:rPr sz="1003" spc="-55" dirty="0">
                <a:latin typeface="Arial"/>
                <a:cs typeface="Arial"/>
              </a:rPr>
              <a:t>ad</a:t>
            </a:r>
            <a:r>
              <a:rPr sz="1003" spc="-50" dirty="0">
                <a:latin typeface="Arial"/>
                <a:cs typeface="Arial"/>
              </a:rPr>
              <a:t>d</a:t>
            </a:r>
            <a:r>
              <a:rPr sz="1003" spc="-41" dirty="0">
                <a:latin typeface="Arial"/>
                <a:cs typeface="Arial"/>
              </a:rPr>
              <a:t>1.</a:t>
            </a:r>
            <a:r>
              <a:rPr sz="1003" spc="-52" dirty="0">
                <a:latin typeface="Arial"/>
                <a:cs typeface="Arial"/>
              </a:rPr>
              <a:t>o</a:t>
            </a:r>
            <a:r>
              <a:rPr sz="1003" dirty="0">
                <a:latin typeface="Arial"/>
                <a:cs typeface="Arial"/>
              </a:rPr>
              <a:t>	</a:t>
            </a:r>
            <a:r>
              <a:rPr sz="1003" spc="-34" dirty="0">
                <a:latin typeface="Arial"/>
                <a:cs typeface="Arial"/>
              </a:rPr>
              <a:t>--</a:t>
            </a:r>
            <a:r>
              <a:rPr sz="1003" spc="-32" dirty="0">
                <a:latin typeface="Arial"/>
                <a:cs typeface="Arial"/>
              </a:rPr>
              <a:t>--</a:t>
            </a:r>
            <a:r>
              <a:rPr sz="1003" spc="-39" dirty="0">
                <a:latin typeface="Arial"/>
                <a:cs typeface="Arial"/>
              </a:rPr>
              <a:t>-</a:t>
            </a:r>
            <a:r>
              <a:rPr sz="1003" spc="-55" dirty="0">
                <a:latin typeface="Arial"/>
                <a:cs typeface="Arial"/>
              </a:rPr>
              <a:t>&gt;</a:t>
            </a:r>
            <a:r>
              <a:rPr sz="1003" spc="-25" dirty="0">
                <a:latin typeface="Arial"/>
                <a:cs typeface="Arial"/>
              </a:rPr>
              <a:t> </a:t>
            </a:r>
            <a:r>
              <a:rPr sz="1003" spc="-39" dirty="0">
                <a:latin typeface="Arial"/>
                <a:cs typeface="Arial"/>
              </a:rPr>
              <a:t>(s</a:t>
            </a:r>
            <a:r>
              <a:rPr sz="1003" spc="-50" dirty="0">
                <a:latin typeface="Arial"/>
                <a:cs typeface="Arial"/>
              </a:rPr>
              <a:t>hare</a:t>
            </a:r>
            <a:r>
              <a:rPr sz="1003" spc="-52" dirty="0">
                <a:latin typeface="Arial"/>
                <a:cs typeface="Arial"/>
              </a:rPr>
              <a:t>d</a:t>
            </a:r>
            <a:r>
              <a:rPr sz="1003" spc="-16" dirty="0">
                <a:latin typeface="Arial"/>
                <a:cs typeface="Arial"/>
              </a:rPr>
              <a:t> </a:t>
            </a:r>
            <a:r>
              <a:rPr sz="1003" spc="-27" dirty="0">
                <a:latin typeface="Arial"/>
                <a:cs typeface="Arial"/>
              </a:rPr>
              <a:t>l</a:t>
            </a:r>
            <a:r>
              <a:rPr sz="1003" spc="-23" dirty="0">
                <a:latin typeface="Arial"/>
                <a:cs typeface="Arial"/>
              </a:rPr>
              <a:t>i</a:t>
            </a:r>
            <a:r>
              <a:rPr sz="1003" spc="-46" dirty="0">
                <a:latin typeface="Arial"/>
                <a:cs typeface="Arial"/>
              </a:rPr>
              <a:t>b</a:t>
            </a:r>
            <a:r>
              <a:rPr sz="1003" spc="-32" dirty="0">
                <a:latin typeface="Arial"/>
                <a:cs typeface="Arial"/>
              </a:rPr>
              <a:t>)</a:t>
            </a:r>
            <a:endParaRPr sz="1003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6675" y="2441072"/>
            <a:ext cx="53269" cy="63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410" spc="77" dirty="0">
                <a:latin typeface="Arial"/>
                <a:cs typeface="Arial"/>
              </a:rPr>
              <a:t>●</a:t>
            </a:r>
            <a:endParaRPr sz="41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6675" y="2666889"/>
            <a:ext cx="53269" cy="63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410" spc="77" dirty="0">
                <a:latin typeface="Arial"/>
                <a:cs typeface="Arial"/>
              </a:rPr>
              <a:t>●</a:t>
            </a:r>
            <a:endParaRPr sz="41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6675" y="2892706"/>
            <a:ext cx="53269" cy="63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sz="410" spc="77" dirty="0">
                <a:latin typeface="Arial"/>
                <a:cs typeface="Arial"/>
              </a:rPr>
              <a:t>●</a:t>
            </a:r>
            <a:endParaRPr sz="41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71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792" y="203044"/>
            <a:ext cx="2643505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790"/>
            <a:r>
              <a:rPr sz="2000" spc="-3" dirty="0"/>
              <a:t>Dynami</a:t>
            </a:r>
            <a:r>
              <a:rPr sz="2000" dirty="0"/>
              <a:t>c</a:t>
            </a:r>
            <a:r>
              <a:rPr sz="2000" spc="-3" dirty="0"/>
              <a:t> loading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4080" y="783019"/>
            <a:ext cx="3147347" cy="2221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90"/>
            <a:r>
              <a:rPr lang="en-US" sz="503" dirty="0">
                <a:solidFill>
                  <a:srgbClr val="686694"/>
                </a:solidFill>
                <a:latin typeface="Courier New"/>
                <a:cs typeface="Courier New"/>
              </a:rPr>
              <a:t>#includ</a:t>
            </a:r>
            <a:r>
              <a:rPr lang="en-US" sz="503" spc="-9" dirty="0">
                <a:solidFill>
                  <a:srgbClr val="686694"/>
                </a:solidFill>
                <a:latin typeface="Courier New"/>
                <a:cs typeface="Courier New"/>
              </a:rPr>
              <a:t>e </a:t>
            </a:r>
            <a:r>
              <a:rPr lang="en-US" sz="503" dirty="0">
                <a:solidFill>
                  <a:srgbClr val="9C1F6E"/>
                </a:solidFill>
                <a:latin typeface="Courier New"/>
                <a:cs typeface="Courier New"/>
              </a:rPr>
              <a:t>&lt;</a:t>
            </a:r>
            <a:r>
              <a:rPr lang="en-US" sz="503" dirty="0" err="1">
                <a:solidFill>
                  <a:srgbClr val="9C1F6E"/>
                </a:solidFill>
                <a:latin typeface="Courier New"/>
                <a:cs typeface="Courier New"/>
              </a:rPr>
              <a:t>stdio.h</a:t>
            </a:r>
            <a:r>
              <a:rPr lang="en-US" sz="503" dirty="0">
                <a:solidFill>
                  <a:srgbClr val="9C1F6E"/>
                </a:solidFill>
                <a:latin typeface="Courier New"/>
                <a:cs typeface="Courier New"/>
              </a:rPr>
              <a:t>&gt;</a:t>
            </a:r>
          </a:p>
          <a:p>
            <a:pPr marL="5790">
              <a:spcBef>
                <a:spcPts val="41"/>
              </a:spcBef>
            </a:pPr>
            <a:r>
              <a:rPr lang="en-US" sz="503" dirty="0">
                <a:solidFill>
                  <a:srgbClr val="686694"/>
                </a:solidFill>
                <a:latin typeface="Courier New"/>
                <a:cs typeface="Courier New"/>
              </a:rPr>
              <a:t>#includ</a:t>
            </a:r>
            <a:r>
              <a:rPr lang="en-US" sz="503" spc="-9" dirty="0">
                <a:solidFill>
                  <a:srgbClr val="686694"/>
                </a:solidFill>
                <a:latin typeface="Courier New"/>
                <a:cs typeface="Courier New"/>
              </a:rPr>
              <a:t>e </a:t>
            </a:r>
            <a:r>
              <a:rPr lang="en-US" sz="503" dirty="0">
                <a:solidFill>
                  <a:srgbClr val="9C1F6E"/>
                </a:solidFill>
                <a:latin typeface="Courier New"/>
                <a:cs typeface="Courier New"/>
              </a:rPr>
              <a:t>&lt;</a:t>
            </a:r>
            <a:r>
              <a:rPr lang="en-US" sz="503" dirty="0" err="1">
                <a:solidFill>
                  <a:srgbClr val="9C1F6E"/>
                </a:solidFill>
                <a:latin typeface="Courier New"/>
                <a:cs typeface="Courier New"/>
              </a:rPr>
              <a:t>dlfcn.h</a:t>
            </a:r>
            <a:r>
              <a:rPr lang="en-US" sz="503" dirty="0">
                <a:solidFill>
                  <a:srgbClr val="9C1F6E"/>
                </a:solidFill>
                <a:latin typeface="Courier New"/>
                <a:cs typeface="Courier New"/>
              </a:rPr>
              <a:t>&gt;</a:t>
            </a:r>
            <a:endParaRPr lang="en-US" sz="503" dirty="0">
              <a:latin typeface="Courier New"/>
              <a:cs typeface="Courier New"/>
            </a:endParaRPr>
          </a:p>
          <a:p>
            <a:pPr marL="5790"/>
            <a:endParaRPr lang="en-US" sz="503" dirty="0">
              <a:solidFill>
                <a:srgbClr val="2C951D"/>
              </a:solidFill>
              <a:latin typeface="Courier New"/>
              <a:cs typeface="Courier New"/>
            </a:endParaRPr>
          </a:p>
          <a:p>
            <a:pPr marL="5790"/>
            <a:r>
              <a:rPr sz="503" dirty="0">
                <a:solidFill>
                  <a:srgbClr val="2C951D"/>
                </a:solidFill>
                <a:latin typeface="Courier New"/>
                <a:cs typeface="Courier New"/>
              </a:rPr>
              <a:t>int</a:t>
            </a:r>
            <a:r>
              <a:rPr sz="503" spc="-5" dirty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sz="503" dirty="0">
                <a:solidFill>
                  <a:srgbClr val="4900FF"/>
                </a:solidFill>
                <a:latin typeface="Courier New"/>
                <a:cs typeface="Courier New"/>
              </a:rPr>
              <a:t>mai</a:t>
            </a:r>
            <a:r>
              <a:rPr sz="503" spc="-5" dirty="0">
                <a:solidFill>
                  <a:srgbClr val="4900FF"/>
                </a:solidFill>
                <a:latin typeface="Courier New"/>
                <a:cs typeface="Courier New"/>
              </a:rPr>
              <a:t>n</a:t>
            </a:r>
            <a:r>
              <a:rPr sz="503" dirty="0">
                <a:latin typeface="Courier New"/>
                <a:cs typeface="Courier New"/>
              </a:rPr>
              <a:t>(</a:t>
            </a:r>
            <a:r>
              <a:rPr sz="503" dirty="0">
                <a:solidFill>
                  <a:srgbClr val="2C951D"/>
                </a:solidFill>
                <a:latin typeface="Courier New"/>
                <a:cs typeface="Courier New"/>
              </a:rPr>
              <a:t>int</a:t>
            </a:r>
            <a:r>
              <a:rPr sz="503" spc="-5" dirty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sz="503" dirty="0">
                <a:solidFill>
                  <a:srgbClr val="C0641B"/>
                </a:solidFill>
                <a:latin typeface="Courier New"/>
                <a:cs typeface="Courier New"/>
              </a:rPr>
              <a:t>arg</a:t>
            </a:r>
            <a:r>
              <a:rPr sz="503" spc="-9" dirty="0">
                <a:solidFill>
                  <a:srgbClr val="C0641B"/>
                </a:solidFill>
                <a:latin typeface="Courier New"/>
                <a:cs typeface="Courier New"/>
              </a:rPr>
              <a:t>c</a:t>
            </a:r>
            <a:r>
              <a:rPr sz="503" dirty="0">
                <a:latin typeface="Courier New"/>
                <a:cs typeface="Courier New"/>
              </a:rPr>
              <a:t>, </a:t>
            </a:r>
            <a:r>
              <a:rPr sz="503" dirty="0">
                <a:solidFill>
                  <a:srgbClr val="2C951D"/>
                </a:solidFill>
                <a:latin typeface="Courier New"/>
                <a:cs typeface="Courier New"/>
              </a:rPr>
              <a:t>cha</a:t>
            </a:r>
            <a:r>
              <a:rPr sz="503" spc="-5" dirty="0">
                <a:solidFill>
                  <a:srgbClr val="2C951D"/>
                </a:solidFill>
                <a:latin typeface="Courier New"/>
                <a:cs typeface="Courier New"/>
              </a:rPr>
              <a:t>r</a:t>
            </a:r>
            <a:r>
              <a:rPr sz="503" dirty="0">
                <a:latin typeface="Courier New"/>
                <a:cs typeface="Courier New"/>
              </a:rPr>
              <a:t>* </a:t>
            </a:r>
            <a:r>
              <a:rPr sz="503" dirty="0">
                <a:solidFill>
                  <a:srgbClr val="C0641B"/>
                </a:solidFill>
                <a:latin typeface="Courier New"/>
                <a:cs typeface="Courier New"/>
              </a:rPr>
              <a:t>arg</a:t>
            </a:r>
            <a:r>
              <a:rPr sz="503" spc="-5" dirty="0">
                <a:solidFill>
                  <a:srgbClr val="C0641B"/>
                </a:solidFill>
                <a:latin typeface="Courier New"/>
                <a:cs typeface="Courier New"/>
              </a:rPr>
              <a:t>v</a:t>
            </a:r>
            <a:r>
              <a:rPr sz="503" dirty="0">
                <a:latin typeface="Courier New"/>
                <a:cs typeface="Courier New"/>
              </a:rPr>
              <a:t>[])</a:t>
            </a:r>
            <a:r>
              <a:rPr lang="en-US" sz="503" dirty="0">
                <a:latin typeface="Courier New"/>
                <a:cs typeface="Courier New"/>
              </a:rPr>
              <a:t> </a:t>
            </a:r>
            <a:r>
              <a:rPr sz="503" dirty="0">
                <a:latin typeface="Courier New"/>
                <a:cs typeface="Courier New"/>
              </a:rPr>
              <a:t>{</a:t>
            </a:r>
          </a:p>
          <a:p>
            <a:pPr marL="68037">
              <a:spcBef>
                <a:spcPts val="41"/>
              </a:spcBef>
            </a:pPr>
            <a:r>
              <a:rPr sz="503" dirty="0">
                <a:solidFill>
                  <a:srgbClr val="2C951D"/>
                </a:solidFill>
                <a:latin typeface="Courier New"/>
                <a:cs typeface="Courier New"/>
              </a:rPr>
              <a:t>int</a:t>
            </a:r>
            <a:r>
              <a:rPr sz="503" spc="-5" dirty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sz="503" dirty="0">
                <a:solidFill>
                  <a:srgbClr val="C0641B"/>
                </a:solidFill>
                <a:latin typeface="Courier New"/>
                <a:cs typeface="Courier New"/>
              </a:rPr>
              <a:t>i </a:t>
            </a:r>
            <a:r>
              <a:rPr sz="503" dirty="0">
                <a:latin typeface="Courier New"/>
                <a:cs typeface="Courier New"/>
              </a:rPr>
              <a:t>= 10;</a:t>
            </a:r>
          </a:p>
          <a:p>
            <a:pPr marL="68037" marR="1061096">
              <a:lnSpc>
                <a:spcPts val="533"/>
              </a:lnSpc>
              <a:spcBef>
                <a:spcPts val="21"/>
              </a:spcBef>
            </a:pPr>
            <a:r>
              <a:rPr sz="503" dirty="0">
                <a:solidFill>
                  <a:srgbClr val="2C951D"/>
                </a:solidFill>
                <a:latin typeface="Courier New"/>
                <a:cs typeface="Courier New"/>
              </a:rPr>
              <a:t>void</a:t>
            </a:r>
            <a:r>
              <a:rPr sz="503" spc="-5" dirty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sz="503" dirty="0">
                <a:latin typeface="Courier New"/>
                <a:cs typeface="Courier New"/>
              </a:rPr>
              <a:t>(</a:t>
            </a:r>
            <a:r>
              <a:rPr sz="503" spc="-9" dirty="0">
                <a:latin typeface="Courier New"/>
                <a:cs typeface="Courier New"/>
              </a:rPr>
              <a:t>*</a:t>
            </a:r>
            <a:r>
              <a:rPr sz="503" dirty="0">
                <a:solidFill>
                  <a:srgbClr val="C0641B"/>
                </a:solidFill>
                <a:latin typeface="Courier New"/>
                <a:cs typeface="Courier New"/>
              </a:rPr>
              <a:t>myfun</a:t>
            </a:r>
            <a:r>
              <a:rPr sz="503" spc="-5" dirty="0">
                <a:solidFill>
                  <a:srgbClr val="C0641B"/>
                </a:solidFill>
                <a:latin typeface="Courier New"/>
                <a:cs typeface="Courier New"/>
              </a:rPr>
              <a:t>c</a:t>
            </a:r>
            <a:r>
              <a:rPr sz="503" dirty="0">
                <a:latin typeface="Courier New"/>
                <a:cs typeface="Courier New"/>
              </a:rPr>
              <a:t>)(</a:t>
            </a:r>
            <a:r>
              <a:rPr sz="503" dirty="0">
                <a:solidFill>
                  <a:srgbClr val="2C951D"/>
                </a:solidFill>
                <a:latin typeface="Courier New"/>
                <a:cs typeface="Courier New"/>
              </a:rPr>
              <a:t>int</a:t>
            </a:r>
            <a:r>
              <a:rPr sz="503" spc="-5" dirty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sz="503" dirty="0">
                <a:latin typeface="Courier New"/>
                <a:cs typeface="Courier New"/>
              </a:rPr>
              <a:t>*); </a:t>
            </a:r>
            <a:r>
              <a:rPr sz="503" dirty="0">
                <a:solidFill>
                  <a:srgbClr val="2C951D"/>
                </a:solidFill>
                <a:latin typeface="Courier New"/>
                <a:cs typeface="Courier New"/>
              </a:rPr>
              <a:t>void</a:t>
            </a:r>
            <a:r>
              <a:rPr sz="503" spc="-5" dirty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sz="503" dirty="0">
                <a:latin typeface="Courier New"/>
                <a:cs typeface="Courier New"/>
              </a:rPr>
              <a:t>*</a:t>
            </a:r>
            <a:r>
              <a:rPr sz="503" dirty="0">
                <a:solidFill>
                  <a:srgbClr val="C0641B"/>
                </a:solidFill>
                <a:latin typeface="Courier New"/>
                <a:cs typeface="Courier New"/>
              </a:rPr>
              <a:t>dl_handl</a:t>
            </a:r>
            <a:r>
              <a:rPr sz="503" spc="-14" dirty="0">
                <a:solidFill>
                  <a:srgbClr val="C0641B"/>
                </a:solidFill>
                <a:latin typeface="Courier New"/>
                <a:cs typeface="Courier New"/>
              </a:rPr>
              <a:t>e</a:t>
            </a:r>
            <a:r>
              <a:rPr sz="503" dirty="0">
                <a:latin typeface="Courier New"/>
                <a:cs typeface="Courier New"/>
              </a:rPr>
              <a:t>;</a:t>
            </a:r>
          </a:p>
          <a:p>
            <a:pPr marL="68037">
              <a:spcBef>
                <a:spcPts val="12"/>
              </a:spcBef>
            </a:pPr>
            <a:r>
              <a:rPr sz="503" dirty="0">
                <a:solidFill>
                  <a:srgbClr val="2C951D"/>
                </a:solidFill>
                <a:latin typeface="Courier New"/>
                <a:cs typeface="Courier New"/>
              </a:rPr>
              <a:t>char</a:t>
            </a:r>
            <a:r>
              <a:rPr sz="503" spc="-5" dirty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sz="503" dirty="0">
                <a:latin typeface="Courier New"/>
                <a:cs typeface="Courier New"/>
              </a:rPr>
              <a:t>*</a:t>
            </a:r>
            <a:r>
              <a:rPr sz="503" dirty="0">
                <a:solidFill>
                  <a:srgbClr val="C0641B"/>
                </a:solidFill>
                <a:latin typeface="Courier New"/>
                <a:cs typeface="Courier New"/>
              </a:rPr>
              <a:t>erro</a:t>
            </a:r>
            <a:r>
              <a:rPr sz="503" spc="-9" dirty="0">
                <a:solidFill>
                  <a:srgbClr val="C0641B"/>
                </a:solidFill>
                <a:latin typeface="Courier New"/>
                <a:cs typeface="Courier New"/>
              </a:rPr>
              <a:t>r</a:t>
            </a:r>
            <a:r>
              <a:rPr sz="503" dirty="0">
                <a:latin typeface="Courier New"/>
                <a:cs typeface="Courier New"/>
              </a:rPr>
              <a:t>;</a:t>
            </a:r>
          </a:p>
          <a:p>
            <a:pPr marL="68037" marR="2316">
              <a:lnSpc>
                <a:spcPct val="107400"/>
              </a:lnSpc>
              <a:spcBef>
                <a:spcPts val="178"/>
              </a:spcBef>
            </a:pPr>
            <a:r>
              <a:rPr sz="503" spc="-3" dirty="0">
                <a:latin typeface="Courier New"/>
                <a:cs typeface="Courier New"/>
              </a:rPr>
              <a:t>dl_handl</a:t>
            </a:r>
            <a:r>
              <a:rPr sz="503" dirty="0">
                <a:latin typeface="Courier New"/>
                <a:cs typeface="Courier New"/>
              </a:rPr>
              <a:t>e = </a:t>
            </a:r>
            <a:r>
              <a:rPr sz="503" b="1" dirty="0">
                <a:latin typeface="Courier New"/>
                <a:cs typeface="Courier New"/>
              </a:rPr>
              <a:t>dlopen</a:t>
            </a:r>
            <a:r>
              <a:rPr sz="503" spc="-23" dirty="0">
                <a:latin typeface="Courier New"/>
                <a:cs typeface="Courier New"/>
              </a:rPr>
              <a:t>(</a:t>
            </a:r>
            <a:r>
              <a:rPr sz="503" dirty="0">
                <a:solidFill>
                  <a:srgbClr val="9C1F6E"/>
                </a:solidFill>
                <a:latin typeface="Courier New"/>
                <a:cs typeface="Courier New"/>
              </a:rPr>
              <a:t>"libmymath.so</a:t>
            </a:r>
            <a:r>
              <a:rPr sz="503" spc="-18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sz="503" dirty="0">
                <a:latin typeface="Courier New"/>
                <a:cs typeface="Courier New"/>
              </a:rPr>
              <a:t>, RTLD_LAZY)</a:t>
            </a:r>
            <a:r>
              <a:rPr sz="503" spc="-14" dirty="0">
                <a:latin typeface="Courier New"/>
                <a:cs typeface="Courier New"/>
              </a:rPr>
              <a:t>;</a:t>
            </a:r>
            <a:r>
              <a:rPr sz="503" spc="-3" dirty="0">
                <a:solidFill>
                  <a:srgbClr val="CA2317"/>
                </a:solidFill>
                <a:latin typeface="Courier New"/>
                <a:cs typeface="Courier New"/>
              </a:rPr>
              <a:t>//RTLD_NOW </a:t>
            </a:r>
            <a:endParaRPr lang="en-US" sz="503" spc="-3" dirty="0">
              <a:solidFill>
                <a:srgbClr val="CA2317"/>
              </a:solidFill>
              <a:latin typeface="Courier New"/>
              <a:cs typeface="Courier New"/>
            </a:endParaRPr>
          </a:p>
          <a:p>
            <a:pPr marL="68037" marR="2316">
              <a:lnSpc>
                <a:spcPct val="107400"/>
              </a:lnSpc>
              <a:spcBef>
                <a:spcPts val="178"/>
              </a:spcBef>
            </a:pPr>
            <a:r>
              <a:rPr sz="503" dirty="0">
                <a:solidFill>
                  <a:srgbClr val="C100FF"/>
                </a:solidFill>
                <a:latin typeface="Courier New"/>
                <a:cs typeface="Courier New"/>
              </a:rPr>
              <a:t>if</a:t>
            </a:r>
            <a:r>
              <a:rPr sz="503" spc="-3" dirty="0">
                <a:latin typeface="Courier New"/>
                <a:cs typeface="Courier New"/>
              </a:rPr>
              <a:t>(!dl_handle</a:t>
            </a:r>
            <a:r>
              <a:rPr sz="503" dirty="0">
                <a:latin typeface="Courier New"/>
                <a:cs typeface="Courier New"/>
              </a:rPr>
              <a:t>) {</a:t>
            </a:r>
          </a:p>
          <a:p>
            <a:pPr marL="130285" marR="344241">
              <a:lnSpc>
                <a:spcPct val="107400"/>
              </a:lnSpc>
              <a:spcBef>
                <a:spcPts val="5"/>
              </a:spcBef>
            </a:pPr>
            <a:r>
              <a:rPr sz="503" dirty="0">
                <a:latin typeface="Courier New"/>
                <a:cs typeface="Courier New"/>
              </a:rPr>
              <a:t>printf</a:t>
            </a:r>
            <a:r>
              <a:rPr sz="503" spc="-9" dirty="0">
                <a:latin typeface="Courier New"/>
                <a:cs typeface="Courier New"/>
              </a:rPr>
              <a:t>(</a:t>
            </a:r>
            <a:r>
              <a:rPr sz="503" spc="-3" dirty="0">
                <a:solidFill>
                  <a:srgbClr val="9C1F6E"/>
                </a:solidFill>
                <a:latin typeface="Courier New"/>
                <a:cs typeface="Courier New"/>
              </a:rPr>
              <a:t>"dlopen(</a:t>
            </a:r>
            <a:r>
              <a:rPr sz="503" dirty="0">
                <a:solidFill>
                  <a:srgbClr val="9C1F6E"/>
                </a:solidFill>
                <a:latin typeface="Courier New"/>
                <a:cs typeface="Courier New"/>
              </a:rPr>
              <a:t>) </a:t>
            </a:r>
            <a:r>
              <a:rPr sz="503" spc="-3" dirty="0">
                <a:solidFill>
                  <a:srgbClr val="9C1F6E"/>
                </a:solidFill>
                <a:latin typeface="Courier New"/>
                <a:cs typeface="Courier New"/>
              </a:rPr>
              <a:t>erro</a:t>
            </a:r>
            <a:r>
              <a:rPr sz="503" dirty="0">
                <a:solidFill>
                  <a:srgbClr val="9C1F6E"/>
                </a:solidFill>
                <a:latin typeface="Courier New"/>
                <a:cs typeface="Courier New"/>
              </a:rPr>
              <a:t>r - %s\n</a:t>
            </a:r>
            <a:r>
              <a:rPr sz="503" spc="-27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sz="503" dirty="0">
                <a:latin typeface="Courier New"/>
                <a:cs typeface="Courier New"/>
              </a:rPr>
              <a:t>, </a:t>
            </a:r>
            <a:r>
              <a:rPr sz="503" b="1" dirty="0">
                <a:latin typeface="Courier New"/>
                <a:cs typeface="Courier New"/>
              </a:rPr>
              <a:t>dlerror</a:t>
            </a:r>
            <a:r>
              <a:rPr sz="503" dirty="0">
                <a:latin typeface="Courier New"/>
                <a:cs typeface="Courier New"/>
              </a:rPr>
              <a:t>()); </a:t>
            </a:r>
            <a:r>
              <a:rPr sz="503" dirty="0">
                <a:solidFill>
                  <a:srgbClr val="C100FF"/>
                </a:solidFill>
                <a:latin typeface="Courier New"/>
                <a:cs typeface="Courier New"/>
              </a:rPr>
              <a:t>return</a:t>
            </a:r>
            <a:r>
              <a:rPr lang="en-US" sz="503" spc="-5" dirty="0">
                <a:solidFill>
                  <a:srgbClr val="C100FF"/>
                </a:solidFill>
                <a:latin typeface="Courier New"/>
                <a:cs typeface="Courier New"/>
              </a:rPr>
              <a:t> </a:t>
            </a:r>
            <a:r>
              <a:rPr sz="503" dirty="0">
                <a:latin typeface="Courier New"/>
                <a:cs typeface="Courier New"/>
              </a:rPr>
              <a:t>1;</a:t>
            </a:r>
          </a:p>
          <a:p>
            <a:pPr marL="68037">
              <a:spcBef>
                <a:spcPts val="41"/>
              </a:spcBef>
            </a:pPr>
            <a:r>
              <a:rPr sz="503" dirty="0">
                <a:latin typeface="Courier New"/>
                <a:cs typeface="Courier New"/>
              </a:rPr>
              <a:t>}</a:t>
            </a:r>
          </a:p>
          <a:p>
            <a:pPr marL="68037">
              <a:spcBef>
                <a:spcPts val="37"/>
              </a:spcBef>
            </a:pPr>
            <a:r>
              <a:rPr sz="503" spc="-3" dirty="0">
                <a:solidFill>
                  <a:srgbClr val="CA2317"/>
                </a:solidFill>
                <a:latin typeface="Courier New"/>
                <a:cs typeface="Courier New"/>
              </a:rPr>
              <a:t>//Callin</a:t>
            </a:r>
            <a:r>
              <a:rPr sz="503" dirty="0">
                <a:solidFill>
                  <a:srgbClr val="CA2317"/>
                </a:solidFill>
                <a:latin typeface="Courier New"/>
                <a:cs typeface="Courier New"/>
              </a:rPr>
              <a:t>g </a:t>
            </a:r>
            <a:r>
              <a:rPr sz="503" spc="-3" dirty="0">
                <a:solidFill>
                  <a:srgbClr val="CA2317"/>
                </a:solidFill>
                <a:latin typeface="Courier New"/>
                <a:cs typeface="Courier New"/>
              </a:rPr>
              <a:t>mul5(&amp;i);</a:t>
            </a:r>
            <a:endParaRPr sz="503" dirty="0">
              <a:latin typeface="Courier New"/>
              <a:cs typeface="Courier New"/>
            </a:endParaRPr>
          </a:p>
          <a:p>
            <a:pPr marL="68037" marR="687034">
              <a:lnSpc>
                <a:spcPct val="107400"/>
              </a:lnSpc>
              <a:spcBef>
                <a:spcPts val="5"/>
              </a:spcBef>
            </a:pPr>
            <a:r>
              <a:rPr sz="503" spc="-3" dirty="0">
                <a:latin typeface="Courier New"/>
                <a:cs typeface="Courier New"/>
              </a:rPr>
              <a:t>myfun</a:t>
            </a:r>
            <a:r>
              <a:rPr sz="503" dirty="0">
                <a:latin typeface="Courier New"/>
                <a:cs typeface="Courier New"/>
              </a:rPr>
              <a:t>c = </a:t>
            </a:r>
            <a:r>
              <a:rPr sz="503" b="1" spc="-3" dirty="0">
                <a:latin typeface="Courier New"/>
                <a:cs typeface="Courier New"/>
              </a:rPr>
              <a:t>dlsym</a:t>
            </a:r>
            <a:r>
              <a:rPr sz="503" spc="-3" dirty="0">
                <a:latin typeface="Courier New"/>
                <a:cs typeface="Courier New"/>
              </a:rPr>
              <a:t>(dl_handle</a:t>
            </a:r>
            <a:r>
              <a:rPr sz="503" dirty="0">
                <a:latin typeface="Courier New"/>
                <a:cs typeface="Courier New"/>
              </a:rPr>
              <a:t>,</a:t>
            </a:r>
            <a:r>
              <a:rPr sz="503" spc="-27" dirty="0">
                <a:latin typeface="Courier New"/>
                <a:cs typeface="Courier New"/>
              </a:rPr>
              <a:t> </a:t>
            </a:r>
            <a:r>
              <a:rPr sz="503" dirty="0">
                <a:solidFill>
                  <a:srgbClr val="9C1F6E"/>
                </a:solidFill>
                <a:latin typeface="Courier New"/>
                <a:cs typeface="Courier New"/>
              </a:rPr>
              <a:t>"mul5</a:t>
            </a:r>
            <a:r>
              <a:rPr sz="503" spc="-5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sz="503" dirty="0">
                <a:latin typeface="Courier New"/>
                <a:cs typeface="Courier New"/>
              </a:rPr>
              <a:t>); </a:t>
            </a:r>
            <a:r>
              <a:rPr sz="503" spc="-3" dirty="0">
                <a:latin typeface="Courier New"/>
                <a:cs typeface="Courier New"/>
              </a:rPr>
              <a:t>erro</a:t>
            </a:r>
            <a:r>
              <a:rPr sz="503" dirty="0">
                <a:latin typeface="Courier New"/>
                <a:cs typeface="Courier New"/>
              </a:rPr>
              <a:t>r = </a:t>
            </a:r>
            <a:r>
              <a:rPr sz="503" b="1" dirty="0">
                <a:latin typeface="Courier New"/>
                <a:cs typeface="Courier New"/>
              </a:rPr>
              <a:t>dlerror</a:t>
            </a:r>
            <a:r>
              <a:rPr sz="503" dirty="0">
                <a:latin typeface="Courier New"/>
                <a:cs typeface="Courier New"/>
              </a:rPr>
              <a:t>();</a:t>
            </a:r>
          </a:p>
          <a:p>
            <a:pPr marL="68037">
              <a:spcBef>
                <a:spcPts val="41"/>
              </a:spcBef>
            </a:pPr>
            <a:r>
              <a:rPr sz="503" dirty="0">
                <a:solidFill>
                  <a:srgbClr val="C100FF"/>
                </a:solidFill>
                <a:latin typeface="Courier New"/>
                <a:cs typeface="Courier New"/>
              </a:rPr>
              <a:t>if</a:t>
            </a:r>
            <a:r>
              <a:rPr sz="503" spc="-3" dirty="0">
                <a:latin typeface="Courier New"/>
                <a:cs typeface="Courier New"/>
              </a:rPr>
              <a:t>(erro</a:t>
            </a:r>
            <a:r>
              <a:rPr sz="503" dirty="0">
                <a:latin typeface="Courier New"/>
                <a:cs typeface="Courier New"/>
              </a:rPr>
              <a:t>r </a:t>
            </a:r>
            <a:r>
              <a:rPr sz="503" spc="-3" dirty="0">
                <a:latin typeface="Courier New"/>
                <a:cs typeface="Courier New"/>
              </a:rPr>
              <a:t>!</a:t>
            </a:r>
            <a:r>
              <a:rPr sz="503" dirty="0">
                <a:latin typeface="Courier New"/>
                <a:cs typeface="Courier New"/>
              </a:rPr>
              <a:t>=</a:t>
            </a:r>
            <a:r>
              <a:rPr sz="503" spc="-9" dirty="0">
                <a:latin typeface="Courier New"/>
                <a:cs typeface="Courier New"/>
              </a:rPr>
              <a:t> </a:t>
            </a:r>
            <a:r>
              <a:rPr sz="503" dirty="0">
                <a:solidFill>
                  <a:srgbClr val="2B918F"/>
                </a:solidFill>
                <a:latin typeface="Courier New"/>
                <a:cs typeface="Courier New"/>
              </a:rPr>
              <a:t>NUL</a:t>
            </a:r>
            <a:r>
              <a:rPr sz="503" spc="-9" dirty="0">
                <a:solidFill>
                  <a:srgbClr val="2B918F"/>
                </a:solidFill>
                <a:latin typeface="Courier New"/>
                <a:cs typeface="Courier New"/>
              </a:rPr>
              <a:t>L</a:t>
            </a:r>
            <a:r>
              <a:rPr sz="503" dirty="0">
                <a:latin typeface="Courier New"/>
                <a:cs typeface="Courier New"/>
              </a:rPr>
              <a:t>) {</a:t>
            </a:r>
          </a:p>
          <a:p>
            <a:pPr marL="130285" marR="406777">
              <a:lnSpc>
                <a:spcPts val="533"/>
              </a:lnSpc>
              <a:spcBef>
                <a:spcPts val="21"/>
              </a:spcBef>
            </a:pPr>
            <a:r>
              <a:rPr sz="503" dirty="0">
                <a:latin typeface="Courier New"/>
                <a:cs typeface="Courier New"/>
              </a:rPr>
              <a:t>printf</a:t>
            </a:r>
            <a:r>
              <a:rPr sz="503" spc="-9" dirty="0">
                <a:latin typeface="Courier New"/>
                <a:cs typeface="Courier New"/>
              </a:rPr>
              <a:t>(</a:t>
            </a:r>
            <a:r>
              <a:rPr sz="503" spc="-3" dirty="0">
                <a:solidFill>
                  <a:srgbClr val="9C1F6E"/>
                </a:solidFill>
                <a:latin typeface="Courier New"/>
                <a:cs typeface="Courier New"/>
              </a:rPr>
              <a:t>"dlsy</a:t>
            </a:r>
            <a:r>
              <a:rPr sz="503" dirty="0">
                <a:solidFill>
                  <a:srgbClr val="9C1F6E"/>
                </a:solidFill>
                <a:latin typeface="Courier New"/>
                <a:cs typeface="Courier New"/>
              </a:rPr>
              <a:t>m </a:t>
            </a:r>
            <a:r>
              <a:rPr sz="503" spc="-3" dirty="0">
                <a:solidFill>
                  <a:srgbClr val="9C1F6E"/>
                </a:solidFill>
                <a:latin typeface="Courier New"/>
                <a:cs typeface="Courier New"/>
              </a:rPr>
              <a:t>mul</a:t>
            </a:r>
            <a:r>
              <a:rPr sz="503" dirty="0">
                <a:solidFill>
                  <a:srgbClr val="9C1F6E"/>
                </a:solidFill>
                <a:latin typeface="Courier New"/>
                <a:cs typeface="Courier New"/>
              </a:rPr>
              <a:t>5 </a:t>
            </a:r>
            <a:r>
              <a:rPr sz="503" spc="-3" dirty="0">
                <a:solidFill>
                  <a:srgbClr val="9C1F6E"/>
                </a:solidFill>
                <a:latin typeface="Courier New"/>
                <a:cs typeface="Courier New"/>
              </a:rPr>
              <a:t>erro</a:t>
            </a:r>
            <a:r>
              <a:rPr sz="503" dirty="0">
                <a:solidFill>
                  <a:srgbClr val="9C1F6E"/>
                </a:solidFill>
                <a:latin typeface="Courier New"/>
                <a:cs typeface="Courier New"/>
              </a:rPr>
              <a:t>r - %s\n</a:t>
            </a:r>
            <a:r>
              <a:rPr sz="503" spc="-27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sz="503" dirty="0">
                <a:latin typeface="Courier New"/>
                <a:cs typeface="Courier New"/>
              </a:rPr>
              <a:t>, error); </a:t>
            </a:r>
            <a:r>
              <a:rPr sz="503" dirty="0">
                <a:solidFill>
                  <a:srgbClr val="C100FF"/>
                </a:solidFill>
                <a:latin typeface="Courier New"/>
                <a:cs typeface="Courier New"/>
              </a:rPr>
              <a:t>return</a:t>
            </a:r>
            <a:r>
              <a:rPr sz="503" spc="-5" dirty="0">
                <a:solidFill>
                  <a:srgbClr val="C100FF"/>
                </a:solidFill>
                <a:latin typeface="Courier New"/>
                <a:cs typeface="Courier New"/>
              </a:rPr>
              <a:t> </a:t>
            </a:r>
            <a:r>
              <a:rPr sz="503" dirty="0">
                <a:latin typeface="Courier New"/>
                <a:cs typeface="Courier New"/>
              </a:rPr>
              <a:t>1;</a:t>
            </a:r>
          </a:p>
          <a:p>
            <a:pPr marL="68037">
              <a:spcBef>
                <a:spcPts val="12"/>
              </a:spcBef>
            </a:pPr>
            <a:r>
              <a:rPr sz="503" dirty="0">
                <a:latin typeface="Courier New"/>
                <a:cs typeface="Courier New"/>
              </a:rPr>
              <a:t>}</a:t>
            </a:r>
          </a:p>
          <a:p>
            <a:pPr marL="68037">
              <a:spcBef>
                <a:spcPts val="41"/>
              </a:spcBef>
            </a:pPr>
            <a:r>
              <a:rPr sz="503" dirty="0">
                <a:latin typeface="Courier New"/>
                <a:cs typeface="Courier New"/>
              </a:rPr>
              <a:t>myfunc(&amp;i);</a:t>
            </a:r>
            <a:endParaRPr lang="en-US" sz="503" dirty="0">
              <a:latin typeface="Courier New"/>
              <a:cs typeface="Courier New"/>
            </a:endParaRPr>
          </a:p>
          <a:p>
            <a:pPr marL="5790"/>
            <a:r>
              <a:rPr lang="en-US" sz="503" spc="-3" dirty="0">
                <a:solidFill>
                  <a:srgbClr val="CA2317"/>
                </a:solidFill>
                <a:latin typeface="Courier New"/>
                <a:cs typeface="Courier New"/>
              </a:rPr>
              <a:t>  //Callin</a:t>
            </a:r>
            <a:r>
              <a:rPr lang="en-US" sz="503" dirty="0">
                <a:solidFill>
                  <a:srgbClr val="CA2317"/>
                </a:solidFill>
                <a:latin typeface="Courier New"/>
                <a:cs typeface="Courier New"/>
              </a:rPr>
              <a:t>g </a:t>
            </a:r>
            <a:r>
              <a:rPr lang="en-US" sz="503" spc="-3" dirty="0">
                <a:solidFill>
                  <a:srgbClr val="CA2317"/>
                </a:solidFill>
                <a:latin typeface="Courier New"/>
                <a:cs typeface="Courier New"/>
              </a:rPr>
              <a:t>add1(&amp;</a:t>
            </a:r>
            <a:r>
              <a:rPr lang="en-US" sz="503" spc="-3" dirty="0" err="1">
                <a:solidFill>
                  <a:srgbClr val="CA2317"/>
                </a:solidFill>
                <a:latin typeface="Courier New"/>
                <a:cs typeface="Courier New"/>
              </a:rPr>
              <a:t>i</a:t>
            </a:r>
            <a:r>
              <a:rPr lang="en-US" sz="503" spc="-3" dirty="0">
                <a:solidFill>
                  <a:srgbClr val="CA2317"/>
                </a:solidFill>
                <a:latin typeface="Courier New"/>
                <a:cs typeface="Courier New"/>
              </a:rPr>
              <a:t>);</a:t>
            </a:r>
            <a:endParaRPr lang="en-US" sz="503" dirty="0">
              <a:latin typeface="Courier New"/>
              <a:cs typeface="Courier New"/>
            </a:endParaRPr>
          </a:p>
          <a:p>
            <a:pPr marL="5790" marR="282573">
              <a:lnSpc>
                <a:spcPts val="533"/>
              </a:lnSpc>
              <a:spcBef>
                <a:spcPts val="21"/>
              </a:spcBef>
            </a:pPr>
            <a:r>
              <a:rPr lang="en-US" sz="503" spc="-3" dirty="0">
                <a:latin typeface="Courier New"/>
                <a:cs typeface="Courier New"/>
              </a:rPr>
              <a:t>  </a:t>
            </a:r>
            <a:r>
              <a:rPr lang="en-US" sz="503" spc="-3" dirty="0" err="1">
                <a:latin typeface="Courier New"/>
                <a:cs typeface="Courier New"/>
              </a:rPr>
              <a:t>myfun</a:t>
            </a:r>
            <a:r>
              <a:rPr lang="en-US" sz="503" dirty="0" err="1">
                <a:latin typeface="Courier New"/>
                <a:cs typeface="Courier New"/>
              </a:rPr>
              <a:t>c</a:t>
            </a:r>
            <a:r>
              <a:rPr lang="en-US" sz="503" dirty="0">
                <a:latin typeface="Courier New"/>
                <a:cs typeface="Courier New"/>
              </a:rPr>
              <a:t> = </a:t>
            </a:r>
            <a:r>
              <a:rPr lang="en-US" sz="503" b="1" spc="-3" dirty="0" err="1">
                <a:latin typeface="Courier New"/>
                <a:cs typeface="Courier New"/>
              </a:rPr>
              <a:t>dlsym</a:t>
            </a:r>
            <a:r>
              <a:rPr lang="en-US" sz="503" spc="-3" dirty="0">
                <a:latin typeface="Courier New"/>
                <a:cs typeface="Courier New"/>
              </a:rPr>
              <a:t>(</a:t>
            </a:r>
            <a:r>
              <a:rPr lang="en-US" sz="503" spc="-3" dirty="0" err="1">
                <a:latin typeface="Courier New"/>
                <a:cs typeface="Courier New"/>
              </a:rPr>
              <a:t>dl_handle</a:t>
            </a:r>
            <a:r>
              <a:rPr lang="en-US" sz="503" dirty="0">
                <a:latin typeface="Courier New"/>
                <a:cs typeface="Courier New"/>
              </a:rPr>
              <a:t>,</a:t>
            </a:r>
            <a:r>
              <a:rPr lang="en-US" sz="503" spc="-27" dirty="0">
                <a:latin typeface="Courier New"/>
                <a:cs typeface="Courier New"/>
              </a:rPr>
              <a:t> </a:t>
            </a:r>
            <a:r>
              <a:rPr lang="en-US" sz="503" dirty="0">
                <a:solidFill>
                  <a:srgbClr val="9C1F6E"/>
                </a:solidFill>
                <a:latin typeface="Courier New"/>
                <a:cs typeface="Courier New"/>
              </a:rPr>
              <a:t>"add1</a:t>
            </a:r>
            <a:r>
              <a:rPr lang="en-US" sz="503" spc="-5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lang="en-US" sz="503" dirty="0">
                <a:latin typeface="Courier New"/>
                <a:cs typeface="Courier New"/>
              </a:rPr>
              <a:t>); </a:t>
            </a:r>
            <a:r>
              <a:rPr lang="en-US" sz="503" spc="-3" dirty="0">
                <a:latin typeface="Courier New"/>
                <a:cs typeface="Courier New"/>
              </a:rPr>
              <a:t>erro</a:t>
            </a:r>
            <a:r>
              <a:rPr lang="en-US" sz="503" dirty="0">
                <a:latin typeface="Courier New"/>
                <a:cs typeface="Courier New"/>
              </a:rPr>
              <a:t>r = </a:t>
            </a:r>
            <a:r>
              <a:rPr lang="en-US" sz="503" b="1" dirty="0" err="1">
                <a:latin typeface="Courier New"/>
                <a:cs typeface="Courier New"/>
              </a:rPr>
              <a:t>dlerror</a:t>
            </a:r>
            <a:r>
              <a:rPr lang="en-US" sz="503" dirty="0">
                <a:latin typeface="Courier New"/>
                <a:cs typeface="Courier New"/>
              </a:rPr>
              <a:t>();</a:t>
            </a:r>
          </a:p>
          <a:p>
            <a:pPr marL="5790">
              <a:spcBef>
                <a:spcPts val="12"/>
              </a:spcBef>
            </a:pPr>
            <a:r>
              <a:rPr lang="en-US" sz="503" dirty="0">
                <a:solidFill>
                  <a:srgbClr val="C100FF"/>
                </a:solidFill>
                <a:latin typeface="Courier New"/>
                <a:cs typeface="Courier New"/>
              </a:rPr>
              <a:t>  if</a:t>
            </a:r>
            <a:r>
              <a:rPr lang="en-US" sz="503" spc="-3" dirty="0">
                <a:latin typeface="Courier New"/>
                <a:cs typeface="Courier New"/>
              </a:rPr>
              <a:t>(erro</a:t>
            </a:r>
            <a:r>
              <a:rPr lang="en-US" sz="503" dirty="0">
                <a:latin typeface="Courier New"/>
                <a:cs typeface="Courier New"/>
              </a:rPr>
              <a:t>r </a:t>
            </a:r>
            <a:r>
              <a:rPr lang="en-US" sz="503" spc="-3" dirty="0">
                <a:latin typeface="Courier New"/>
                <a:cs typeface="Courier New"/>
              </a:rPr>
              <a:t>!</a:t>
            </a:r>
            <a:r>
              <a:rPr lang="en-US" sz="503" dirty="0">
                <a:latin typeface="Courier New"/>
                <a:cs typeface="Courier New"/>
              </a:rPr>
              <a:t>=</a:t>
            </a:r>
            <a:r>
              <a:rPr lang="en-US" sz="503" spc="-9" dirty="0">
                <a:latin typeface="Courier New"/>
                <a:cs typeface="Courier New"/>
              </a:rPr>
              <a:t> </a:t>
            </a:r>
            <a:r>
              <a:rPr lang="en-US" sz="503" dirty="0">
                <a:solidFill>
                  <a:srgbClr val="2B918F"/>
                </a:solidFill>
                <a:latin typeface="Courier New"/>
                <a:cs typeface="Courier New"/>
              </a:rPr>
              <a:t>NUL</a:t>
            </a:r>
            <a:r>
              <a:rPr lang="en-US" sz="503" spc="-9" dirty="0">
                <a:solidFill>
                  <a:srgbClr val="2B918F"/>
                </a:solidFill>
                <a:latin typeface="Courier New"/>
                <a:cs typeface="Courier New"/>
              </a:rPr>
              <a:t>L</a:t>
            </a:r>
            <a:r>
              <a:rPr lang="en-US" sz="503" dirty="0">
                <a:latin typeface="Courier New"/>
                <a:cs typeface="Courier New"/>
              </a:rPr>
              <a:t>) {</a:t>
            </a:r>
          </a:p>
          <a:p>
            <a:pPr marL="67748" marR="2316">
              <a:lnSpc>
                <a:spcPct val="107400"/>
              </a:lnSpc>
              <a:spcBef>
                <a:spcPts val="5"/>
              </a:spcBef>
            </a:pPr>
            <a:r>
              <a:rPr lang="en-US" sz="503" dirty="0">
                <a:latin typeface="Courier New"/>
                <a:cs typeface="Courier New"/>
              </a:rPr>
              <a:t>  </a:t>
            </a:r>
            <a:r>
              <a:rPr lang="en-US" sz="503" dirty="0" err="1">
                <a:latin typeface="Courier New"/>
                <a:cs typeface="Courier New"/>
              </a:rPr>
              <a:t>printf</a:t>
            </a:r>
            <a:r>
              <a:rPr lang="en-US" sz="503" spc="-9" dirty="0">
                <a:latin typeface="Courier New"/>
                <a:cs typeface="Courier New"/>
              </a:rPr>
              <a:t>(</a:t>
            </a:r>
            <a:r>
              <a:rPr lang="en-US" sz="503" spc="-3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lang="en-US" sz="503" spc="-3" dirty="0" err="1">
                <a:solidFill>
                  <a:srgbClr val="9C1F6E"/>
                </a:solidFill>
                <a:latin typeface="Courier New"/>
                <a:cs typeface="Courier New"/>
              </a:rPr>
              <a:t>dlsy</a:t>
            </a:r>
            <a:r>
              <a:rPr lang="en-US" sz="503" dirty="0" err="1">
                <a:solidFill>
                  <a:srgbClr val="9C1F6E"/>
                </a:solidFill>
                <a:latin typeface="Courier New"/>
                <a:cs typeface="Courier New"/>
              </a:rPr>
              <a:t>m</a:t>
            </a:r>
            <a:r>
              <a:rPr lang="en-US" sz="503" dirty="0">
                <a:solidFill>
                  <a:srgbClr val="9C1F6E"/>
                </a:solidFill>
                <a:latin typeface="Courier New"/>
                <a:cs typeface="Courier New"/>
              </a:rPr>
              <a:t> </a:t>
            </a:r>
            <a:r>
              <a:rPr lang="en-US" sz="503" spc="-3" dirty="0">
                <a:solidFill>
                  <a:srgbClr val="9C1F6E"/>
                </a:solidFill>
                <a:latin typeface="Courier New"/>
                <a:cs typeface="Courier New"/>
              </a:rPr>
              <a:t>add</a:t>
            </a:r>
            <a:r>
              <a:rPr lang="en-US" sz="503" dirty="0">
                <a:solidFill>
                  <a:srgbClr val="9C1F6E"/>
                </a:solidFill>
                <a:latin typeface="Courier New"/>
                <a:cs typeface="Courier New"/>
              </a:rPr>
              <a:t>1 </a:t>
            </a:r>
            <a:r>
              <a:rPr lang="en-US" sz="503" spc="-3" dirty="0">
                <a:solidFill>
                  <a:srgbClr val="9C1F6E"/>
                </a:solidFill>
                <a:latin typeface="Courier New"/>
                <a:cs typeface="Courier New"/>
              </a:rPr>
              <a:t>erro</a:t>
            </a:r>
            <a:r>
              <a:rPr lang="en-US" sz="503" dirty="0">
                <a:solidFill>
                  <a:srgbClr val="9C1F6E"/>
                </a:solidFill>
                <a:latin typeface="Courier New"/>
                <a:cs typeface="Courier New"/>
              </a:rPr>
              <a:t>r - %s\n</a:t>
            </a:r>
            <a:r>
              <a:rPr lang="en-US" sz="503" spc="-27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lang="en-US" sz="503" dirty="0">
                <a:latin typeface="Courier New"/>
                <a:cs typeface="Courier New"/>
              </a:rPr>
              <a:t>, error); </a:t>
            </a:r>
            <a:r>
              <a:rPr lang="en-US" sz="503" dirty="0">
                <a:solidFill>
                  <a:srgbClr val="C100FF"/>
                </a:solidFill>
                <a:latin typeface="Courier New"/>
                <a:cs typeface="Courier New"/>
              </a:rPr>
              <a:t>return</a:t>
            </a:r>
            <a:r>
              <a:rPr lang="en-US" sz="503" spc="-5" dirty="0">
                <a:solidFill>
                  <a:srgbClr val="C100FF"/>
                </a:solidFill>
                <a:latin typeface="Courier New"/>
                <a:cs typeface="Courier New"/>
              </a:rPr>
              <a:t> </a:t>
            </a:r>
            <a:r>
              <a:rPr lang="en-US" sz="503" dirty="0">
                <a:latin typeface="Courier New"/>
                <a:cs typeface="Courier New"/>
              </a:rPr>
              <a:t>1;</a:t>
            </a:r>
          </a:p>
          <a:p>
            <a:pPr marL="5790">
              <a:spcBef>
                <a:spcPts val="41"/>
              </a:spcBef>
            </a:pPr>
            <a:r>
              <a:rPr lang="en-US" sz="503" dirty="0">
                <a:latin typeface="Courier New"/>
                <a:cs typeface="Courier New"/>
              </a:rPr>
              <a:t>  }</a:t>
            </a:r>
          </a:p>
          <a:p>
            <a:pPr marL="5790">
              <a:spcBef>
                <a:spcPts val="41"/>
              </a:spcBef>
            </a:pPr>
            <a:r>
              <a:rPr lang="en-US" sz="503" dirty="0">
                <a:latin typeface="Courier New"/>
                <a:cs typeface="Courier New"/>
              </a:rPr>
              <a:t>  </a:t>
            </a:r>
            <a:r>
              <a:rPr lang="en-US" sz="503" dirty="0" err="1">
                <a:latin typeface="Courier New"/>
                <a:cs typeface="Courier New"/>
              </a:rPr>
              <a:t>myfunc</a:t>
            </a:r>
            <a:r>
              <a:rPr lang="en-US" sz="503" dirty="0">
                <a:latin typeface="Courier New"/>
                <a:cs typeface="Courier New"/>
              </a:rPr>
              <a:t>(&amp;</a:t>
            </a:r>
            <a:r>
              <a:rPr lang="en-US" sz="503" dirty="0" err="1">
                <a:latin typeface="Courier New"/>
                <a:cs typeface="Courier New"/>
              </a:rPr>
              <a:t>i</a:t>
            </a:r>
            <a:r>
              <a:rPr lang="en-US" sz="503" dirty="0">
                <a:latin typeface="Courier New"/>
                <a:cs typeface="Courier New"/>
              </a:rPr>
              <a:t>);</a:t>
            </a:r>
          </a:p>
          <a:p>
            <a:pPr marL="5790">
              <a:spcBef>
                <a:spcPts val="37"/>
              </a:spcBef>
            </a:pPr>
            <a:r>
              <a:rPr lang="en-US" sz="503" dirty="0">
                <a:latin typeface="Courier New"/>
                <a:cs typeface="Courier New"/>
              </a:rPr>
              <a:t>  </a:t>
            </a:r>
            <a:r>
              <a:rPr lang="en-US" sz="503" dirty="0" err="1">
                <a:latin typeface="Courier New"/>
                <a:cs typeface="Courier New"/>
              </a:rPr>
              <a:t>printf</a:t>
            </a:r>
            <a:r>
              <a:rPr lang="en-US" sz="503" spc="-5" dirty="0">
                <a:latin typeface="Courier New"/>
                <a:cs typeface="Courier New"/>
              </a:rPr>
              <a:t>(</a:t>
            </a:r>
            <a:r>
              <a:rPr lang="en-US" sz="503" spc="-3" dirty="0" err="1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lang="en-US" sz="503" dirty="0" err="1">
                <a:solidFill>
                  <a:srgbClr val="9C1F6E"/>
                </a:solidFill>
                <a:latin typeface="Courier New"/>
                <a:cs typeface="Courier New"/>
              </a:rPr>
              <a:t>i</a:t>
            </a:r>
            <a:r>
              <a:rPr lang="en-US" sz="503" dirty="0">
                <a:solidFill>
                  <a:srgbClr val="9C1F6E"/>
                </a:solidFill>
                <a:latin typeface="Courier New"/>
                <a:cs typeface="Courier New"/>
              </a:rPr>
              <a:t> = %d\n</a:t>
            </a:r>
            <a:r>
              <a:rPr lang="en-US" sz="503" spc="-14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lang="en-US" sz="503" dirty="0">
                <a:latin typeface="Courier New"/>
                <a:cs typeface="Courier New"/>
              </a:rPr>
              <a:t>, </a:t>
            </a:r>
            <a:r>
              <a:rPr lang="en-US" sz="503" dirty="0" err="1">
                <a:latin typeface="Courier New"/>
                <a:cs typeface="Courier New"/>
              </a:rPr>
              <a:t>i</a:t>
            </a:r>
            <a:r>
              <a:rPr lang="en-US" sz="503" dirty="0">
                <a:latin typeface="Courier New"/>
                <a:cs typeface="Courier New"/>
              </a:rPr>
              <a:t>);</a:t>
            </a:r>
          </a:p>
          <a:p>
            <a:pPr marL="5790" marR="747834">
              <a:lnSpc>
                <a:spcPct val="107400"/>
              </a:lnSpc>
              <a:spcBef>
                <a:spcPts val="178"/>
              </a:spcBef>
            </a:pPr>
            <a:r>
              <a:rPr lang="en-US" sz="503" b="1" dirty="0">
                <a:latin typeface="Courier New"/>
                <a:cs typeface="Courier New"/>
              </a:rPr>
              <a:t>  </a:t>
            </a:r>
            <a:r>
              <a:rPr lang="en-US" sz="503" b="1" dirty="0" err="1">
                <a:latin typeface="Courier New"/>
                <a:cs typeface="Courier New"/>
              </a:rPr>
              <a:t>dlclose</a:t>
            </a:r>
            <a:r>
              <a:rPr lang="en-US" sz="503" dirty="0">
                <a:latin typeface="Courier New"/>
                <a:cs typeface="Courier New"/>
              </a:rPr>
              <a:t>(</a:t>
            </a:r>
            <a:r>
              <a:rPr lang="en-US" sz="503" dirty="0" err="1">
                <a:latin typeface="Courier New"/>
                <a:cs typeface="Courier New"/>
              </a:rPr>
              <a:t>dl_handle</a:t>
            </a:r>
            <a:r>
              <a:rPr lang="en-US" sz="503" dirty="0">
                <a:latin typeface="Courier New"/>
                <a:cs typeface="Courier New"/>
              </a:rPr>
              <a:t>); </a:t>
            </a:r>
          </a:p>
          <a:p>
            <a:pPr marL="5790" marR="747834">
              <a:lnSpc>
                <a:spcPct val="107400"/>
              </a:lnSpc>
              <a:spcBef>
                <a:spcPts val="178"/>
              </a:spcBef>
            </a:pPr>
            <a:r>
              <a:rPr lang="en-US" sz="503" dirty="0">
                <a:solidFill>
                  <a:srgbClr val="C100FF"/>
                </a:solidFill>
                <a:latin typeface="Courier New"/>
                <a:cs typeface="Courier New"/>
              </a:rPr>
              <a:t>  return</a:t>
            </a:r>
            <a:r>
              <a:rPr lang="en-US" sz="503" spc="-5" dirty="0">
                <a:solidFill>
                  <a:srgbClr val="C100FF"/>
                </a:solidFill>
                <a:latin typeface="Courier New"/>
                <a:cs typeface="Courier New"/>
              </a:rPr>
              <a:t> </a:t>
            </a:r>
            <a:r>
              <a:rPr lang="en-US" sz="503" dirty="0">
                <a:latin typeface="Courier New"/>
                <a:cs typeface="Courier New"/>
              </a:rPr>
              <a:t>0;</a:t>
            </a:r>
          </a:p>
          <a:p>
            <a:pPr marL="5790" marR="747834">
              <a:lnSpc>
                <a:spcPct val="107400"/>
              </a:lnSpc>
              <a:spcBef>
                <a:spcPts val="178"/>
              </a:spcBef>
            </a:pPr>
            <a:r>
              <a:rPr lang="en-US" sz="503" dirty="0">
                <a:latin typeface="Courier New"/>
                <a:cs typeface="Courier New"/>
              </a:rPr>
              <a:t>}</a:t>
            </a:r>
            <a:endParaRPr sz="503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4801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1506612" y="183809"/>
            <a:ext cx="1695977" cy="24724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10"/>
              </a:lnSpc>
            </a:pPr>
            <a:r>
              <a:rPr lang="en-CA" sz="2000" dirty="0" smtClean="0">
                <a:solidFill>
                  <a:srgbClr val="FFFFFF"/>
                </a:solidFill>
                <a:latin typeface="Arial"/>
                <a:cs typeface="Arial"/>
              </a:rPr>
              <a:t>Assignment #8</a:t>
            </a:r>
          </a:p>
          <a:p>
            <a:pPr>
              <a:lnSpc>
                <a:spcPts val="810"/>
              </a:lnSpc>
            </a:pPr>
            <a:r>
              <a:rPr lang="en-CA" sz="2000" dirty="0" smtClean="0">
                <a:solidFill>
                  <a:srgbClr val="000000"/>
                </a:solidFill>
              </a:rPr>
              <a:t>Homework 8</a:t>
            </a: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95300" y="914400"/>
            <a:ext cx="635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95300" y="1244600"/>
            <a:ext cx="635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95300" y="1422400"/>
            <a:ext cx="635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95300" y="1612900"/>
            <a:ext cx="635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89148" y="634752"/>
            <a:ext cx="4241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96" smtClean="0">
                <a:solidFill>
                  <a:srgbClr val="000000"/>
                </a:solidFill>
                <a:latin typeface="Arial"/>
                <a:cs typeface="Arial"/>
              </a:rPr>
              <a:t>the homework - to split an application into dynamically linked modules</a:t>
            </a:r>
          </a:p>
          <a:p>
            <a:pPr>
              <a:lnSpc>
                <a:spcPts val="1035"/>
              </a:lnSpc>
            </a:pPr>
            <a:endParaRPr lang="en-CA" sz="8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89148" y="774452"/>
            <a:ext cx="4241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96" dirty="0" err="1" smtClean="0">
                <a:solidFill>
                  <a:srgbClr val="000000"/>
                </a:solidFill>
                <a:latin typeface="Arial"/>
                <a:cs typeface="Arial"/>
              </a:rPr>
              <a:t>randall.c</a:t>
            </a:r>
            <a:r>
              <a:rPr lang="en-CA" sz="896" dirty="0" smtClean="0">
                <a:solidFill>
                  <a:srgbClr val="000000"/>
                </a:solidFill>
                <a:latin typeface="Arial"/>
                <a:cs typeface="Arial"/>
              </a:rPr>
              <a:t> = </a:t>
            </a:r>
            <a:r>
              <a:rPr lang="en-CA" sz="896" dirty="0" err="1" smtClean="0">
                <a:solidFill>
                  <a:srgbClr val="000000"/>
                </a:solidFill>
                <a:latin typeface="Arial"/>
                <a:cs typeface="Arial"/>
              </a:rPr>
              <a:t>randcpuid.c</a:t>
            </a:r>
            <a:r>
              <a:rPr lang="en-CA" sz="896" dirty="0" smtClean="0">
                <a:solidFill>
                  <a:srgbClr val="000000"/>
                </a:solidFill>
                <a:latin typeface="Arial"/>
                <a:cs typeface="Arial"/>
              </a:rPr>
              <a:t> + </a:t>
            </a:r>
            <a:r>
              <a:rPr lang="en-CA" sz="896" dirty="0" err="1" smtClean="0">
                <a:solidFill>
                  <a:srgbClr val="000000"/>
                </a:solidFill>
                <a:latin typeface="Arial"/>
                <a:cs typeface="Arial"/>
              </a:rPr>
              <a:t>randlibhw.c</a:t>
            </a:r>
            <a:r>
              <a:rPr lang="en-CA" sz="896" dirty="0" smtClean="0">
                <a:solidFill>
                  <a:srgbClr val="000000"/>
                </a:solidFill>
                <a:latin typeface="Arial"/>
                <a:cs typeface="Arial"/>
              </a:rPr>
              <a:t> + </a:t>
            </a:r>
            <a:r>
              <a:rPr lang="en-CA" sz="896" dirty="0" err="1" smtClean="0">
                <a:solidFill>
                  <a:srgbClr val="000000"/>
                </a:solidFill>
                <a:latin typeface="Arial"/>
                <a:cs typeface="Arial"/>
              </a:rPr>
              <a:t>randlibsw.c</a:t>
            </a:r>
            <a:r>
              <a:rPr lang="en-CA" sz="896" dirty="0" smtClean="0">
                <a:solidFill>
                  <a:srgbClr val="000000"/>
                </a:solidFill>
                <a:latin typeface="Arial"/>
                <a:cs typeface="Arial"/>
              </a:rPr>
              <a:t> + </a:t>
            </a:r>
            <a:r>
              <a:rPr lang="en-CA" sz="896" dirty="0" err="1" smtClean="0">
                <a:solidFill>
                  <a:srgbClr val="000000"/>
                </a:solidFill>
                <a:latin typeface="Arial"/>
                <a:cs typeface="Arial"/>
              </a:rPr>
              <a:t>randmain.c</a:t>
            </a:r>
            <a:endParaRPr lang="en-CA" sz="896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1035"/>
              </a:lnSpc>
            </a:pPr>
            <a:endParaRPr lang="en-CA" sz="896" dirty="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95300" y="2362200"/>
            <a:ext cx="63500" cy="10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CA" sz="597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ts val="690"/>
              </a:lnSpc>
            </a:pPr>
            <a:endParaRPr lang="en-CA" sz="597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89148" y="990352"/>
            <a:ext cx="4158332" cy="56425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896" dirty="0" err="1" smtClean="0">
                <a:solidFill>
                  <a:srgbClr val="000000"/>
                </a:solidFill>
                <a:latin typeface="Arial"/>
                <a:cs typeface="Arial"/>
              </a:rPr>
              <a:t>randall.c</a:t>
            </a:r>
            <a:r>
              <a:rPr lang="en-CA" sz="896" dirty="0" smtClean="0">
                <a:solidFill>
                  <a:srgbClr val="000000"/>
                </a:solidFill>
                <a:latin typeface="Arial"/>
                <a:cs typeface="Arial"/>
              </a:rPr>
              <a:t> =</a:t>
            </a:r>
            <a:r>
              <a:rPr lang="en-CA" sz="896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896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896" dirty="0" err="1" smtClean="0">
                <a:solidFill>
                  <a:srgbClr val="000000"/>
                </a:solidFill>
                <a:latin typeface="Arial"/>
                <a:cs typeface="Arial"/>
              </a:rPr>
              <a:t>randcpuid.c</a:t>
            </a:r>
            <a:r>
              <a:rPr lang="en-CA" sz="896" dirty="0" smtClean="0">
                <a:solidFill>
                  <a:srgbClr val="000000"/>
                </a:solidFill>
                <a:latin typeface="Arial"/>
                <a:cs typeface="Arial"/>
              </a:rPr>
              <a:t> + </a:t>
            </a:r>
            <a:r>
              <a:rPr lang="en-CA" sz="896" dirty="0" err="1" smtClean="0">
                <a:solidFill>
                  <a:srgbClr val="000000"/>
                </a:solidFill>
                <a:latin typeface="Arial"/>
                <a:cs typeface="Arial"/>
              </a:rPr>
              <a:t>randlibhw.c</a:t>
            </a:r>
            <a:r>
              <a:rPr lang="en-CA" sz="896" dirty="0" smtClean="0">
                <a:solidFill>
                  <a:srgbClr val="000000"/>
                </a:solidFill>
                <a:latin typeface="Arial"/>
                <a:cs typeface="Arial"/>
              </a:rPr>
              <a:t> + </a:t>
            </a:r>
            <a:r>
              <a:rPr lang="en-CA" sz="896" dirty="0" err="1" smtClean="0">
                <a:solidFill>
                  <a:srgbClr val="000000"/>
                </a:solidFill>
                <a:latin typeface="Arial"/>
                <a:cs typeface="Arial"/>
              </a:rPr>
              <a:t>randlibsw.c</a:t>
            </a:r>
            <a:r>
              <a:rPr lang="en-CA" sz="896" dirty="0" smtClean="0">
                <a:solidFill>
                  <a:srgbClr val="000000"/>
                </a:solidFill>
                <a:latin typeface="Arial"/>
                <a:cs typeface="Arial"/>
              </a:rPr>
              <a:t> + </a:t>
            </a:r>
            <a:r>
              <a:rPr lang="en-CA" sz="896" dirty="0" err="1" smtClean="0">
                <a:solidFill>
                  <a:srgbClr val="000000"/>
                </a:solidFill>
                <a:latin typeface="Arial"/>
                <a:cs typeface="Arial"/>
              </a:rPr>
              <a:t>randmain.c</a:t>
            </a:r>
            <a:endParaRPr lang="en-CA" sz="896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1100"/>
              </a:lnSpc>
            </a:pPr>
            <a:endParaRPr lang="en-CA" sz="896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1095"/>
              </a:lnSpc>
            </a:pPr>
            <a:endParaRPr lang="en-CA" sz="896" dirty="0">
              <a:solidFill>
                <a:srgbClr val="00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0" y="1612900"/>
            <a:ext cx="2802756" cy="1087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484" y="809144"/>
            <a:ext cx="3888432" cy="1926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000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F</a:t>
            </a:r>
            <a:r>
              <a:rPr lang="en-CA" sz="1000" dirty="0">
                <a:solidFill>
                  <a:srgbClr val="1332FF"/>
                </a:solidFill>
                <a:latin typeface="Calibri" charset="0"/>
                <a:ea typeface="Calibri" charset="0"/>
                <a:cs typeface="Calibri" charset="0"/>
              </a:rPr>
              <a:t>lags:</a:t>
            </a:r>
          </a:p>
          <a:p>
            <a:r>
              <a:rPr lang="en-CA" sz="1000" dirty="0" err="1"/>
              <a:t>gcc</a:t>
            </a:r>
            <a:r>
              <a:rPr lang="en-CA" sz="1000" dirty="0"/>
              <a:t> -shared -</a:t>
            </a:r>
            <a:r>
              <a:rPr lang="en-CA" sz="1000" dirty="0" err="1"/>
              <a:t>fPIC</a:t>
            </a:r>
            <a:r>
              <a:rPr lang="en-CA" sz="1000" dirty="0"/>
              <a:t> greeting-</a:t>
            </a:r>
            <a:r>
              <a:rPr lang="en-CA" sz="1000" dirty="0" err="1"/>
              <a:t>fr.c</a:t>
            </a:r>
            <a:r>
              <a:rPr lang="en-CA" sz="1000" dirty="0"/>
              <a:t> -o greeting-</a:t>
            </a:r>
            <a:r>
              <a:rPr lang="en-CA" sz="1000" dirty="0" err="1"/>
              <a:t>fr.so</a:t>
            </a:r>
            <a:endParaRPr lang="en-CA" sz="1000" dirty="0"/>
          </a:p>
          <a:p>
            <a:r>
              <a:rPr lang="en-CA" sz="1000" dirty="0" err="1"/>
              <a:t>gcc</a:t>
            </a:r>
            <a:r>
              <a:rPr lang="en-CA" sz="1000" dirty="0"/>
              <a:t> -</a:t>
            </a:r>
            <a:r>
              <a:rPr lang="en-CA" sz="1000" dirty="0" err="1"/>
              <a:t>ldl</a:t>
            </a:r>
            <a:r>
              <a:rPr lang="en-CA" sz="1000" dirty="0"/>
              <a:t> -</a:t>
            </a:r>
            <a:r>
              <a:rPr lang="en-CA" sz="1000" dirty="0" err="1"/>
              <a:t>Wl</a:t>
            </a:r>
            <a:r>
              <a:rPr lang="en-CA" sz="1000" dirty="0"/>
              <a:t>,-</a:t>
            </a:r>
            <a:r>
              <a:rPr lang="en-CA" sz="1000" dirty="0" err="1"/>
              <a:t>rpath</a:t>
            </a:r>
            <a:r>
              <a:rPr lang="en-CA" sz="1000" dirty="0"/>
              <a:t>=. greeting-</a:t>
            </a:r>
            <a:r>
              <a:rPr lang="en-CA" sz="1000" dirty="0" err="1"/>
              <a:t>dl.c</a:t>
            </a:r>
            <a:r>
              <a:rPr lang="en-CA" sz="1000" dirty="0"/>
              <a:t> -o greet-dl</a:t>
            </a:r>
          </a:p>
          <a:p>
            <a:pPr marL="171450" indent="-171450">
              <a:buFont typeface="Arial" charset="0"/>
              <a:buChar char="•"/>
            </a:pPr>
            <a:r>
              <a:rPr lang="en-CA" sz="1000" dirty="0"/>
              <a:t>-</a:t>
            </a:r>
            <a:r>
              <a:rPr lang="en-CA" sz="1000" dirty="0" err="1"/>
              <a:t>fPIC</a:t>
            </a:r>
            <a:r>
              <a:rPr lang="en-CA" sz="1000" dirty="0"/>
              <a:t> to output position independent code</a:t>
            </a:r>
          </a:p>
          <a:p>
            <a:pPr marL="171450" indent="-171450">
              <a:buFont typeface="Arial" charset="0"/>
              <a:buChar char="•"/>
            </a:pPr>
            <a:r>
              <a:rPr lang="en-CA" sz="1000" dirty="0"/>
              <a:t>-</a:t>
            </a:r>
            <a:r>
              <a:rPr lang="en-CA" sz="1000" dirty="0" err="1"/>
              <a:t>lmylib</a:t>
            </a:r>
            <a:r>
              <a:rPr lang="en-CA" sz="1000" dirty="0"/>
              <a:t> to link with \</a:t>
            </a:r>
            <a:r>
              <a:rPr lang="en-CA" sz="1000" dirty="0" err="1"/>
              <a:t>libmylib.so</a:t>
            </a:r>
            <a:r>
              <a:rPr lang="en-CA" sz="1000" dirty="0"/>
              <a:t>"</a:t>
            </a:r>
          </a:p>
          <a:p>
            <a:pPr marL="171450" indent="-171450">
              <a:buFont typeface="Arial" charset="0"/>
              <a:buChar char="•"/>
            </a:pPr>
            <a:r>
              <a:rPr lang="en-CA" sz="1000" dirty="0"/>
              <a:t>-L to </a:t>
            </a:r>
            <a:r>
              <a:rPr lang="en-CA" sz="1000" dirty="0" err="1"/>
              <a:t>nd</a:t>
            </a:r>
            <a:r>
              <a:rPr lang="en-CA" sz="1000" dirty="0"/>
              <a:t> .so les from this path, default is /</a:t>
            </a:r>
            <a:r>
              <a:rPr lang="en-CA" sz="1000" dirty="0" err="1"/>
              <a:t>usr</a:t>
            </a:r>
            <a:r>
              <a:rPr lang="en-CA" sz="1000" dirty="0"/>
              <a:t>/lib</a:t>
            </a:r>
          </a:p>
          <a:p>
            <a:pPr marL="171450" indent="-171450">
              <a:buFont typeface="Arial" charset="0"/>
              <a:buChar char="•"/>
            </a:pPr>
            <a:r>
              <a:rPr lang="en-CA" sz="1000" dirty="0"/>
              <a:t>-</a:t>
            </a:r>
            <a:r>
              <a:rPr lang="en-CA" sz="1000" dirty="0" err="1"/>
              <a:t>Wl,rpath</a:t>
            </a:r>
            <a:r>
              <a:rPr lang="en-CA" sz="1000" dirty="0"/>
              <a:t>=</a:t>
            </a:r>
            <a:r>
              <a:rPr lang="en-CA" sz="1000" dirty="0" err="1"/>
              <a:t>dir</a:t>
            </a:r>
            <a:r>
              <a:rPr lang="en-CA" sz="1000" dirty="0"/>
              <a:t> to set </a:t>
            </a:r>
            <a:r>
              <a:rPr lang="en-CA" sz="1000" dirty="0" err="1"/>
              <a:t>rpath</a:t>
            </a:r>
            <a:r>
              <a:rPr lang="en-CA" sz="1000" dirty="0"/>
              <a:t> option to be </a:t>
            </a:r>
            <a:r>
              <a:rPr lang="en-CA" sz="1000" dirty="0" err="1"/>
              <a:t>dir</a:t>
            </a:r>
            <a:r>
              <a:rPr lang="en-CA" sz="1000" dirty="0"/>
              <a:t> to linker (by using -</a:t>
            </a:r>
            <a:r>
              <a:rPr lang="en-CA" sz="1000" dirty="0" err="1"/>
              <a:t>Wl</a:t>
            </a:r>
            <a:r>
              <a:rPr lang="en-CA" sz="1000" dirty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en-CA" sz="1000" dirty="0"/>
              <a:t>-shared to build a shared object</a:t>
            </a:r>
          </a:p>
          <a:p>
            <a:endParaRPr lang="en-CA" sz="1000" dirty="0"/>
          </a:p>
          <a:p>
            <a:r>
              <a:rPr lang="en-CA" sz="1000" dirty="0">
                <a:solidFill>
                  <a:srgbClr val="1332FF"/>
                </a:solidFill>
              </a:rPr>
              <a:t>Attribute of functions:</a:t>
            </a:r>
          </a:p>
          <a:p>
            <a:r>
              <a:rPr lang="en-CA" sz="1000" dirty="0" smtClean="0"/>
              <a:t>__attribute__ </a:t>
            </a:r>
            <a:r>
              <a:rPr lang="en-CA" sz="1000" dirty="0"/>
              <a:t>(( constructor )) to run when </a:t>
            </a:r>
            <a:r>
              <a:rPr lang="en-CA" sz="1000" dirty="0" err="1"/>
              <a:t>dlopen</a:t>
            </a:r>
            <a:r>
              <a:rPr lang="en-CA" sz="1000" dirty="0"/>
              <a:t>() is called</a:t>
            </a:r>
          </a:p>
          <a:p>
            <a:r>
              <a:rPr lang="en-CA" sz="1000" smtClean="0"/>
              <a:t>__attribute__ </a:t>
            </a:r>
            <a:r>
              <a:rPr lang="en-CA" sz="1000" dirty="0"/>
              <a:t>(( destructor )) to run when </a:t>
            </a:r>
            <a:r>
              <a:rPr lang="en-CA" sz="1000" dirty="0" err="1"/>
              <a:t>dlclose</a:t>
            </a:r>
            <a:r>
              <a:rPr lang="en-CA" sz="1000" dirty="0"/>
              <a:t>() is called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1506612" y="183809"/>
            <a:ext cx="1584176" cy="3077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0"/>
              </a:lnSpc>
            </a:pPr>
            <a:r>
              <a:rPr lang="en-CA" sz="2000" dirty="0" smtClean="0">
                <a:solidFill>
                  <a:srgbClr val="FFFFFF"/>
                </a:solidFill>
                <a:latin typeface="Arial"/>
                <a:cs typeface="Arial"/>
              </a:rPr>
              <a:t>Assignment #8</a:t>
            </a:r>
          </a:p>
          <a:p>
            <a:pPr>
              <a:lnSpc>
                <a:spcPts val="810"/>
              </a:lnSpc>
            </a:pPr>
            <a:r>
              <a:rPr lang="en-CA" sz="2000" dirty="0" smtClean="0">
                <a:solidFill>
                  <a:srgbClr val="000000"/>
                </a:solidFill>
              </a:rPr>
              <a:t>Homework 8</a:t>
            </a:r>
            <a:endParaRPr lang="en-CA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88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570</Words>
  <Application>Microsoft Macintosh PowerPoint</Application>
  <PresentationFormat>Custom</PresentationFormat>
  <Paragraphs>114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Courier New</vt:lpstr>
      <vt:lpstr>Times New Roman</vt:lpstr>
      <vt:lpstr>Arial</vt:lpstr>
      <vt:lpstr>Office Theme</vt:lpstr>
      <vt:lpstr>CS 35L Software Construction Lab  Week 8 – Dynamic Linking</vt:lpstr>
      <vt:lpstr>PowerPoint Presentation</vt:lpstr>
      <vt:lpstr>PowerPoint Presentation</vt:lpstr>
      <vt:lpstr>Creating static and shared libs in GCC</vt:lpstr>
      <vt:lpstr>Dynamic loading</vt:lpstr>
      <vt:lpstr>PowerPoint Presentation</vt:lpstr>
      <vt:lpstr>PowerPoint Presentation</vt:lpstr>
    </vt:vector>
  </TitlesOfParts>
  <Company>Investintech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Isha Verma</cp:lastModifiedBy>
  <cp:revision>6</cp:revision>
  <dcterms:created xsi:type="dcterms:W3CDTF">2017-03-08T01:52:30Z</dcterms:created>
  <dcterms:modified xsi:type="dcterms:W3CDTF">2017-03-08T22:02:17Z</dcterms:modified>
</cp:coreProperties>
</file>