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8" r:id="rId10"/>
    <p:sldId id="274" r:id="rId11"/>
    <p:sldId id="275" r:id="rId12"/>
    <p:sldId id="267" r:id="rId13"/>
    <p:sldId id="276" r:id="rId14"/>
    <p:sldId id="273" r:id="rId15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5"/>
  </p:normalViewPr>
  <p:slideViewPr>
    <p:cSldViewPr>
      <p:cViewPr>
        <p:scale>
          <a:sx n="96" d="100"/>
          <a:sy n="96" d="100"/>
        </p:scale>
        <p:origin x="1800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293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nxsrv.seas.ucl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2711450"/>
            <a:ext cx="7863151" cy="20648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CS 35L Software Construction </a:t>
            </a:r>
            <a:r>
              <a:rPr lang="en-US" sz="4000" dirty="0" smtClean="0"/>
              <a:t>Lab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Week </a:t>
            </a:r>
            <a:r>
              <a:rPr lang="en-US" sz="4000" dirty="0" smtClean="0"/>
              <a:t>9 </a:t>
            </a:r>
            <a:r>
              <a:rPr lang="en-US" sz="4000" dirty="0"/>
              <a:t>– </a:t>
            </a:r>
            <a:r>
              <a:rPr lang="en-US" sz="4000" dirty="0" smtClean="0"/>
              <a:t>Change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92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First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269834"/>
          </a:xfrm>
        </p:spPr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creates an empty </a:t>
            </a:r>
            <a:r>
              <a:rPr lang="en-US" dirty="0" err="1" smtClean="0"/>
              <a:t>git</a:t>
            </a:r>
            <a:r>
              <a:rPr lang="en-US" dirty="0" smtClean="0"/>
              <a:t> repo (.</a:t>
            </a:r>
            <a:r>
              <a:rPr lang="en-US" dirty="0" err="1" smtClean="0"/>
              <a:t>git</a:t>
            </a:r>
            <a:r>
              <a:rPr lang="en-US" smtClean="0"/>
              <a:t> directory)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echo “Hello World”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.</a:t>
            </a:r>
          </a:p>
          <a:p>
            <a:pPr lvl="1"/>
            <a:r>
              <a:rPr lang="en-US" dirty="0" smtClean="0"/>
              <a:t>Adds content to the index</a:t>
            </a:r>
          </a:p>
          <a:p>
            <a:pPr lvl="1"/>
            <a:r>
              <a:rPr lang="en-US" dirty="0" smtClean="0"/>
              <a:t>Must be run prior to a commit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‘Check in number one’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Working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1936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echo “I love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lvl="1"/>
            <a:r>
              <a:rPr lang="en-US" dirty="0"/>
              <a:t>Shows list of modified </a:t>
            </a:r>
            <a:r>
              <a:rPr lang="en-US" dirty="0" smtClean="0"/>
              <a:t>files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hello.txt</a:t>
            </a:r>
            <a:endParaRPr lang="en-US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 lvl="1"/>
            <a:endParaRPr lang="en-US" dirty="0" smtClean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Shows changes we made compared to index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No changes shown as diff compares to the index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pPr lvl="1"/>
            <a:r>
              <a:rPr lang="en-US" dirty="0" smtClean="0"/>
              <a:t>Now we can see changes in working version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“Second commit”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260" y="335866"/>
            <a:ext cx="36283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-10" dirty="0"/>
              <a:t> </a:t>
            </a:r>
            <a:r>
              <a:rPr dirty="0"/>
              <a:t>c</a:t>
            </a:r>
            <a:r>
              <a:rPr spc="-5" dirty="0"/>
              <a:t>om</a:t>
            </a:r>
            <a:r>
              <a:rPr spc="5" dirty="0"/>
              <a:t>m</a:t>
            </a:r>
            <a:r>
              <a:rPr spc="-5" dirty="0"/>
              <a:t>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44222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381942"/>
            <a:ext cx="199008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sitory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reati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84091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1814004"/>
            <a:ext cx="1019811" cy="748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n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</a:t>
            </a:r>
            <a:r>
              <a:rPr sz="1600" spc="-5" dirty="0">
                <a:latin typeface="Arial"/>
                <a:cs typeface="Arial"/>
              </a:rPr>
              <a:t>one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6689" y="1814004"/>
            <a:ext cx="3668395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Arial"/>
                <a:cs typeface="Arial"/>
              </a:rPr>
              <a:t>(Cre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 e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isi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221048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26077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2554414"/>
            <a:ext cx="939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29864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8" y="2959543"/>
            <a:ext cx="71920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ag/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5" dirty="0">
                <a:latin typeface="Arial"/>
                <a:cs typeface="Arial"/>
              </a:rPr>
              <a:t> -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&lt;new_br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_name</a:t>
            </a:r>
            <a:r>
              <a:rPr sz="1600" dirty="0">
                <a:latin typeface="Arial"/>
                <a:cs typeface="Arial"/>
              </a:rPr>
              <a:t>&gt;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reate</a:t>
            </a:r>
            <a:r>
              <a:rPr sz="1600" dirty="0">
                <a:latin typeface="Arial"/>
                <a:cs typeface="Arial"/>
              </a:rPr>
              <a:t>s a</a:t>
            </a:r>
            <a:r>
              <a:rPr sz="1600" spc="-10" dirty="0">
                <a:latin typeface="Arial"/>
                <a:cs typeface="Arial"/>
              </a:rPr>
              <a:t> 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nch)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33824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289" y="3329114"/>
            <a:ext cx="8267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37611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3735514"/>
            <a:ext cx="1371600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6689" y="3735514"/>
            <a:ext cx="3589654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mod</a:t>
            </a:r>
            <a:r>
              <a:rPr sz="1600" dirty="0" smtClean="0">
                <a:latin typeface="Arial"/>
                <a:cs typeface="Arial"/>
              </a:rPr>
              <a:t>i</a:t>
            </a:r>
            <a:r>
              <a:rPr sz="1600" spc="-10" dirty="0" smtClean="0">
                <a:latin typeface="Arial"/>
                <a:cs typeface="Arial"/>
              </a:rPr>
              <a:t>f</a:t>
            </a:r>
            <a:r>
              <a:rPr sz="1600" dirty="0" smtClean="0">
                <a:latin typeface="Arial"/>
                <a:cs typeface="Arial"/>
              </a:rPr>
              <a:t>i</a:t>
            </a:r>
            <a:r>
              <a:rPr sz="1600" spc="-5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d</a:t>
            </a:r>
            <a:r>
              <a:rPr lang="en-US" sz="1600" spc="-5" dirty="0" smtClean="0">
                <a:latin typeface="Arial"/>
                <a:cs typeface="Arial"/>
              </a:rPr>
              <a:t>/new </a:t>
            </a:r>
            <a:r>
              <a:rPr sz="1600" spc="-5" dirty="0" smtClean="0">
                <a:latin typeface="Arial"/>
                <a:cs typeface="Arial"/>
              </a:rPr>
              <a:t>f</a:t>
            </a:r>
            <a:r>
              <a:rPr sz="1600" dirty="0" smtClean="0">
                <a:latin typeface="Arial"/>
                <a:cs typeface="Arial"/>
              </a:rPr>
              <a:t>il</a:t>
            </a:r>
            <a:r>
              <a:rPr sz="1600" spc="-10" dirty="0" smtClean="0">
                <a:latin typeface="Arial"/>
                <a:cs typeface="Arial"/>
              </a:rPr>
              <a:t>e</a:t>
            </a:r>
            <a:r>
              <a:rPr sz="1600" spc="5" dirty="0" smtClean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changes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rep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31239" y="413072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440" y="452795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289" y="4474654"/>
            <a:ext cx="1063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fo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1239" y="490669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5089" y="4879783"/>
            <a:ext cx="1172211" cy="1497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st</a:t>
            </a:r>
            <a:r>
              <a:rPr sz="1600" spc="-10" dirty="0" smtClean="0">
                <a:latin typeface="Arial"/>
                <a:cs typeface="Arial"/>
              </a:rPr>
              <a:t>a</a:t>
            </a:r>
            <a:r>
              <a:rPr sz="1600" spc="-5" dirty="0" smtClean="0">
                <a:latin typeface="Arial"/>
                <a:cs typeface="Arial"/>
              </a:rPr>
              <a:t>tus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d</a:t>
            </a:r>
            <a:r>
              <a:rPr sz="1600" dirty="0" smtClean="0">
                <a:latin typeface="Arial"/>
                <a:cs typeface="Arial"/>
              </a:rPr>
              <a:t>i</a:t>
            </a:r>
            <a:r>
              <a:rPr sz="1600" spc="-35" dirty="0" smtClean="0">
                <a:latin typeface="Arial"/>
                <a:cs typeface="Arial"/>
              </a:rPr>
              <a:t>f</a:t>
            </a:r>
            <a:r>
              <a:rPr sz="1600" spc="-5" dirty="0" smtClean="0">
                <a:latin typeface="Arial"/>
                <a:cs typeface="Arial"/>
              </a:rPr>
              <a:t>f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og 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26689" y="4879783"/>
            <a:ext cx="3793490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8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ne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c)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mpare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co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wi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es) 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ec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31239" y="527626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64583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1239" y="601540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440" y="641263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289" y="6359333"/>
            <a:ext cx="1119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he</a:t>
            </a:r>
            <a:r>
              <a:rPr sz="1600" dirty="0">
                <a:latin typeface="Arial"/>
                <a:cs typeface="Arial"/>
              </a:rPr>
              <a:t>lp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1239" y="679137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5089" y="6764463"/>
            <a:ext cx="11722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09" y="501650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Assignment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498434"/>
          </a:xfrm>
        </p:spPr>
        <p:txBody>
          <a:bodyPr>
            <a:normAutofit/>
          </a:bodyPr>
          <a:lstStyle/>
          <a:p>
            <a:pPr marL="566762" indent="-566762">
              <a:buFont typeface="Arial" charset="0"/>
              <a:buChar char="•"/>
            </a:pPr>
            <a:r>
              <a:rPr lang="en-US" sz="3000" dirty="0" smtClean="0"/>
              <a:t>Installing </a:t>
            </a:r>
            <a:r>
              <a:rPr lang="en-US" sz="3000" dirty="0" err="1" smtClean="0"/>
              <a:t>Git</a:t>
            </a:r>
            <a:endParaRPr lang="en-US" sz="3000" dirty="0" smtClean="0"/>
          </a:p>
          <a:p>
            <a:pPr marL="1023962" lvl="1" indent="-566762">
              <a:buFont typeface="Arial" charset="0"/>
              <a:buChar char="•"/>
            </a:pPr>
            <a:r>
              <a:rPr lang="en-US" sz="2200" dirty="0" smtClean="0"/>
              <a:t>Ubuntu</a:t>
            </a:r>
            <a:r>
              <a:rPr lang="en-US" sz="2200" dirty="0"/>
              <a:t>: $ </a:t>
            </a:r>
            <a:r>
              <a:rPr lang="en-US" sz="2200" dirty="0" err="1"/>
              <a:t>sudo</a:t>
            </a:r>
            <a:r>
              <a:rPr lang="en-US" sz="2200" dirty="0"/>
              <a:t> apt-get install </a:t>
            </a:r>
            <a:r>
              <a:rPr lang="en-US" sz="2200" dirty="0" err="1" smtClean="0"/>
              <a:t>git</a:t>
            </a:r>
            <a:endParaRPr lang="en-US" sz="2200" dirty="0"/>
          </a:p>
          <a:p>
            <a:pPr marL="1023962" lvl="1" indent="-566762">
              <a:buFont typeface="Arial" charset="0"/>
              <a:buChar char="•"/>
            </a:pPr>
            <a:r>
              <a:rPr lang="en-US" sz="2200" dirty="0" err="1" smtClean="0"/>
              <a:t>SEASnet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err="1"/>
              <a:t>Git</a:t>
            </a:r>
            <a:r>
              <a:rPr lang="en-US" sz="2200" dirty="0"/>
              <a:t> is installed in /</a:t>
            </a:r>
            <a:r>
              <a:rPr lang="en-US" sz="2200" dirty="0" err="1"/>
              <a:t>usr</a:t>
            </a:r>
            <a:r>
              <a:rPr lang="en-US" sz="2200" dirty="0"/>
              <a:t>/local/</a:t>
            </a:r>
            <a:r>
              <a:rPr lang="en-US" sz="2200" dirty="0" err="1"/>
              <a:t>cs</a:t>
            </a:r>
            <a:r>
              <a:rPr lang="en-US" sz="2200" dirty="0"/>
              <a:t>/bin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Add it to </a:t>
            </a:r>
            <a:r>
              <a:rPr lang="en-US" sz="2200" dirty="0" smtClean="0"/>
              <a:t>PATH variable or use whole path</a:t>
            </a:r>
          </a:p>
          <a:p>
            <a:pPr marL="1771650" lvl="3" indent="-400050">
              <a:buFont typeface="Arial" charset="0"/>
              <a:buChar char="•"/>
            </a:pPr>
            <a:r>
              <a:rPr lang="en-US" sz="2200" dirty="0" smtClean="0"/>
              <a:t>$ export PATH=/</a:t>
            </a:r>
            <a:r>
              <a:rPr lang="en-US" sz="2200" dirty="0" err="1" smtClean="0"/>
              <a:t>usr</a:t>
            </a:r>
            <a:r>
              <a:rPr lang="en-US" sz="2200" dirty="0" smtClean="0"/>
              <a:t>/local/</a:t>
            </a:r>
            <a:r>
              <a:rPr lang="en-US" sz="2200" dirty="0" err="1" smtClean="0"/>
              <a:t>cs</a:t>
            </a:r>
            <a:r>
              <a:rPr lang="en-US" sz="2200" dirty="0" smtClean="0"/>
              <a:t>/bin:$PATH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/>
              <a:t>Make a directory ‘</a:t>
            </a:r>
            <a:r>
              <a:rPr lang="en-US" sz="3000" dirty="0" err="1"/>
              <a:t>gitroot</a:t>
            </a:r>
            <a:r>
              <a:rPr lang="en-US" sz="3000" dirty="0"/>
              <a:t>’ and get a copy of the </a:t>
            </a:r>
            <a:r>
              <a:rPr lang="en-US" sz="3000" dirty="0" err="1" smtClean="0"/>
              <a:t>Diffutils</a:t>
            </a:r>
            <a:r>
              <a:rPr lang="en-US" sz="3000" dirty="0" smtClean="0"/>
              <a:t> </a:t>
            </a:r>
            <a:r>
              <a:rPr lang="en-US" sz="3000" dirty="0" err="1" smtClean="0"/>
              <a:t>Git</a:t>
            </a:r>
            <a:r>
              <a:rPr lang="en-US" sz="3000" dirty="0" smtClean="0"/>
              <a:t> repository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smtClean="0"/>
              <a:t>$ </a:t>
            </a:r>
            <a:r>
              <a:rPr lang="en-US" sz="2200" dirty="0" err="1" smtClean="0"/>
              <a:t>mkdir</a:t>
            </a:r>
            <a:r>
              <a:rPr lang="en-US" sz="2200" dirty="0" smtClean="0"/>
              <a:t> </a:t>
            </a:r>
            <a:r>
              <a:rPr lang="en-US" sz="2200" dirty="0" err="1" smtClean="0"/>
              <a:t>gitroot</a:t>
            </a:r>
            <a:endParaRPr lang="en-US" sz="2200" dirty="0" smtClean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smtClean="0"/>
              <a:t>$ cd </a:t>
            </a:r>
            <a:r>
              <a:rPr lang="en-US" sz="2200" dirty="0" err="1" smtClean="0"/>
              <a:t>gitroot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smtClean="0"/>
              <a:t>$ </a:t>
            </a:r>
            <a:r>
              <a:rPr lang="en-US" sz="2200" dirty="0" err="1" smtClean="0"/>
              <a:t>git</a:t>
            </a:r>
            <a:r>
              <a:rPr lang="en-US" sz="2200" dirty="0" smtClean="0"/>
              <a:t> clone git://git.savannah.gnu.org/diffutils.git</a:t>
            </a:r>
            <a:endParaRPr lang="en-US" sz="2200" dirty="0"/>
          </a:p>
          <a:p>
            <a:pPr marL="514350" indent="-514350">
              <a:buFont typeface="Arial" charset="0"/>
              <a:buChar char="•"/>
            </a:pPr>
            <a:r>
              <a:rPr lang="en-US" sz="3000" dirty="0" smtClean="0"/>
              <a:t>Follow </a:t>
            </a:r>
            <a:r>
              <a:rPr lang="en-US" sz="3000" dirty="0"/>
              <a:t>steps in lab and use man </a:t>
            </a:r>
            <a:r>
              <a:rPr lang="en-US" sz="3000" dirty="0" err="1"/>
              <a:t>git</a:t>
            </a:r>
            <a:r>
              <a:rPr lang="en-US" sz="3000" dirty="0"/>
              <a:t> to find commands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3289" y="1686010"/>
            <a:ext cx="831850" cy="161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ackpo</a:t>
            </a:r>
            <a:r>
              <a:rPr sz="1200" spc="-5" dirty="0">
                <a:latin typeface="Arial"/>
                <a:cs typeface="Arial"/>
              </a:rPr>
              <a:t>rt</a:t>
            </a:r>
            <a:r>
              <a:rPr sz="1200" dirty="0">
                <a:latin typeface="Arial"/>
                <a:cs typeface="Arial"/>
              </a:rPr>
              <a:t>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1239" y="1741000"/>
            <a:ext cx="8382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–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089" y="2034814"/>
            <a:ext cx="2207895" cy="150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ppl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pat</a:t>
            </a:r>
            <a:r>
              <a:rPr sz="1100" spc="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h </a:t>
            </a:r>
            <a:r>
              <a:rPr sz="1100" spc="-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iou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5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2336250"/>
            <a:ext cx="2382520" cy="161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ix 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issue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 d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2700320"/>
            <a:ext cx="1824989" cy="161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nts 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rst 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 st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1239" y="2744345"/>
            <a:ext cx="88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5089" y="3051605"/>
            <a:ext cx="773430" cy="44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35" indent="-178435">
              <a:lnSpc>
                <a:spcPct val="100000"/>
              </a:lnSpc>
              <a:buAutoNum type="arabicParenR"/>
              <a:tabLst>
                <a:tab pos="191770" algn="l"/>
              </a:tabLst>
            </a:pPr>
            <a:r>
              <a:rPr sz="1200" dirty="0">
                <a:latin typeface="Arial"/>
                <a:cs typeface="Arial"/>
              </a:rPr>
              <a:t>gi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c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</a:t>
            </a:r>
          </a:p>
          <a:p>
            <a:pPr marL="191135" indent="-178435">
              <a:lnSpc>
                <a:spcPct val="100000"/>
              </a:lnSpc>
              <a:spcBef>
                <a:spcPts val="1040"/>
              </a:spcBef>
              <a:buAutoNum type="arabicParenR"/>
              <a:tabLst>
                <a:tab pos="191770" algn="l"/>
              </a:tabLst>
            </a:pPr>
            <a:r>
              <a:rPr sz="1200" dirty="0">
                <a:latin typeface="Arial"/>
                <a:cs typeface="Arial"/>
              </a:rPr>
              <a:t>gi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1239" y="3059305"/>
            <a:ext cx="88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3374265"/>
            <a:ext cx="88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9" y="3667210"/>
            <a:ext cx="619760" cy="161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gi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3687955"/>
            <a:ext cx="88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3982170"/>
            <a:ext cx="1765300" cy="161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gi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show</a:t>
            </a:r>
            <a:r>
              <a:rPr sz="1200" spc="-5" dirty="0">
                <a:latin typeface="Arial"/>
                <a:cs typeface="Arial"/>
              </a:rPr>
              <a:t> &lt;</a:t>
            </a:r>
            <a:r>
              <a:rPr sz="1200" dirty="0">
                <a:latin typeface="Arial"/>
                <a:cs typeface="Arial"/>
              </a:rPr>
              <a:t>hash_v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ue&gt;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31239" y="4002915"/>
            <a:ext cx="88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5089" y="4296172"/>
            <a:ext cx="2639695" cy="167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5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gi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checkou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v3</a:t>
            </a:r>
            <a:r>
              <a:rPr sz="1200" spc="-1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-b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&lt;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ch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dirty="0" smtClean="0"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3289" y="4613607"/>
            <a:ext cx="7537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Ho</a:t>
            </a:r>
            <a:r>
              <a:rPr sz="1200" spc="-10" dirty="0">
                <a:latin typeface="Arial"/>
                <a:cs typeface="Arial"/>
              </a:rPr>
              <a:t>m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1239" y="4983355"/>
            <a:ext cx="88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5089" y="4964128"/>
            <a:ext cx="25946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atch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fi</a:t>
            </a:r>
            <a:r>
              <a:rPr sz="1200" dirty="0">
                <a:latin typeface="Arial"/>
                <a:cs typeface="Arial"/>
              </a:rPr>
              <a:t>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rt</a:t>
            </a:r>
            <a:r>
              <a:rPr sz="1200" dirty="0">
                <a:latin typeface="Arial"/>
                <a:cs typeface="Arial"/>
              </a:rPr>
              <a:t>icu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ma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(e</a:t>
            </a:r>
            <a:r>
              <a:rPr sz="1200" spc="-10" dirty="0">
                <a:latin typeface="Arial"/>
                <a:cs typeface="Arial"/>
              </a:rPr>
              <a:t>m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1239" y="5298315"/>
            <a:ext cx="88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5089" y="5279088"/>
            <a:ext cx="21202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g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for</a:t>
            </a:r>
            <a:r>
              <a:rPr sz="1200" spc="-1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at-patch</a:t>
            </a:r>
            <a:r>
              <a:rPr sz="1200" spc="-5" dirty="0">
                <a:latin typeface="Arial"/>
                <a:cs typeface="Arial"/>
              </a:rPr>
              <a:t> -</a:t>
            </a:r>
            <a:r>
              <a:rPr sz="1200" spc="5" dirty="0">
                <a:latin typeface="Arial"/>
                <a:cs typeface="Arial"/>
              </a:rPr>
              <a:t>[</a:t>
            </a:r>
            <a:r>
              <a:rPr sz="1200" dirty="0">
                <a:latin typeface="Arial"/>
                <a:cs typeface="Arial"/>
              </a:rPr>
              <a:t>num] -</a:t>
            </a:r>
            <a:r>
              <a:rPr sz="1200" spc="-1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dou</a:t>
            </a:r>
            <a:r>
              <a:rPr sz="1200" spc="-5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9869" y="5633391"/>
            <a:ext cx="80010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95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8160" y="5592778"/>
            <a:ext cx="3480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gi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for</a:t>
            </a:r>
            <a:r>
              <a:rPr sz="1200" spc="-1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0" dirty="0">
                <a:latin typeface="Arial"/>
                <a:cs typeface="Arial"/>
              </a:rPr>
              <a:t>-</a:t>
            </a:r>
            <a:r>
              <a:rPr sz="1200" spc="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ind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wha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-[</a:t>
            </a:r>
            <a:r>
              <a:rPr sz="1200" spc="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um] </a:t>
            </a:r>
            <a:r>
              <a:rPr sz="1200" spc="-1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1239" y="5891405"/>
            <a:ext cx="88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5089" y="5872178"/>
            <a:ext cx="10521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g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am patch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1239" y="6205095"/>
            <a:ext cx="88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5089" y="6185868"/>
            <a:ext cx="36156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running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k,</a:t>
            </a:r>
            <a:r>
              <a:rPr sz="1200" dirty="0">
                <a:latin typeface="Arial"/>
                <a:cs typeface="Arial"/>
              </a:rPr>
              <a:t> you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 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wa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1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99869" y="6540171"/>
            <a:ext cx="80010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95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88160" y="6500828"/>
            <a:ext cx="309245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ssh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-X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us</a:t>
            </a:r>
            <a:r>
              <a:rPr sz="1200" spc="1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e</a:t>
            </a:r>
            <a:r>
              <a:rPr sz="1200" spc="-1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r</a:t>
            </a:r>
            <a:r>
              <a:rPr sz="120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n</a:t>
            </a:r>
            <a:r>
              <a:rPr sz="1200" spc="1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a</a:t>
            </a:r>
            <a:r>
              <a:rPr sz="1200" spc="-1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m</a:t>
            </a:r>
            <a:r>
              <a:rPr sz="120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e</a:t>
            </a:r>
            <a:r>
              <a:rPr sz="1200" spc="1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@</a:t>
            </a:r>
            <a:r>
              <a:rPr sz="1200" spc="-1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l</a:t>
            </a:r>
            <a:r>
              <a:rPr sz="120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nxsr</a:t>
            </a:r>
            <a:r>
              <a:rPr sz="1200" spc="-9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v</a:t>
            </a:r>
            <a:r>
              <a:rPr sz="120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.sea</a:t>
            </a:r>
            <a:r>
              <a:rPr sz="1200" spc="-5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s</a:t>
            </a:r>
            <a:r>
              <a:rPr sz="1200" spc="5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.</a:t>
            </a:r>
            <a:r>
              <a:rPr sz="120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ucla</a:t>
            </a:r>
            <a:r>
              <a:rPr sz="1200" spc="-1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.</a:t>
            </a:r>
            <a:r>
              <a:rPr sz="1200" spc="1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e</a:t>
            </a:r>
            <a:r>
              <a:rPr sz="1200" dirty="0">
                <a:solidFill>
                  <a:srgbClr val="DC4713"/>
                </a:solidFill>
                <a:latin typeface="Arial"/>
                <a:cs typeface="Arial"/>
                <a:hlinkClick r:id="rId2"/>
              </a:rPr>
              <a:t>du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14" dirty="0">
                <a:latin typeface="Arial"/>
                <a:cs typeface="Arial"/>
              </a:rPr>
              <a:t>Y</a:t>
            </a:r>
            <a:r>
              <a:rPr sz="1200" spc="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ve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X</a:t>
            </a: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your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local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mach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499869" y="6819571"/>
            <a:ext cx="80010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95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128519" y="530414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0470">
              <a:lnSpc>
                <a:spcPct val="100000"/>
              </a:lnSpc>
            </a:pPr>
            <a:r>
              <a:rPr/>
              <a:t>Ass</a:t>
            </a:r>
            <a:r>
              <a:rPr spc="5"/>
              <a:t>i</a:t>
            </a:r>
            <a:r>
              <a:rPr spc="-5"/>
              <a:t>gn</a:t>
            </a:r>
            <a:r>
              <a:rPr spc="5"/>
              <a:t>m</a:t>
            </a:r>
            <a:r>
              <a:rPr spc="-5"/>
              <a:t>en</a:t>
            </a:r>
            <a:r>
              <a:rPr/>
              <a:t>t </a:t>
            </a:r>
            <a:r>
              <a:rPr lang="en-US" smtClean="0"/>
              <a:t>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50" y="659716"/>
            <a:ext cx="76962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</a:t>
            </a:r>
            <a:r>
              <a:rPr spc="5" dirty="0"/>
              <a:t>f</a:t>
            </a:r>
            <a:r>
              <a:rPr spc="-5" dirty="0"/>
              <a:t>twa</a:t>
            </a:r>
            <a:r>
              <a:rPr dirty="0"/>
              <a:t>re </a:t>
            </a:r>
            <a:r>
              <a:rPr spc="-5" dirty="0"/>
              <a:t>de</a:t>
            </a:r>
            <a:r>
              <a:rPr dirty="0"/>
              <a:t>v</a:t>
            </a:r>
            <a:r>
              <a:rPr spc="-5" dirty="0"/>
              <a:t>elopment</a:t>
            </a:r>
            <a:r>
              <a:rPr dirty="0"/>
              <a:t> </a:t>
            </a:r>
            <a:r>
              <a:rPr spc="-5" dirty="0"/>
              <a:t>pro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5016"/>
            <a:ext cx="5525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ves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1239" y="233805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185653"/>
            <a:ext cx="3533140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2190">
              <a:lnSpc>
                <a:spcPct val="136000"/>
              </a:lnSpc>
            </a:pP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tur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dd</a:t>
            </a:r>
            <a:r>
              <a:rPr sz="2200" dirty="0">
                <a:latin typeface="Arial"/>
                <a:cs typeface="Arial"/>
              </a:rPr>
              <a:t>ed 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</a:t>
            </a:r>
            <a:r>
              <a:rPr sz="2200" spc="1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200" spc="-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rf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7939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2511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375473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3674776"/>
            <a:ext cx="6456680" cy="118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7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am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ny </a:t>
            </a:r>
            <a:r>
              <a:rPr sz="2400" spc="-10" dirty="0">
                <a:latin typeface="Arial"/>
                <a:cs typeface="Arial"/>
              </a:rPr>
              <a:t>peo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400" dirty="0">
                <a:latin typeface="Arial"/>
                <a:cs typeface="Arial"/>
              </a:rPr>
              <a:t>Ma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440" y="46145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508760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089" y="5051718"/>
            <a:ext cx="793242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Ubu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10,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unt</a:t>
            </a:r>
            <a:r>
              <a:rPr sz="2200" dirty="0">
                <a:latin typeface="Arial"/>
                <a:cs typeface="Arial"/>
              </a:rPr>
              <a:t>u 1</a:t>
            </a:r>
            <a:r>
              <a:rPr sz="2200" spc="-5" dirty="0">
                <a:latin typeface="Arial"/>
                <a:cs typeface="Arial"/>
              </a:rPr>
              <a:t>2,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tc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1190"/>
              </a:spcBef>
            </a:pP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 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tu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tomer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0" dirty="0">
                <a:latin typeface="Arial"/>
                <a:cs typeface="Arial"/>
              </a:rPr>
              <a:t>it, </a:t>
            </a:r>
            <a:r>
              <a:rPr sz="2200" dirty="0">
                <a:latin typeface="Arial"/>
                <a:cs typeface="Arial"/>
              </a:rPr>
              <a:t>ev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gh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ave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pp</a:t>
            </a:r>
            <a:r>
              <a:rPr sz="2200" dirty="0">
                <a:latin typeface="Arial"/>
                <a:cs typeface="Arial"/>
              </a:rPr>
              <a:t>ed</a:t>
            </a:r>
            <a:r>
              <a:rPr sz="2200" spc="-5" dirty="0">
                <a:latin typeface="Arial"/>
                <a:cs typeface="Arial"/>
              </a:rPr>
              <a:t> Ub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554353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our</a:t>
            </a:r>
            <a:r>
              <a:rPr dirty="0"/>
              <a:t>c</a:t>
            </a:r>
            <a:r>
              <a:rPr spc="-5" dirty="0"/>
              <a:t>e/</a:t>
            </a:r>
            <a:r>
              <a:rPr spc="-235" dirty="0"/>
              <a:t>V</a:t>
            </a:r>
            <a:r>
              <a:rPr spc="-5" dirty="0"/>
              <a:t>ers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Con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7294"/>
            <a:ext cx="7550784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ode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ftw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74168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703226"/>
            <a:ext cx="4661535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374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ad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ed</a:t>
            </a:r>
            <a:r>
              <a:rPr sz="2400" dirty="0">
                <a:latin typeface="Arial"/>
                <a:cs typeface="Arial"/>
              </a:rPr>
              <a:t>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ma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</a:t>
            </a:r>
          </a:p>
          <a:p>
            <a:pPr marL="12700" marR="508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39" y="32255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70942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19329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472792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4640984"/>
            <a:ext cx="5084445" cy="1112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50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</a:t>
            </a:r>
            <a:r>
              <a:rPr sz="2600" spc="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 </a:t>
            </a:r>
            <a:r>
              <a:rPr lang="en-US" sz="2600" dirty="0" smtClean="0">
                <a:latin typeface="Arial"/>
                <a:cs typeface="Arial"/>
              </a:rPr>
              <a:t>Version </a:t>
            </a:r>
            <a:r>
              <a:rPr sz="2600" spc="5" dirty="0" smtClean="0">
                <a:latin typeface="Arial"/>
                <a:cs typeface="Arial"/>
              </a:rPr>
              <a:t>c</a:t>
            </a:r>
            <a:r>
              <a:rPr sz="2600" dirty="0" smtClean="0">
                <a:latin typeface="Arial"/>
                <a:cs typeface="Arial"/>
              </a:rPr>
              <a:t>on</a:t>
            </a:r>
            <a:r>
              <a:rPr sz="2600" spc="-10" dirty="0" smtClean="0">
                <a:latin typeface="Arial"/>
                <a:cs typeface="Arial"/>
              </a:rPr>
              <a:t>t</a:t>
            </a:r>
            <a:r>
              <a:rPr sz="2600" spc="-15" dirty="0" smtClean="0">
                <a:latin typeface="Arial"/>
                <a:cs typeface="Arial"/>
              </a:rPr>
              <a:t>r</a:t>
            </a:r>
            <a:r>
              <a:rPr sz="2600" spc="10" dirty="0" smtClean="0">
                <a:latin typeface="Arial"/>
                <a:cs typeface="Arial"/>
              </a:rPr>
              <a:t>o</a:t>
            </a:r>
            <a:r>
              <a:rPr sz="2600" dirty="0" smtClean="0">
                <a:latin typeface="Arial"/>
                <a:cs typeface="Arial"/>
              </a:rPr>
              <a:t>l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5" dirty="0" smtClean="0">
                <a:latin typeface="Arial"/>
                <a:cs typeface="Arial"/>
              </a:rPr>
              <a:t>s</a:t>
            </a:r>
            <a:r>
              <a:rPr sz="2600" dirty="0" smtClean="0">
                <a:latin typeface="Arial"/>
                <a:cs typeface="Arial"/>
              </a:rPr>
              <a:t>o</a:t>
            </a:r>
            <a:r>
              <a:rPr sz="2600" spc="-5" dirty="0" smtClean="0">
                <a:latin typeface="Arial"/>
                <a:cs typeface="Arial"/>
              </a:rPr>
              <a:t>ft</a:t>
            </a:r>
            <a:r>
              <a:rPr sz="2600" spc="0" dirty="0" smtClean="0">
                <a:latin typeface="Arial"/>
                <a:cs typeface="Arial"/>
              </a:rPr>
              <a:t>w</a:t>
            </a:r>
            <a:r>
              <a:rPr sz="2600" dirty="0" smtClean="0">
                <a:latin typeface="Arial"/>
                <a:cs typeface="Arial"/>
              </a:rPr>
              <a:t>a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dirty="0" smtClean="0">
                <a:latin typeface="Arial"/>
                <a:cs typeface="Arial"/>
              </a:rPr>
              <a:t>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527656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577571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9" y="5735985"/>
            <a:ext cx="3513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GI</a:t>
            </a:r>
            <a:r>
              <a:rPr sz="2400" spc="-26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ub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090">
              <a:lnSpc>
                <a:spcPct val="100000"/>
              </a:lnSpc>
            </a:pPr>
            <a:r>
              <a:rPr spc="-5" dirty="0"/>
              <a:t>Cent</a:t>
            </a:r>
            <a:r>
              <a:rPr spc="-10" dirty="0"/>
              <a:t>r</a:t>
            </a:r>
            <a:r>
              <a:rPr spc="-5" dirty="0"/>
              <a:t>a</a:t>
            </a:r>
            <a:r>
              <a:rPr spc="5" dirty="0"/>
              <a:t>l</a:t>
            </a:r>
            <a:r>
              <a:rPr spc="-5" dirty="0"/>
              <a:t>i</a:t>
            </a:r>
            <a:r>
              <a:rPr dirty="0"/>
              <a:t>z</a:t>
            </a:r>
            <a:r>
              <a:rPr spc="-5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 smtClean="0"/>
              <a:t>CS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270500" y="2550468"/>
            <a:ext cx="4419600" cy="3513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2910"/>
              </a:lnSpc>
              <a:buFont typeface="Arial" charset="0"/>
              <a:buChar char="•"/>
            </a:pPr>
            <a:r>
              <a:rPr sz="2600" spc="-145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er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sz="2600" spc="-1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ist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ory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 s</a:t>
            </a:r>
            <a:r>
              <a:rPr sz="2600" spc="-10" dirty="0">
                <a:latin typeface="Arial" charset="0"/>
                <a:ea typeface="Arial" charset="0"/>
                <a:cs typeface="Arial" charset="0"/>
              </a:rPr>
              <a:t>it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on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a c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sz="2600" spc="-1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sz="2600" spc="-15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sz="2600" spc="-1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erver</a:t>
            </a:r>
          </a:p>
          <a:p>
            <a:pPr marL="469900" marR="24765" indent="-457200">
              <a:lnSpc>
                <a:spcPts val="2910"/>
              </a:lnSpc>
              <a:spcBef>
                <a:spcPts val="1410"/>
              </a:spcBef>
              <a:buFont typeface="Arial" charset="0"/>
              <a:buChar char="•"/>
            </a:pPr>
            <a:r>
              <a:rPr sz="2600" spc="-5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ers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sz="2600" spc="-1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ge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sz="2600" spc="-10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ng c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py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f t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he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fi</a:t>
            </a:r>
            <a:r>
              <a:rPr sz="2600" spc="-1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s</a:t>
            </a:r>
          </a:p>
          <a:p>
            <a:pPr marL="469900" marR="41275" indent="-457200">
              <a:lnSpc>
                <a:spcPts val="2900"/>
              </a:lnSpc>
              <a:spcBef>
                <a:spcPts val="1415"/>
              </a:spcBef>
              <a:buFont typeface="Arial" charset="0"/>
              <a:buChar char="•"/>
            </a:pPr>
            <a:r>
              <a:rPr sz="2600" spc="-5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nges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ha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t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be c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mm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itte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t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t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he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sz="2600" spc="-10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er</a:t>
            </a:r>
          </a:p>
          <a:p>
            <a:pPr marL="469900" marR="501015" indent="-457200">
              <a:lnSpc>
                <a:spcPts val="2900"/>
              </a:lnSpc>
              <a:spcBef>
                <a:spcPts val="1430"/>
              </a:spcBef>
              <a:buFont typeface="Arial" charset="0"/>
              <a:buChar char="•"/>
            </a:pPr>
            <a:r>
              <a:rPr sz="26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sz="2600" spc="-1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ers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spc="5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an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sz="2600" spc="-5" dirty="0">
                <a:latin typeface="Arial" charset="0"/>
                <a:ea typeface="Arial" charset="0"/>
                <a:cs typeface="Arial" charset="0"/>
              </a:rPr>
              <a:t>t t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he c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ang</a:t>
            </a:r>
            <a:r>
              <a:rPr sz="2600" spc="1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sz="2600" dirty="0">
                <a:latin typeface="Arial" charset="0"/>
                <a:ea typeface="Arial" charset="0"/>
                <a:cs typeface="Arial" charset="0"/>
              </a:rPr>
              <a:t>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11450"/>
            <a:ext cx="42799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4560">
              <a:lnSpc>
                <a:spcPct val="100000"/>
              </a:lnSpc>
            </a:pPr>
            <a:r>
              <a:rPr spc="-5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spc="5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spc="-5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spc="-5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spc="5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spc="-5" dirty="0">
                <a:latin typeface="Arial" charset="0"/>
                <a:ea typeface="Arial" charset="0"/>
                <a:cs typeface="Arial" charset="0"/>
              </a:rPr>
              <a:t>bu</a:t>
            </a:r>
            <a:r>
              <a:rPr spc="5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spc="-5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dirty="0">
                <a:latin typeface="Arial" charset="0"/>
                <a:ea typeface="Arial" charset="0"/>
                <a:cs typeface="Arial" charset="0"/>
              </a:rPr>
              <a:t>d </a:t>
            </a:r>
            <a:r>
              <a:rPr lang="en-US" spc="-5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spc="5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dirty="0" smtClean="0">
                <a:latin typeface="Arial" charset="0"/>
                <a:ea typeface="Arial" charset="0"/>
                <a:cs typeface="Arial" charset="0"/>
              </a:rPr>
              <a:t>S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4770" y="272476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45360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90588"/>
            <a:ext cx="5032140" cy="38736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80100" y="2190588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Version history is replicated at every user's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machine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Users have version control all the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Changes can be communicated between users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Git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is distributed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659716"/>
            <a:ext cx="2913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pc="-495" dirty="0"/>
              <a:t>T</a:t>
            </a:r>
            <a:r>
              <a:rPr spc="-5" dirty="0"/>
              <a:t>e</a:t>
            </a:r>
            <a:r>
              <a:rPr dirty="0"/>
              <a:t>rms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7294"/>
            <a:ext cx="175323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e</a:t>
            </a:r>
            <a:r>
              <a:rPr sz="2600" b="1" spc="-5" dirty="0">
                <a:latin typeface="Arial"/>
                <a:cs typeface="Arial"/>
              </a:rPr>
              <a:t>p</a:t>
            </a:r>
            <a:r>
              <a:rPr sz="2600" b="1" dirty="0">
                <a:latin typeface="Arial"/>
                <a:cs typeface="Arial"/>
              </a:rPr>
              <a:t>os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37338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333656"/>
            <a:ext cx="5948045" cy="975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300"/>
              </a:lnSpc>
            </a:pP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 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h</a:t>
            </a:r>
            <a:r>
              <a:rPr sz="2400" spc="-5" dirty="0" smtClean="0">
                <a:latin typeface="Arial"/>
                <a:cs typeface="Arial"/>
              </a:rPr>
              <a:t>ist</a:t>
            </a:r>
            <a:r>
              <a:rPr sz="2400" dirty="0" smtClean="0">
                <a:latin typeface="Arial"/>
                <a:cs typeface="Arial"/>
              </a:rPr>
              <a:t>ory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39" y="28572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39061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3303673"/>
            <a:ext cx="220599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0" dirty="0">
                <a:latin typeface="Arial"/>
                <a:cs typeface="Arial"/>
              </a:rPr>
              <a:t>W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5" dirty="0">
                <a:latin typeface="Arial"/>
                <a:cs typeface="Arial"/>
              </a:rPr>
              <a:t>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</a:t>
            </a:r>
            <a:r>
              <a:rPr sz="2600" b="1" spc="-5" dirty="0">
                <a:latin typeface="Arial"/>
                <a:cs typeface="Arial"/>
              </a:rPr>
              <a:t>p</a:t>
            </a:r>
            <a:r>
              <a:rPr sz="2600" b="1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388976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5089" y="3851306"/>
            <a:ext cx="5398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'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442312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289" y="4337454"/>
            <a:ext cx="1644014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h</a:t>
            </a:r>
            <a:r>
              <a:rPr sz="2600" b="1" dirty="0">
                <a:latin typeface="Arial"/>
                <a:cs typeface="Arial"/>
              </a:rPr>
              <a:t>ec</a:t>
            </a:r>
            <a:r>
              <a:rPr sz="2600" b="1" spc="10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-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u</a:t>
            </a:r>
            <a:r>
              <a:rPr sz="2600" b="1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492227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089" y="4883816"/>
            <a:ext cx="56635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7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ea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py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440" y="545690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289" y="5369964"/>
            <a:ext cx="29279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h</a:t>
            </a:r>
            <a:r>
              <a:rPr sz="2600" b="1" dirty="0">
                <a:latin typeface="Arial"/>
                <a:cs typeface="Arial"/>
              </a:rPr>
              <a:t>ec</a:t>
            </a:r>
            <a:r>
              <a:rPr sz="2600" b="1" spc="10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-i</a:t>
            </a:r>
            <a:r>
              <a:rPr sz="2600" b="1" spc="-5" dirty="0">
                <a:latin typeface="Arial"/>
                <a:cs typeface="Arial"/>
              </a:rPr>
              <a:t>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/ C</a:t>
            </a:r>
            <a:r>
              <a:rPr sz="2600" b="1" spc="5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m</a:t>
            </a:r>
            <a:r>
              <a:rPr sz="2600" b="1" dirty="0">
                <a:latin typeface="Arial"/>
                <a:cs typeface="Arial"/>
              </a:rPr>
              <a:t>m</a:t>
            </a:r>
            <a:r>
              <a:rPr sz="2600" b="1" spc="-10" dirty="0"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1239" y="59560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5089" y="5916326"/>
            <a:ext cx="6856730" cy="117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80"/>
              </a:lnSpc>
            </a:pPr>
            <a:r>
              <a:rPr sz="2400" spc="-55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ma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V</a:t>
            </a:r>
            <a:r>
              <a:rPr sz="2400" spc="-5" dirty="0" smtClean="0">
                <a:latin typeface="Arial"/>
                <a:cs typeface="Arial"/>
              </a:rPr>
              <a:t>C</a:t>
            </a:r>
            <a:r>
              <a:rPr sz="2400" dirty="0" smtClean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1239" y="677901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050" y="2964766"/>
            <a:ext cx="470344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GI</a:t>
            </a:r>
            <a:r>
              <a:rPr spc="-5" dirty="0"/>
              <a:t>T</a:t>
            </a:r>
            <a:r>
              <a:rPr spc="-85" dirty="0"/>
              <a:t> </a:t>
            </a:r>
            <a:r>
              <a:rPr dirty="0"/>
              <a:t>S</a:t>
            </a:r>
            <a:r>
              <a:rPr spc="-5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1563369"/>
            <a:ext cx="6042659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729" y="422186"/>
            <a:ext cx="322326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5400" spc="-15" dirty="0">
                <a:latin typeface="Arial"/>
                <a:cs typeface="Arial"/>
              </a:rPr>
              <a:t>Gi</a:t>
            </a:r>
            <a:r>
              <a:rPr sz="5400" spc="-5" dirty="0">
                <a:latin typeface="Arial"/>
                <a:cs typeface="Arial"/>
              </a:rPr>
              <a:t>t</a:t>
            </a:r>
            <a:r>
              <a:rPr sz="5400" dirty="0">
                <a:latin typeface="Arial"/>
                <a:cs typeface="Arial"/>
              </a:rPr>
              <a:t> </a:t>
            </a:r>
            <a:r>
              <a:rPr sz="5400" spc="-10" dirty="0">
                <a:latin typeface="Arial"/>
                <a:cs typeface="Arial"/>
              </a:rPr>
              <a:t>Sta</a:t>
            </a:r>
            <a:r>
              <a:rPr sz="5400" dirty="0">
                <a:latin typeface="Arial"/>
                <a:cs typeface="Arial"/>
              </a:rPr>
              <a:t>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61179" y="3991268"/>
            <a:ext cx="15182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ko</a:t>
            </a:r>
            <a:r>
              <a:rPr sz="2200" spc="-5" dirty="0">
                <a:latin typeface="Arial"/>
                <a:cs typeface="Arial"/>
              </a:rPr>
              <a:t>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1679" y="5394618"/>
            <a:ext cx="86486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8740" y="5539397"/>
            <a:ext cx="12973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mit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806450"/>
            <a:ext cx="8775700" cy="58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1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719</Words>
  <Application>Microsoft Macintosh PowerPoint</Application>
  <PresentationFormat>Custom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Courier New</vt:lpstr>
      <vt:lpstr>Arial</vt:lpstr>
      <vt:lpstr>Office Theme</vt:lpstr>
      <vt:lpstr>CS 35L Software Construction Lab Week 9 – Change Management</vt:lpstr>
      <vt:lpstr>Software development process</vt:lpstr>
      <vt:lpstr>Source/Version Control</vt:lpstr>
      <vt:lpstr>Centralized VCS</vt:lpstr>
      <vt:lpstr>Distributed VCS</vt:lpstr>
      <vt:lpstr>Terms used</vt:lpstr>
      <vt:lpstr>GIT Source control</vt:lpstr>
      <vt:lpstr>Git States</vt:lpstr>
      <vt:lpstr>PowerPoint Presentation</vt:lpstr>
      <vt:lpstr>First Git Repository</vt:lpstr>
      <vt:lpstr>Working With Git</vt:lpstr>
      <vt:lpstr>Git commands</vt:lpstr>
      <vt:lpstr>Assignment 9</vt:lpstr>
      <vt:lpstr>Assignment 9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</dc:creator>
  <cp:lastModifiedBy>Isha Verma</cp:lastModifiedBy>
  <cp:revision>36</cp:revision>
  <dcterms:created xsi:type="dcterms:W3CDTF">2015-04-20T21:10:11Z</dcterms:created>
  <dcterms:modified xsi:type="dcterms:W3CDTF">2017-03-13T22:39:40Z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2015-01-29T00:00:00Z</vt:filetime>
  </property>
  <property fmtid="{D5CDD505-2E9C-101B-9397-08002B2CF9AE}" pid="3" name="Creator">
    <vt:lpwstr>Impress</vt:lpwstr>
  </property>
  <property fmtid="{D5CDD505-2E9C-101B-9397-08002B2CF9AE}" pid="4" name="LastSaved">
    <vt:filetime>2015-04-21T00:00:00Z</vt:filetime>
  </property>
</Properties>
</file>