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906234" indent="-449034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1874520" indent="-502919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57540" y="8882098"/>
            <a:ext cx="397020" cy="389268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robelle.com/smugbook/regexpr.htm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 35L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 Lec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Shell Programming Constructs</a:t>
            </a:r>
          </a:p>
        </p:txBody>
      </p:sp>
      <p:sp>
        <p:nvSpPr>
          <p:cNvPr id="156" name="Shape 156"/>
          <p:cNvSpPr/>
          <p:nvPr>
            <p:ph type="subTitle" idx="1"/>
          </p:nvPr>
        </p:nvSpPr>
        <p:spPr>
          <a:xfrm>
            <a:off x="1270000" y="2483511"/>
            <a:ext cx="10464800" cy="6504717"/>
          </a:xfrm>
          <a:prstGeom prst="rect">
            <a:avLst/>
          </a:prstGeom>
        </p:spPr>
        <p:txBody>
          <a:bodyPr/>
          <a:lstStyle/>
          <a:p>
            <a:pPr algn="l" defTabSz="426466">
              <a:defRPr b="1" sz="2900">
                <a:latin typeface="+mn-lt"/>
                <a:ea typeface="+mn-ea"/>
                <a:cs typeface="+mn-cs"/>
                <a:sym typeface="Helvetica"/>
              </a:defRPr>
            </a:pPr>
            <a:r>
              <a:t>Variables</a:t>
            </a:r>
          </a:p>
          <a:p>
            <a:pPr algn="l" defTabSz="426466">
              <a:defRPr b="1" sz="2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Valid character string [a-zA-Z0-9_] to which a value is assigned</a:t>
            </a:r>
          </a:p>
          <a:p>
            <a:pPr lvl="2" indent="333756" algn="l" defTabSz="426466">
              <a:defRPr sz="2700"/>
            </a:pPr>
            <a:r>
              <a:t>var_name=var_value         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!!No spaces around =!!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Access using $: echo $var_name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Special Variables: certain characters reserved as special variables</a:t>
            </a:r>
          </a:p>
          <a:p>
            <a:pPr lvl="2" indent="333756" algn="l" defTabSz="426466">
              <a:defRPr sz="2700"/>
            </a:pPr>
            <a:r>
              <a:t>$: PID of current shell</a:t>
            </a:r>
          </a:p>
          <a:p>
            <a:pPr lvl="2" indent="333756" algn="l" defTabSz="426466">
              <a:defRPr sz="2700"/>
            </a:pPr>
            <a:r>
              <a:t>#: number of arguments the script was invoked with</a:t>
            </a:r>
          </a:p>
          <a:p>
            <a:pPr lvl="2" indent="333756" algn="l" defTabSz="426466">
              <a:defRPr sz="2700"/>
            </a:pPr>
            <a:r>
              <a:t>n: nth argument to the script</a:t>
            </a:r>
          </a:p>
          <a:p>
            <a:pPr lvl="2" indent="333756" algn="l" defTabSz="426466">
              <a:defRPr sz="2700"/>
            </a:pPr>
            <a:r>
              <a:t>?: exit status of the last command executed</a:t>
            </a:r>
          </a:p>
          <a:p>
            <a:pPr lvl="2" indent="333756" algn="l" defTabSz="426466">
              <a:defRPr sz="2700"/>
            </a:pPr>
            <a:r>
              <a:t>echo $$; echo $#; echo $2; echo $?;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scalar variable vs array variable: </a:t>
            </a:r>
          </a:p>
          <a:p>
            <a:pPr lvl="2" indent="333756" algn="l" defTabSz="426466">
              <a:defRPr sz="2700"/>
            </a:pPr>
            <a:r>
              <a:t>array_name</a:t>
            </a:r>
            <a:r>
              <a:rPr>
                <a:solidFill>
                  <a:srgbClr val="666600"/>
                </a:solidFill>
              </a:rPr>
              <a:t>[</a:t>
            </a:r>
            <a:r>
              <a:t>index</a:t>
            </a:r>
            <a:r>
              <a:rPr>
                <a:solidFill>
                  <a:srgbClr val="666600"/>
                </a:solidFill>
              </a:rPr>
              <a:t>]=</a:t>
            </a:r>
            <a:r>
              <a:t>value; echo ${array_name[index]}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Accessing Shell Script Arguments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500"/>
              </a:spcBef>
              <a:buSzTx/>
              <a:buNone/>
              <a:defRPr b="1" sz="2200"/>
            </a:pPr>
            <a:r>
              <a:t>Example: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who | grep betsy 				</a:t>
            </a:r>
            <a:r>
              <a:rPr i="1"/>
              <a:t>Where is betsy?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 </a:t>
            </a:r>
          </a:p>
          <a:p>
            <a:pPr marL="487680" indent="-487680"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87680" indent="-487680">
              <a:spcBef>
                <a:spcPts val="500"/>
              </a:spcBef>
              <a:buSzTx/>
              <a:buNone/>
              <a:defRPr b="1" sz="2200"/>
            </a:pPr>
            <a:r>
              <a:t>Script:</a:t>
            </a:r>
          </a:p>
          <a:p>
            <a:pPr marL="487680" indent="-487680">
              <a:spcBef>
                <a:spcPts val="500"/>
              </a:spcBef>
              <a:buSzTx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 </a:t>
            </a:r>
          </a:p>
          <a:p>
            <a:pPr marL="487680" indent="-487680">
              <a:spcBef>
                <a:spcPts val="500"/>
              </a:spcBef>
              <a:buSzTx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finduser --- see if user named by first argument is logged in </a:t>
            </a:r>
          </a:p>
          <a:p>
            <a:pPr marL="487680" indent="-487680">
              <a:spcBef>
                <a:spcPts val="500"/>
              </a:spcBef>
              <a:buSzTx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who | grep $1 </a:t>
            </a:r>
          </a:p>
          <a:p>
            <a:pPr marL="487680" indent="-487680">
              <a:buSzTx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87680" indent="-487680">
              <a:spcBef>
                <a:spcPts val="500"/>
              </a:spcBef>
              <a:buSzTx/>
              <a:buNone/>
              <a:defRPr b="1" sz="2200"/>
            </a:pPr>
            <a:r>
              <a:t>Run it: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chmod +x finduser 			</a:t>
            </a:r>
            <a:r>
              <a:rPr i="1"/>
              <a:t>Make it executable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betsy 			</a:t>
            </a:r>
            <a:r>
              <a:rPr i="1"/>
              <a:t>Test it: find betsy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benjamin 			</a:t>
            </a:r>
            <a:r>
              <a:rPr i="1"/>
              <a:t>Now look for Ben</a:t>
            </a:r>
            <a:endParaRPr i="1"/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benjamin dtlocal Dec 27 17:55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ubTitle" idx="1"/>
          </p:nvPr>
        </p:nvSpPr>
        <p:spPr>
          <a:xfrm>
            <a:off x="1270000" y="1237852"/>
            <a:ext cx="10464800" cy="7750376"/>
          </a:xfrm>
          <a:prstGeom prst="rect">
            <a:avLst/>
          </a:prstGeom>
        </p:spPr>
        <p:txBody>
          <a:bodyPr/>
          <a:lstStyle/>
          <a:p>
            <a:pPr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Looping</a:t>
            </a:r>
          </a:p>
          <a:p>
            <a:pPr marL="389431" indent="-389431" algn="l" defTabSz="484886">
              <a:buSzPct val="75000"/>
              <a:buChar char="•"/>
              <a:defRPr sz="3100"/>
            </a:pPr>
          </a:p>
          <a:p>
            <a:pPr marL="389431" indent="-389431" algn="l" defTabSz="484886">
              <a:buSzPct val="75000"/>
              <a:buChar char="•"/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var </a:t>
            </a:r>
            <a:r>
              <a:t>in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list_values</a:t>
            </a:r>
          </a:p>
          <a:p>
            <a:pPr lvl="2" indent="379474"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  <a:p>
            <a:pPr lvl="2" indent="379474"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389431" indent="-389431" algn="l" defTabSz="484886">
              <a:buSzPct val="100000"/>
              <a:buChar char="•"/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while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condition</a:t>
            </a:r>
          </a:p>
          <a:p>
            <a:pPr lvl="2" indent="379474"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ubTitle" idx="1"/>
          </p:nvPr>
        </p:nvSpPr>
        <p:spPr>
          <a:xfrm>
            <a:off x="1270000" y="1177593"/>
            <a:ext cx="10464800" cy="7810635"/>
          </a:xfrm>
          <a:prstGeom prst="rect">
            <a:avLst/>
          </a:prstGeom>
        </p:spPr>
        <p:txBody>
          <a:bodyPr/>
          <a:lstStyle/>
          <a:p>
            <a:pPr algn="l">
              <a:defRPr b="1" sz="3800">
                <a:latin typeface="+mn-lt"/>
                <a:ea typeface="+mn-ea"/>
                <a:cs typeface="+mn-cs"/>
                <a:sym typeface="Helvetica"/>
              </a:defRPr>
            </a:pPr>
            <a:r>
              <a:t>Conditional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69193" indent="-469193" algn="l">
              <a:buSzPct val="75000"/>
              <a:buChar char="•"/>
              <a:defRPr sz="3800"/>
            </a:pPr>
            <a:r>
              <a:t>if…then…fi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if…then…else…fi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if…then…elif..then…fi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case…esac</a:t>
            </a:r>
          </a:p>
          <a:p>
            <a:pPr marL="469193" indent="-469193" algn="l">
              <a:buSzPct val="75000"/>
              <a:buChar char="•"/>
              <a:defRPr sz="3800"/>
            </a:pPr>
          </a:p>
          <a:p>
            <a:pPr algn="l">
              <a:defRPr b="1" sz="3800">
                <a:latin typeface="+mn-lt"/>
                <a:ea typeface="+mn-ea"/>
                <a:cs typeface="+mn-cs"/>
                <a:sym typeface="Helvetica"/>
              </a:defRPr>
            </a:pPr>
            <a:r>
              <a:t>Unconditional</a:t>
            </a:r>
          </a:p>
          <a:p>
            <a:pPr algn="l">
              <a:defRPr b="1" sz="38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69193" indent="-469193" algn="l">
              <a:buSzPct val="75000"/>
              <a:buChar char="•"/>
              <a:defRPr sz="3800"/>
            </a:pPr>
            <a:r>
              <a:t>break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continue</a:t>
            </a:r>
          </a:p>
        </p:txBody>
      </p:sp>
      <p:pic>
        <p:nvPicPr>
          <p:cNvPr id="16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401" y="838876"/>
            <a:ext cx="5171117" cy="4900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166" y="5883073"/>
            <a:ext cx="7233087" cy="3510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650238" y="390144"/>
            <a:ext cx="11704324" cy="1625601"/>
          </a:xfrm>
          <a:prstGeom prst="rect">
            <a:avLst/>
          </a:prstGeom>
        </p:spPr>
        <p:txBody>
          <a:bodyPr lIns="65020" tIns="65020" rIns="65020" bIns="65020"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Linux Commands - Review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840738" y="2275839"/>
            <a:ext cx="11704324" cy="6437378"/>
          </a:xfrm>
          <a:prstGeom prst="rect">
            <a:avLst/>
          </a:prstGeom>
        </p:spPr>
        <p:txBody>
          <a:bodyPr lIns="65020" tIns="65020" rIns="65020" bIns="65020" anchor="t"/>
          <a:lstStyle/>
          <a:p>
            <a:pPr marL="400491" indent="-400491" defTabSz="648208">
              <a:spcBef>
                <a:spcPts val="0"/>
              </a:spcBef>
              <a:buSzPct val="100000"/>
              <a:buFont typeface="Arial"/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pipeline: |</a:t>
            </a:r>
          </a:p>
          <a:p>
            <a:pPr marL="400491" indent="-400491" defTabSz="648208">
              <a:spcBef>
                <a:spcPts val="0"/>
              </a:spcBef>
              <a:buSzPct val="100000"/>
              <a:buFont typeface="Arial"/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redirection: &gt;, &gt;&gt;, &lt;</a:t>
            </a:r>
          </a:p>
          <a:p>
            <a:pPr marL="400491" indent="-400491" defTabSz="648208">
              <a:spcBef>
                <a:spcPts val="0"/>
              </a:spcBef>
              <a:buSzPct val="100000"/>
              <a:buFont typeface="Arial"/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grep, cat, wc, head, tail</a:t>
            </a:r>
          </a:p>
          <a:p>
            <a:pPr>
              <a:spcBef>
                <a:spcPts val="1900"/>
              </a:spcBef>
            </a:pPr>
            <a:r>
              <a:t>Examples</a:t>
            </a:r>
          </a:p>
          <a:p>
            <a:pPr lvl="1">
              <a:spcBef>
                <a:spcPts val="200"/>
              </a:spcBef>
            </a:pPr>
            <a:r>
              <a:t>cat exer1.html | grep HTML</a:t>
            </a:r>
          </a:p>
          <a:p>
            <a:pPr lvl="1">
              <a:spcBef>
                <a:spcPts val="200"/>
              </a:spcBef>
            </a:pPr>
            <a:r>
              <a:t>echo “some text” &gt; file1</a:t>
            </a:r>
          </a:p>
          <a:p>
            <a:pPr lvl="1">
              <a:spcBef>
                <a:spcPts val="200"/>
              </a:spcBef>
            </a:pPr>
            <a:r>
              <a:t>cat &lt; head -2 file1</a:t>
            </a:r>
          </a:p>
          <a:p>
            <a:pPr lvl="1">
              <a:spcBef>
                <a:spcPts val="200"/>
              </a:spcBef>
            </a:pPr>
            <a:r>
              <a:t>cat &lt; file1 &gt;&gt; file2</a:t>
            </a:r>
          </a:p>
          <a:p>
            <a:pPr lvl="1">
              <a:spcBef>
                <a:spcPts val="200"/>
              </a:spcBef>
            </a:pPr>
            <a:r>
              <a:t>head -2 file1 | cat</a:t>
            </a:r>
          </a:p>
          <a:p>
            <a:pPr lvl="1">
              <a:spcBef>
                <a:spcPts val="200"/>
              </a:spcBef>
            </a:pPr>
            <a:r>
              <a:t>cat &lt; file1 | sort &gt; file2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1155700"/>
            <a:ext cx="10464800" cy="932988"/>
          </a:xfrm>
          <a:prstGeom prst="rect">
            <a:avLst/>
          </a:prstGeom>
        </p:spPr>
        <p:txBody>
          <a:bodyPr/>
          <a:lstStyle>
            <a:lvl1pPr>
              <a:defRPr b="1"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sort, comm and tr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1270000" y="3004740"/>
            <a:ext cx="10464800" cy="5511933"/>
          </a:xfrm>
          <a:prstGeom prst="rect">
            <a:avLst/>
          </a:prstGeom>
        </p:spPr>
        <p:txBody>
          <a:bodyPr/>
          <a:lstStyle/>
          <a:p>
            <a:pPr algn="l" defTabSz="385572">
              <a:defRPr b="1" sz="2500">
                <a:latin typeface="+mn-lt"/>
                <a:ea typeface="+mn-ea"/>
                <a:cs typeface="+mn-cs"/>
                <a:sym typeface="Helvetica"/>
              </a:defRPr>
            </a:pPr>
            <a:r>
              <a:t>sort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 sorts lines of text files</a:t>
            </a:r>
          </a:p>
          <a:p>
            <a:pPr lvl="2" indent="301752" algn="l" defTabSz="385572">
              <a:defRPr sz="2500"/>
            </a:pPr>
            <a:r>
              <a:t>Usage: sort [OPTION]…[FILE]…</a:t>
            </a:r>
          </a:p>
          <a:p>
            <a:pPr algn="l" defTabSz="385572">
              <a:defRPr sz="2500"/>
            </a:pPr>
          </a:p>
          <a:p>
            <a:pPr algn="l" defTabSz="385572">
              <a:defRPr b="1" sz="2500">
                <a:latin typeface="+mn-lt"/>
                <a:ea typeface="+mn-ea"/>
                <a:cs typeface="+mn-cs"/>
                <a:sym typeface="Helvetica"/>
              </a:defRPr>
            </a:pPr>
            <a:r>
              <a:t>comm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 compare two sorted files line by line, select/reject lines </a:t>
            </a:r>
            <a:r>
              <a:t>comm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on to 2 files</a:t>
            </a:r>
          </a:p>
          <a:p>
            <a:pPr lvl="2" indent="301752" algn="l" defTabSz="385572">
              <a:defRPr sz="2500"/>
            </a:pPr>
            <a:r>
              <a:t>Usage: comm [OPTION]…FILE1 FILE2</a:t>
            </a:r>
          </a:p>
          <a:p>
            <a:pPr lvl="2" indent="301752" algn="l" defTabSz="385572">
              <a:defRPr sz="2500"/>
            </a:pPr>
            <a:r>
              <a:t>comm -23 file1 file2</a:t>
            </a:r>
          </a:p>
          <a:p>
            <a:pPr algn="l" defTabSz="385572">
              <a:defRPr sz="2500"/>
            </a:pPr>
          </a:p>
          <a:p>
            <a:pPr algn="l" defTabSz="385572">
              <a:defRPr b="1" sz="2500">
                <a:latin typeface="+mn-lt"/>
                <a:ea typeface="+mn-ea"/>
                <a:cs typeface="+mn-cs"/>
                <a:sym typeface="Helvetica"/>
              </a:defRPr>
            </a:pPr>
            <a:r>
              <a:t>tr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 </a:t>
            </a:r>
            <a:r>
              <a:t>tr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anslate or delete characters</a:t>
            </a:r>
          </a:p>
          <a:p>
            <a:pPr lvl="2" indent="301752" algn="l" defTabSz="385572">
              <a:defRPr sz="2500"/>
            </a:pPr>
            <a:r>
              <a:t>Usage: tr [OPTION]…SET1 [SET2]</a:t>
            </a:r>
          </a:p>
          <a:p>
            <a:pPr lvl="2" indent="301752" algn="l" defTabSz="385572">
              <a:defRPr sz="2500"/>
            </a:pPr>
            <a:r>
              <a:t>echo "password a1b2c3" | tr -d [:digit:]  -&gt; password abc</a:t>
            </a:r>
          </a:p>
          <a:p>
            <a:pPr lvl="2" indent="301752" algn="l" defTabSz="385572">
              <a:defRPr sz="2500"/>
            </a:pPr>
            <a:r>
              <a:t>echo “abc” | tr [:lower:] [:upper:] -&gt; ABC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xfrm>
            <a:off x="1270000" y="850900"/>
            <a:ext cx="10464800" cy="932988"/>
          </a:xfrm>
          <a:prstGeom prst="rect">
            <a:avLst/>
          </a:prstGeom>
        </p:spPr>
        <p:txBody>
          <a:bodyPr/>
          <a:lstStyle>
            <a:lvl1pPr>
              <a:defRPr b="1"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sed, test and expr</a:t>
            </a:r>
          </a:p>
        </p:txBody>
      </p:sp>
      <p:sp>
        <p:nvSpPr>
          <p:cNvPr id="138" name="Shape 138"/>
          <p:cNvSpPr/>
          <p:nvPr>
            <p:ph type="subTitle" idx="1"/>
          </p:nvPr>
        </p:nvSpPr>
        <p:spPr>
          <a:xfrm>
            <a:off x="1145645" y="2844732"/>
            <a:ext cx="10713510" cy="5511936"/>
          </a:xfrm>
          <a:prstGeom prst="rect">
            <a:avLst/>
          </a:prstGeom>
        </p:spPr>
        <p:txBody>
          <a:bodyPr/>
          <a:lstStyle/>
          <a:p>
            <a:pPr algn="l" defTabSz="426466">
              <a:defRPr b="1" sz="2700">
                <a:latin typeface="+mn-lt"/>
                <a:ea typeface="+mn-ea"/>
                <a:cs typeface="+mn-cs"/>
                <a:sym typeface="Helvetica"/>
              </a:defRPr>
            </a:pPr>
            <a:r>
              <a:t>sed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 stream editor, modifies the input as specified by the command(s)</a:t>
            </a:r>
          </a:p>
          <a:p>
            <a:pPr lvl="2" indent="333756" algn="l" defTabSz="426466">
              <a:defRPr sz="2700"/>
            </a:pPr>
            <a:r>
              <a:t>substitution – s/regex/replacement/flags</a:t>
            </a:r>
          </a:p>
          <a:p>
            <a:pPr lvl="2" indent="333756" algn="l" defTabSz="333756">
              <a:defRPr sz="2700"/>
            </a:pPr>
            <a:r>
              <a:t>sed s/day/night/g &lt; oldFile &gt; newFile</a:t>
            </a:r>
          </a:p>
          <a:p>
            <a:pPr lvl="2" indent="333756" algn="l" defTabSz="333756">
              <a:defRPr sz="2700"/>
            </a:pPr>
            <a:r>
              <a:t>echo $PATH | sed s/:.*//</a:t>
            </a:r>
          </a:p>
          <a:p>
            <a:pPr lvl="2" indent="333756" algn="l" defTabSz="333756">
              <a:defRPr sz="2700"/>
            </a:pPr>
            <a:r>
              <a:t>sed 's/&lt;[^&gt;]*&gt;//g' a.html</a:t>
            </a:r>
          </a:p>
          <a:p>
            <a:pPr algn="l" defTabSz="426466">
              <a:defRPr sz="2700"/>
            </a:pPr>
          </a:p>
          <a:p>
            <a:pPr algn="l" defTabSz="426466">
              <a:defRPr b="1" sz="2700">
                <a:latin typeface="+mn-lt"/>
                <a:ea typeface="+mn-ea"/>
                <a:cs typeface="+mn-cs"/>
                <a:sym typeface="Helvetica"/>
              </a:defRPr>
            </a:pPr>
            <a:r>
              <a:t>test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 evaluates an expression; exit status = 0(true), 1(false), &gt;1(error)</a:t>
            </a:r>
          </a:p>
          <a:p>
            <a:pPr lvl="2" indent="333756" algn="l" defTabSz="426466">
              <a:defRPr sz="2700"/>
            </a:pPr>
            <a:r>
              <a:t>test 4 -gt 3; equivalent to [ 4 -gt 3 ]  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!!Spaces around [ and ]!!</a:t>
            </a:r>
          </a:p>
          <a:p>
            <a:pPr algn="l" defTabSz="426466">
              <a:defRPr b="1" sz="2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l" defTabSz="426466">
              <a:defRPr b="1" sz="2700">
                <a:latin typeface="+mn-lt"/>
                <a:ea typeface="+mn-ea"/>
                <a:cs typeface="+mn-cs"/>
                <a:sym typeface="Helvetica"/>
              </a:defRPr>
            </a:pPr>
            <a:r>
              <a:t>expr: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evaluates the expression and returns the result</a:t>
            </a:r>
          </a:p>
          <a:p>
            <a:pPr lvl="2" indent="333756" algn="l" defTabSz="426466">
              <a:defRPr sz="2700"/>
            </a:pPr>
            <a:r>
              <a:t>a=$(expr $a + 1)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more sed examples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-n 12,18p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12,18d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'1~3d'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'1,20 s/Johnson/White/g'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'/pattern/d'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'/regexp/!d'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sed '/./!d' file.txt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xfrm>
            <a:off x="1270000" y="1498600"/>
            <a:ext cx="10464800" cy="829998"/>
          </a:xfrm>
          <a:prstGeom prst="rect">
            <a:avLst/>
          </a:prstGeom>
        </p:spPr>
        <p:txBody>
          <a:bodyPr/>
          <a:lstStyle>
            <a:lvl1pPr defTabSz="344676">
              <a:defRPr sz="4700"/>
            </a:lvl1pPr>
          </a:lstStyle>
          <a:p>
            <a:pPr/>
            <a:r>
              <a:t>Regular Expressions</a:t>
            </a:r>
          </a:p>
        </p:txBody>
      </p:sp>
      <p:sp>
        <p:nvSpPr>
          <p:cNvPr id="144" name="Shape 144"/>
          <p:cNvSpPr/>
          <p:nvPr>
            <p:ph type="subTitle" idx="1"/>
          </p:nvPr>
        </p:nvSpPr>
        <p:spPr>
          <a:xfrm>
            <a:off x="1270000" y="2652116"/>
            <a:ext cx="10464800" cy="6788351"/>
          </a:xfrm>
          <a:prstGeom prst="rect">
            <a:avLst/>
          </a:prstGeom>
        </p:spPr>
        <p:txBody>
          <a:bodyPr/>
          <a:lstStyle/>
          <a:p>
            <a:pPr marL="391158" indent="-391158" algn="l" defTabSz="578358">
              <a:buSzPct val="75000"/>
              <a:buChar char="•"/>
              <a:defRPr sz="3100"/>
            </a:pPr>
            <a:r>
              <a:t>Quantification</a:t>
            </a:r>
          </a:p>
          <a:p>
            <a:pPr algn="l" defTabSz="578358">
              <a:defRPr sz="3100"/>
            </a:pPr>
            <a:r>
              <a:t>- How many times of previous expression?</a:t>
            </a:r>
          </a:p>
          <a:p>
            <a:pPr algn="l" defTabSz="578358">
              <a:defRPr sz="3100"/>
            </a:pPr>
            <a:r>
              <a:t>- Most common quantifiers: ?(0 or 1), *(0 or more), +(1 or more)</a:t>
            </a:r>
          </a:p>
          <a:p>
            <a:pPr algn="l" defTabSz="578358">
              <a:defRPr sz="3100"/>
            </a:pPr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t>Alternation</a:t>
            </a:r>
          </a:p>
          <a:p>
            <a:pPr algn="l" defTabSz="578358">
              <a:defRPr sz="3100"/>
            </a:pPr>
            <a:r>
              <a:t>- Which choices?</a:t>
            </a:r>
          </a:p>
          <a:p>
            <a:pPr algn="l" defTabSz="578358">
              <a:defRPr sz="3100"/>
            </a:pPr>
            <a:r>
              <a:t>- Operators: [] and |</a:t>
            </a:r>
          </a:p>
          <a:p>
            <a:pPr algn="l" defTabSz="578358">
              <a:defRPr sz="3100"/>
            </a:pPr>
            <a:r>
              <a:t>        Hello|World          [A B C]</a:t>
            </a:r>
          </a:p>
          <a:p>
            <a:pPr algn="l" defTabSz="578358">
              <a:defRPr sz="3100"/>
            </a:pPr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t>Anchors</a:t>
            </a:r>
          </a:p>
          <a:p>
            <a:pPr algn="l" defTabSz="578358">
              <a:defRPr sz="3100"/>
            </a:pPr>
            <a:r>
              <a:t>- Where?</a:t>
            </a:r>
          </a:p>
          <a:p>
            <a:pPr algn="l" defTabSz="578358">
              <a:defRPr sz="3100"/>
            </a:pPr>
            <a:r>
              <a:t>- Characters: ^ (beginning) and $ (end)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^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start of line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$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end of line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\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turn off special meaning of next character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[ ]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match any of enclosed characters, use </a:t>
            </a:r>
            <a:r>
              <a:t>-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for range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[^ ]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any characters except those enclosed in []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.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a single character of any value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*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0 or more occurrences of preceding character/expression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+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1 or more occurrences of preceding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\{x,y\}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x to y occurrences of preceding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\{x\}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exactly x occurrences of preceding</a:t>
            </a:r>
          </a:p>
          <a:p>
            <a:pPr marL="328929" indent="-328929" defTabSz="432308">
              <a:spcBef>
                <a:spcPts val="180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pPr>
            <a:r>
              <a:t>\{x,\}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match x or more occurrences of preceding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3639165" y="8942916"/>
            <a:ext cx="57264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http://www.robelle.com/smugbook/regexpr.html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1270000" y="698500"/>
            <a:ext cx="10464800" cy="1130300"/>
          </a:xfrm>
          <a:prstGeom prst="rect">
            <a:avLst/>
          </a:prstGeom>
        </p:spPr>
        <p:txBody>
          <a:bodyPr/>
          <a:lstStyle>
            <a:lvl1pPr defTabSz="414780">
              <a:defRPr sz="3200"/>
            </a:lvl1pPr>
          </a:lstStyle>
          <a:p>
            <a:pPr/>
            <a:r>
              <a:t>Quoting - To preserve literal meaning of special characters</a:t>
            </a:r>
          </a:p>
        </p:txBody>
      </p:sp>
      <p:sp>
        <p:nvSpPr>
          <p:cNvPr id="150" name="Shape 150"/>
          <p:cNvSpPr/>
          <p:nvPr>
            <p:ph type="subTitle" idx="1"/>
          </p:nvPr>
        </p:nvSpPr>
        <p:spPr>
          <a:xfrm>
            <a:off x="1270000" y="2399506"/>
            <a:ext cx="10464800" cy="6349010"/>
          </a:xfrm>
          <a:prstGeom prst="rect">
            <a:avLst/>
          </a:prstGeom>
        </p:spPr>
        <p:txBody>
          <a:bodyPr/>
          <a:lstStyle/>
          <a:p>
            <a:pPr marL="312137" indent="-312137" algn="l" defTabSz="461518">
              <a:buSzPct val="75000"/>
              <a:buChar char="•"/>
              <a:defRPr sz="2500"/>
            </a:pPr>
            <a:r>
              <a:t>Escape Character \ - Literal value of following character</a:t>
            </a:r>
          </a:p>
          <a:p>
            <a:pPr lvl="1" indent="180594" algn="l" defTabSz="461518">
              <a:defRPr sz="2500"/>
            </a:pPr>
            <a:r>
              <a:t>echo \|</a:t>
            </a:r>
          </a:p>
          <a:p>
            <a:pPr algn="l" defTabSz="461518">
              <a:defRPr sz="2500"/>
            </a:pPr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Single Quote - Literal Meaning of all within ‘’</a:t>
            </a:r>
          </a:p>
          <a:p>
            <a:pPr lvl="1" indent="180594" algn="l" defTabSz="461518">
              <a:defRPr sz="2500"/>
            </a:pPr>
            <a:r>
              <a:t>$hello=1</a:t>
            </a:r>
          </a:p>
          <a:p>
            <a:pPr lvl="1" indent="180594" algn="l" defTabSz="461518">
              <a:defRPr sz="2500"/>
            </a:pPr>
            <a:r>
              <a:t>$str=‘$hello’</a:t>
            </a:r>
          </a:p>
          <a:p>
            <a:pPr lvl="1" indent="180594" algn="l" defTabSz="461518">
              <a:defRPr sz="2500"/>
            </a:pPr>
            <a:r>
              <a:t>echo $str -&gt; $hello</a:t>
            </a:r>
          </a:p>
          <a:p>
            <a:pPr lvl="1" indent="180594" algn="l" defTabSz="461518">
              <a:defRPr sz="2500"/>
            </a:pPr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Double Quote - Literal meaning except for $, ` and \.</a:t>
            </a:r>
          </a:p>
          <a:p>
            <a:pPr lvl="1" indent="180594" algn="l" defTabSz="461518">
              <a:defRPr sz="2500"/>
            </a:pPr>
            <a:r>
              <a:t>$hello=1</a:t>
            </a:r>
          </a:p>
          <a:p>
            <a:pPr lvl="1" indent="180594" algn="l" defTabSz="461518">
              <a:defRPr sz="2500"/>
            </a:pPr>
            <a:r>
              <a:t>$str=“abc$hello”</a:t>
            </a:r>
          </a:p>
          <a:p>
            <a:pPr lvl="1" indent="180594" algn="l" defTabSz="461518">
              <a:defRPr sz="2500"/>
            </a:pPr>
            <a:r>
              <a:t>echo $str -&gt; abc1</a:t>
            </a:r>
          </a:p>
          <a:p>
            <a:pPr lvl="1" indent="180594" algn="l" defTabSz="461518">
              <a:defRPr sz="2500"/>
            </a:pPr>
          </a:p>
          <a:p>
            <a:pPr lvl="1" indent="180594" algn="l" defTabSz="461518">
              <a:defRPr sz="2500"/>
            </a:pPr>
            <a:r>
              <a:t>Backquote - execute the command</a:t>
            </a:r>
          </a:p>
          <a:p>
            <a:pPr lvl="1" indent="180594" algn="l" defTabSz="461518">
              <a:defRPr sz="2500"/>
            </a:pPr>
            <a:r>
              <a:t>echo `ls` -&gt; prints result after running 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ctrTitle"/>
          </p:nvPr>
        </p:nvSpPr>
        <p:spPr>
          <a:xfrm>
            <a:off x="1270000" y="762000"/>
            <a:ext cx="10464800" cy="965597"/>
          </a:xfrm>
          <a:prstGeom prst="rect">
            <a:avLst/>
          </a:prstGeom>
        </p:spPr>
        <p:txBody>
          <a:bodyPr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Shell Scripting</a:t>
            </a:r>
          </a:p>
        </p:txBody>
      </p:sp>
      <p:sp>
        <p:nvSpPr>
          <p:cNvPr id="153" name="Shape 153"/>
          <p:cNvSpPr/>
          <p:nvPr>
            <p:ph type="subTitle" idx="1"/>
          </p:nvPr>
        </p:nvSpPr>
        <p:spPr>
          <a:xfrm>
            <a:off x="1270000" y="2530475"/>
            <a:ext cx="10464800" cy="6574567"/>
          </a:xfrm>
          <a:prstGeom prst="rect">
            <a:avLst/>
          </a:prstGeom>
        </p:spPr>
        <p:txBody>
          <a:bodyPr/>
          <a:lstStyle/>
          <a:p>
            <a:pPr marL="347203" indent="-347203" algn="l" defTabSz="338326">
              <a:buSzPct val="75000"/>
              <a:buChar char="•"/>
              <a:defRPr b="1"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</a:t>
            </a:r>
            <a:r>
              <a:rPr b="0"/>
              <a:t>: The shell provides you with an interface to the UNIX system.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-It gathers input from you and executes programs based on that input.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-When a program finishes executing, it displays that program's output.</a:t>
            </a:r>
          </a:p>
          <a:p>
            <a:pPr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347203" indent="-347203" algn="l" defTabSz="338326">
              <a:buSzPct val="75000"/>
              <a:buChar char="•"/>
              <a:defRPr b="1"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Shell-script</a:t>
            </a:r>
            <a:r>
              <a:rPr b="0"/>
              <a:t>: A file containing shell commands (and comments - preceded by #) to execute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The #! First Line (shebang): a way to tell the kernel which shell to use for a script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#!/bin/sh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Make it executable: chmod +x scriptFile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Execute: path_to_script/scriptFile or </a:t>
            </a:r>
          </a:p>
          <a:p>
            <a:pPr lvl="8" marL="0" indent="1353311" defTabSz="338326">
              <a:spcBef>
                <a:spcPts val="0"/>
              </a:spcBef>
              <a:buSzTx/>
              <a:buNone/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 path_to_script/scriptFile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