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9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6" r:id="rId11"/>
    <p:sldId id="265" r:id="rId12"/>
    <p:sldId id="266" r:id="rId13"/>
    <p:sldId id="280" r:id="rId14"/>
    <p:sldId id="267" r:id="rId15"/>
    <p:sldId id="268" r:id="rId16"/>
    <p:sldId id="269" r:id="rId17"/>
    <p:sldId id="274" r:id="rId18"/>
    <p:sldId id="275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3" autoAdjust="0"/>
    <p:restoredTop sz="94629"/>
  </p:normalViewPr>
  <p:slideViewPr>
    <p:cSldViewPr>
      <p:cViewPr varScale="1">
        <p:scale>
          <a:sx n="108" d="100"/>
          <a:sy n="108" d="100"/>
        </p:scale>
        <p:origin x="2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322B5-62C0-4D10-BC2F-C32A4316E862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1A53-0664-4299-ACFE-94BBF4CB27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077200" cy="1752600"/>
          </a:xfrm>
        </p:spPr>
        <p:txBody>
          <a:bodyPr>
            <a:normAutofit fontScale="90000"/>
          </a:bodyPr>
          <a:lstStyle/>
          <a:p>
            <a:r>
              <a:rPr lang="en-US" dirty="0"/>
              <a:t>CS 35L Software Construction Lab	</a:t>
            </a:r>
            <a:br>
              <a:rPr lang="en-US" dirty="0"/>
            </a:br>
            <a:r>
              <a:rPr lang="en-US" dirty="0"/>
              <a:t>Week </a:t>
            </a:r>
            <a:r>
              <a:rPr lang="en-US" dirty="0" smtClean="0"/>
              <a:t>4 – C Programming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1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q</a:t>
            </a:r>
            <a:r>
              <a:rPr lang="en-US" b="1" dirty="0" err="1" smtClean="0"/>
              <a:t>sort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#include </a:t>
            </a:r>
            <a:r>
              <a:rPr lang="en-US" sz="1600" b="1" dirty="0"/>
              <a:t>&lt;</a:t>
            </a:r>
            <a:r>
              <a:rPr lang="en-US" sz="1600" b="1" dirty="0" err="1"/>
              <a:t>stdio.h</a:t>
            </a:r>
            <a:r>
              <a:rPr lang="en-US" sz="1600" b="1" dirty="0"/>
              <a:t>&gt;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b="1" dirty="0"/>
              <a:t>include &lt;</a:t>
            </a:r>
            <a:r>
              <a:rPr lang="en-US" sz="1600" b="1" dirty="0" err="1"/>
              <a:t>stdlib.h</a:t>
            </a:r>
            <a:r>
              <a:rPr lang="en-US" sz="1600" b="1" dirty="0"/>
              <a:t>&gt; </a:t>
            </a: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/>
              <a:t>compare (</a:t>
            </a:r>
            <a:r>
              <a:rPr lang="en-US" sz="1600" b="1" dirty="0" err="1"/>
              <a:t>const</a:t>
            </a:r>
            <a:r>
              <a:rPr lang="en-US" sz="1600" b="1" dirty="0"/>
              <a:t> void * a, </a:t>
            </a:r>
            <a:r>
              <a:rPr lang="en-US" sz="1600" b="1" dirty="0" err="1"/>
              <a:t>const</a:t>
            </a:r>
            <a:r>
              <a:rPr lang="en-US" sz="1600" b="1" dirty="0"/>
              <a:t> void * b</a:t>
            </a:r>
            <a:r>
              <a:rPr lang="en-US" sz="1600" b="1" dirty="0" smtClean="0"/>
              <a:t>)</a:t>
            </a:r>
          </a:p>
          <a:p>
            <a:pPr marL="0" indent="0">
              <a:buNone/>
            </a:pPr>
            <a:r>
              <a:rPr lang="en-US" sz="1600" b="1" dirty="0" smtClean="0"/>
              <a:t> </a:t>
            </a:r>
            <a:r>
              <a:rPr lang="en-US" sz="1600" b="1" dirty="0"/>
              <a:t>{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return </a:t>
            </a:r>
            <a:r>
              <a:rPr lang="en-US" sz="1600" b="1" dirty="0"/>
              <a:t>( *(</a:t>
            </a:r>
            <a:r>
              <a:rPr lang="en-US" sz="1600" b="1" dirty="0" err="1"/>
              <a:t>int</a:t>
            </a:r>
            <a:r>
              <a:rPr lang="en-US" sz="1600" b="1" dirty="0"/>
              <a:t>*)a - *(</a:t>
            </a:r>
            <a:r>
              <a:rPr lang="en-US" sz="1600" b="1" dirty="0" err="1"/>
              <a:t>int</a:t>
            </a:r>
            <a:r>
              <a:rPr lang="en-US" sz="1600" b="1" dirty="0"/>
              <a:t>*)b 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} 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/>
              <a:t>main ()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{ 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int</a:t>
            </a:r>
            <a:r>
              <a:rPr lang="en-US" sz="1600" b="1" dirty="0"/>
              <a:t> values[] = { 40, 10, 100, 90, 20, 25 };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 smtClean="0"/>
              <a:t>qsort</a:t>
            </a:r>
            <a:r>
              <a:rPr lang="en-US" sz="1600" b="1" dirty="0" smtClean="0"/>
              <a:t> </a:t>
            </a:r>
            <a:r>
              <a:rPr lang="en-US" sz="1600" b="1" dirty="0"/>
              <a:t>(values, 6, </a:t>
            </a:r>
            <a:r>
              <a:rPr lang="en-US" sz="1600" b="1" dirty="0" err="1"/>
              <a:t>sizeof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), compare);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n;</a:t>
            </a:r>
          </a:p>
          <a:p>
            <a:pPr marL="0" indent="0">
              <a:buNone/>
            </a:pPr>
            <a:r>
              <a:rPr lang="en-US" sz="1600" b="1" dirty="0" smtClean="0"/>
              <a:t>	for (n = 0</a:t>
            </a:r>
            <a:r>
              <a:rPr lang="en-US" sz="1600" b="1" dirty="0"/>
              <a:t>; </a:t>
            </a:r>
            <a:r>
              <a:rPr lang="en-US" sz="1600" b="1" dirty="0" smtClean="0"/>
              <a:t>n &lt; 6</a:t>
            </a:r>
            <a:r>
              <a:rPr lang="en-US" sz="1600" b="1" dirty="0"/>
              <a:t>; n++)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	</a:t>
            </a:r>
            <a:r>
              <a:rPr lang="en-US" sz="1600" b="1" dirty="0" err="1" smtClean="0"/>
              <a:t>printf</a:t>
            </a:r>
            <a:r>
              <a:rPr lang="en-US" sz="1600" b="1" dirty="0" smtClean="0"/>
              <a:t> </a:t>
            </a:r>
            <a:r>
              <a:rPr lang="en-US" sz="1600" b="1" dirty="0"/>
              <a:t>("%d ",values[n]);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return </a:t>
            </a:r>
            <a:r>
              <a:rPr lang="en-US" sz="1600" b="1" dirty="0"/>
              <a:t>0;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80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500" dirty="0" smtClean="0"/>
              <a:t>No classes in C</a:t>
            </a:r>
          </a:p>
          <a:p>
            <a:r>
              <a:rPr lang="en-US" sz="4500" dirty="0" smtClean="0"/>
              <a:t>Used to package related data (variables of different types) together</a:t>
            </a:r>
          </a:p>
          <a:p>
            <a:r>
              <a:rPr lang="en-US" sz="4500" dirty="0" smtClean="0"/>
              <a:t>Single name is convenient </a:t>
            </a:r>
          </a:p>
          <a:p>
            <a:endParaRPr lang="en-US" sz="4500" dirty="0" smtClean="0"/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Student {		                         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name[64];			          char name[64];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UID[10];			          char UID[10];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age;				          </a:t>
            </a:r>
            <a:r>
              <a:rPr lang="en-US" dirty="0" err="1" smtClean="0"/>
              <a:t>int</a:t>
            </a:r>
            <a:r>
              <a:rPr lang="en-US" dirty="0" smtClean="0"/>
              <a:t> age;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year; 			          	         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pPr marL="0" indent="0">
              <a:buNone/>
            </a:pPr>
            <a:r>
              <a:rPr lang="en-US" dirty="0" smtClean="0"/>
              <a:t>};					} Student;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Student s;				Student 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1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</a:t>
            </a:r>
            <a:r>
              <a:rPr lang="en-US" b="1" dirty="0" err="1" smtClean="0"/>
              <a:t>structs</a:t>
            </a:r>
            <a:r>
              <a:rPr lang="en-US" b="1" dirty="0" smtClean="0"/>
              <a:t> vs. C++ 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 </a:t>
            </a:r>
            <a:r>
              <a:rPr lang="en-US" dirty="0" err="1"/>
              <a:t>structs</a:t>
            </a:r>
            <a:r>
              <a:rPr lang="en-US" dirty="0"/>
              <a:t> cannot have member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r>
              <a:rPr lang="en-US" dirty="0" smtClean="0"/>
              <a:t>There’s no such thing as access </a:t>
            </a:r>
            <a:r>
              <a:rPr lang="en-US" dirty="0" err="1" smtClean="0"/>
              <a:t>specifiers</a:t>
            </a:r>
            <a:r>
              <a:rPr lang="en-US" dirty="0" smtClean="0"/>
              <a:t> in C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  <a:p>
            <a:r>
              <a:rPr lang="en-US" dirty="0" smtClean="0"/>
              <a:t>C </a:t>
            </a:r>
            <a:r>
              <a:rPr lang="en-US" dirty="0" err="1" smtClean="0"/>
              <a:t>structs</a:t>
            </a:r>
            <a:r>
              <a:rPr lang="en-US" dirty="0" smtClean="0"/>
              <a:t> don’t have constructors defined for them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</a:t>
            </a:r>
            <a:r>
              <a:rPr lang="en-US" dirty="0"/>
              <a:t>++ </a:t>
            </a:r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r>
              <a:rPr lang="en-US" dirty="0" smtClean="0"/>
              <a:t> </a:t>
            </a:r>
            <a:r>
              <a:rPr lang="en-US" dirty="0"/>
              <a:t>can have member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r>
              <a:rPr lang="en-US" dirty="0" smtClean="0"/>
              <a:t>C++ class </a:t>
            </a:r>
            <a:r>
              <a:rPr lang="en-US" dirty="0"/>
              <a:t>members </a:t>
            </a:r>
            <a:r>
              <a:rPr lang="en-US" dirty="0" smtClean="0"/>
              <a:t>have access </a:t>
            </a:r>
            <a:r>
              <a:rPr lang="en-US" dirty="0" err="1" smtClean="0"/>
              <a:t>specifiers</a:t>
            </a:r>
            <a:r>
              <a:rPr lang="en-US" dirty="0" smtClean="0"/>
              <a:t> and are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default</a:t>
            </a:r>
          </a:p>
          <a:p>
            <a:endParaRPr lang="en-US" dirty="0"/>
          </a:p>
          <a:p>
            <a:r>
              <a:rPr lang="en-US" dirty="0" smtClean="0"/>
              <a:t>C++ classes must have at least a default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/>
              <a:t>typedef Declarations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/>
              <a:t>Easy way to use types with complex names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x-none" sz="2000" dirty="0" err="1" smtClean="0">
                <a:latin typeface="Courier New" charset="0"/>
              </a:rPr>
              <a:t>typedef</a:t>
            </a:r>
            <a:r>
              <a:rPr lang="en-US" altLang="x-none" sz="2000" dirty="0" smtClean="0">
                <a:latin typeface="Courier New" charset="0"/>
              </a:rPr>
              <a:t> </a:t>
            </a:r>
            <a:r>
              <a:rPr lang="en-US" altLang="x-none" sz="2000" dirty="0" err="1" smtClean="0">
                <a:latin typeface="Courier New" charset="0"/>
              </a:rPr>
              <a:t>struct</a:t>
            </a:r>
            <a:r>
              <a:rPr lang="en-US" altLang="x-none" sz="2000" dirty="0" smtClean="0">
                <a:latin typeface="Courier New" charset="0"/>
              </a:rPr>
              <a:t> { double x, y; } </a:t>
            </a:r>
            <a:r>
              <a:rPr lang="en-US" altLang="x-none" sz="2000" dirty="0" err="1" smtClean="0">
                <a:latin typeface="Courier New" charset="0"/>
              </a:rPr>
              <a:t>Point_t</a:t>
            </a:r>
            <a:r>
              <a:rPr lang="en-US" altLang="x-none" sz="2000" dirty="0" smtClean="0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x-none" sz="2000" dirty="0" smtClean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x-none" sz="2000" dirty="0" err="1" smtClean="0">
                <a:latin typeface="Courier New" charset="0"/>
              </a:rPr>
              <a:t>typedef</a:t>
            </a:r>
            <a:r>
              <a:rPr lang="en-US" altLang="x-none" sz="2000" dirty="0" smtClean="0">
                <a:latin typeface="Courier New" charset="0"/>
              </a:rPr>
              <a:t> </a:t>
            </a:r>
            <a:r>
              <a:rPr lang="en-US" altLang="x-none" sz="2000" dirty="0" err="1" smtClean="0">
                <a:latin typeface="Courier New" charset="0"/>
              </a:rPr>
              <a:t>struct</a:t>
            </a:r>
            <a:r>
              <a:rPr lang="en-US" altLang="x-none" sz="2000" dirty="0" smtClean="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x-none" sz="2000" dirty="0" smtClean="0">
                <a:latin typeface="Courier New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x-none" sz="2000" dirty="0" smtClean="0">
                <a:latin typeface="Courier New" charset="0"/>
              </a:rPr>
              <a:t>	</a:t>
            </a:r>
            <a:r>
              <a:rPr lang="en-US" altLang="x-none" sz="2000" dirty="0" err="1" smtClean="0">
                <a:latin typeface="Courier New" charset="0"/>
              </a:rPr>
              <a:t>Point_t</a:t>
            </a:r>
            <a:r>
              <a:rPr lang="en-US" altLang="x-none" sz="2000" dirty="0" smtClean="0">
                <a:latin typeface="Courier New" charset="0"/>
              </a:rPr>
              <a:t> </a:t>
            </a:r>
            <a:r>
              <a:rPr lang="en-US" altLang="x-none" sz="2000" dirty="0" err="1" smtClean="0">
                <a:latin typeface="Courier New" charset="0"/>
              </a:rPr>
              <a:t>top_left</a:t>
            </a:r>
            <a:r>
              <a:rPr lang="en-US" altLang="x-none" sz="2000" dirty="0" smtClean="0">
                <a:latin typeface="Courier New" charset="0"/>
              </a:rPr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x-none" sz="2000" dirty="0" smtClean="0">
                <a:latin typeface="Courier New" charset="0"/>
              </a:rPr>
              <a:t>	</a:t>
            </a:r>
            <a:r>
              <a:rPr lang="en-US" altLang="x-none" sz="2000" dirty="0" err="1" smtClean="0">
                <a:latin typeface="Courier New" charset="0"/>
              </a:rPr>
              <a:t>Point_t</a:t>
            </a:r>
            <a:r>
              <a:rPr lang="en-US" altLang="x-none" sz="2000" dirty="0" smtClean="0">
                <a:latin typeface="Courier New" charset="0"/>
              </a:rPr>
              <a:t> </a:t>
            </a:r>
            <a:r>
              <a:rPr lang="en-US" altLang="x-none" sz="2000" dirty="0" err="1" smtClean="0">
                <a:latin typeface="Courier New" charset="0"/>
              </a:rPr>
              <a:t>bottom_right</a:t>
            </a:r>
            <a:r>
              <a:rPr lang="en-US" altLang="x-none" sz="2000" dirty="0" smtClean="0">
                <a:latin typeface="Courier New" charset="0"/>
              </a:rPr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x-none" sz="2000" dirty="0" smtClean="0">
                <a:latin typeface="Courier New" charset="0"/>
              </a:rPr>
              <a:t>} </a:t>
            </a:r>
            <a:r>
              <a:rPr lang="en-US" altLang="x-none" sz="2000" dirty="0" err="1" smtClean="0">
                <a:latin typeface="Courier New" charset="0"/>
              </a:rPr>
              <a:t>Rectangle_t</a:t>
            </a:r>
            <a:r>
              <a:rPr lang="en-US" altLang="x-none" sz="2000" dirty="0" smtClean="0">
                <a:latin typeface="Courier New" charset="0"/>
              </a:rPr>
              <a:t>;</a:t>
            </a:r>
            <a:r>
              <a:rPr lang="en-US" altLang="x-non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2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Memory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emory that is allocated at runtime</a:t>
            </a:r>
          </a:p>
          <a:p>
            <a:r>
              <a:rPr lang="en-US" dirty="0" smtClean="0"/>
              <a:t>Allocated on the heap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void </a:t>
            </a:r>
            <a:r>
              <a:rPr lang="en-US" b="1" dirty="0"/>
              <a:t>*</a:t>
            </a:r>
            <a:r>
              <a:rPr lang="en-US" b="1" dirty="0" err="1" smtClean="0"/>
              <a:t>malloc</a:t>
            </a:r>
            <a:r>
              <a:rPr lang="en-US" b="1" dirty="0" smtClean="0"/>
              <a:t> (</a:t>
            </a:r>
            <a:r>
              <a:rPr lang="en-US" b="1" dirty="0" err="1"/>
              <a:t>size_t</a:t>
            </a:r>
            <a:r>
              <a:rPr lang="en-US" b="1" dirty="0"/>
              <a:t> size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Allocates </a:t>
            </a:r>
            <a:r>
              <a:rPr lang="en-US" i="1" dirty="0" smtClean="0"/>
              <a:t>size</a:t>
            </a:r>
            <a:r>
              <a:rPr lang="en-US" dirty="0" smtClean="0"/>
              <a:t> bytes and returns a pointer to the allocated memory</a:t>
            </a:r>
          </a:p>
          <a:p>
            <a:pPr marL="0" indent="0">
              <a:buNone/>
            </a:pPr>
            <a:r>
              <a:rPr lang="en-US" b="1" dirty="0" smtClean="0"/>
              <a:t>void *</a:t>
            </a:r>
            <a:r>
              <a:rPr lang="en-US" b="1" dirty="0" err="1" smtClean="0"/>
              <a:t>realloc</a:t>
            </a:r>
            <a:r>
              <a:rPr lang="en-US" b="1" dirty="0" smtClean="0"/>
              <a:t> (void *</a:t>
            </a:r>
            <a:r>
              <a:rPr lang="en-US" b="1" dirty="0" err="1" smtClean="0"/>
              <a:t>ptr</a:t>
            </a:r>
            <a:r>
              <a:rPr lang="en-US" b="1" dirty="0" smtClean="0"/>
              <a:t>, </a:t>
            </a:r>
            <a:r>
              <a:rPr lang="en-US" b="1" dirty="0" err="1" smtClean="0"/>
              <a:t>size_t</a:t>
            </a:r>
            <a:r>
              <a:rPr lang="en-US" b="1" dirty="0" smtClean="0"/>
              <a:t> size);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hanges the </a:t>
            </a:r>
            <a:r>
              <a:rPr lang="en-US" dirty="0"/>
              <a:t>size of the memory block pointed to by </a:t>
            </a:r>
            <a:r>
              <a:rPr lang="en-US" i="1" dirty="0" err="1" smtClean="0"/>
              <a:t>ptr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i="1" dirty="0" smtClean="0"/>
              <a:t>size</a:t>
            </a:r>
            <a:r>
              <a:rPr lang="en-US" dirty="0" smtClean="0"/>
              <a:t> bytes</a:t>
            </a:r>
          </a:p>
          <a:p>
            <a:pPr marL="0" indent="0">
              <a:buNone/>
            </a:pPr>
            <a:r>
              <a:rPr lang="en-US" b="1" dirty="0"/>
              <a:t>v</a:t>
            </a:r>
            <a:r>
              <a:rPr lang="en-US" b="1" dirty="0" smtClean="0"/>
              <a:t>oid free (void *</a:t>
            </a:r>
            <a:r>
              <a:rPr lang="en-US" b="1" dirty="0" err="1" smtClean="0"/>
              <a:t>ptr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Frees the block of memory pointed to by</a:t>
            </a:r>
            <a:r>
              <a:rPr lang="en-US" i="1" dirty="0" smtClean="0"/>
              <a:t> </a:t>
            </a:r>
            <a:r>
              <a:rPr lang="en-US" i="1" dirty="0" err="1" smtClean="0"/>
              <a:t>ptr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Reading/Writing Characters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i</a:t>
            </a:r>
            <a:r>
              <a:rPr lang="en-US" sz="4400" b="1" dirty="0" err="1" smtClean="0"/>
              <a:t>nt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getchar</a:t>
            </a:r>
            <a:r>
              <a:rPr lang="en-US" sz="4400" b="1" dirty="0" smtClean="0"/>
              <a:t>();</a:t>
            </a:r>
          </a:p>
          <a:p>
            <a:pPr lvl="1"/>
            <a:r>
              <a:rPr lang="en-US" sz="4000" dirty="0" smtClean="0"/>
              <a:t>Returns the next character from </a:t>
            </a:r>
            <a:r>
              <a:rPr lang="en-US" sz="4000" dirty="0" err="1" smtClean="0"/>
              <a:t>stdin</a:t>
            </a:r>
            <a:endParaRPr lang="en-US" sz="4000" dirty="0" smtClean="0"/>
          </a:p>
          <a:p>
            <a:r>
              <a:rPr lang="en-US" sz="4400" b="1" dirty="0" err="1" smtClean="0"/>
              <a:t>int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putchar</a:t>
            </a:r>
            <a:r>
              <a:rPr lang="en-US" sz="4400" b="1" dirty="0" smtClean="0"/>
              <a:t>(</a:t>
            </a:r>
            <a:r>
              <a:rPr lang="en-US" sz="4400" b="1" dirty="0" err="1" smtClean="0"/>
              <a:t>int</a:t>
            </a:r>
            <a:r>
              <a:rPr lang="en-US" sz="4400" b="1" dirty="0" smtClean="0"/>
              <a:t> character);</a:t>
            </a:r>
          </a:p>
          <a:p>
            <a:pPr lvl="1"/>
            <a:r>
              <a:rPr lang="en-US" sz="4000" dirty="0" smtClean="0"/>
              <a:t>Writes a character to the current position in </a:t>
            </a:r>
            <a:r>
              <a:rPr lang="en-US" sz="4000" dirty="0" err="1" smtClean="0"/>
              <a:t>stdout</a:t>
            </a:r>
            <a:r>
              <a:rPr lang="en-US" sz="4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88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Formatted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fprintf</a:t>
            </a:r>
            <a:r>
              <a:rPr lang="en-US" dirty="0" smtClean="0"/>
              <a:t>(FILE * </a:t>
            </a:r>
            <a:r>
              <a:rPr lang="en-US" dirty="0" err="1" smtClean="0"/>
              <a:t>fp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char * format, …);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fscanf</a:t>
            </a:r>
            <a:r>
              <a:rPr lang="en-US" dirty="0" smtClean="0"/>
              <a:t>(FILE </a:t>
            </a:r>
            <a:r>
              <a:rPr lang="en-US" dirty="0"/>
              <a:t>* 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 format, </a:t>
            </a:r>
            <a:r>
              <a:rPr lang="en-US" dirty="0" smtClean="0"/>
              <a:t>…);</a:t>
            </a:r>
          </a:p>
          <a:p>
            <a:pPr lvl="1"/>
            <a:r>
              <a:rPr lang="en-US" dirty="0" smtClean="0"/>
              <a:t>FILE *</a:t>
            </a:r>
            <a:r>
              <a:rPr lang="en-US" dirty="0" err="1" smtClean="0"/>
              <a:t>fp</a:t>
            </a:r>
            <a:r>
              <a:rPr lang="en-US" dirty="0" smtClean="0"/>
              <a:t> can be either:</a:t>
            </a:r>
          </a:p>
          <a:p>
            <a:pPr lvl="2"/>
            <a:r>
              <a:rPr lang="en-US" dirty="0" smtClean="0"/>
              <a:t>A file pointer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or </a:t>
            </a:r>
            <a:r>
              <a:rPr lang="en-US" dirty="0" err="1" smtClean="0"/>
              <a:t>stderr</a:t>
            </a:r>
            <a:endParaRPr lang="en-US" dirty="0" smtClean="0"/>
          </a:p>
          <a:p>
            <a:pPr lvl="1"/>
            <a:r>
              <a:rPr lang="en-US" dirty="0" smtClean="0"/>
              <a:t>The format string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score = 120; char player[] = “Mary”;</a:t>
            </a:r>
          </a:p>
          <a:p>
            <a:pPr lvl="2"/>
            <a:r>
              <a:rPr lang="en-US" dirty="0" err="1" smtClean="0"/>
              <a:t>fp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(“file.txt”,  “w+”)</a:t>
            </a:r>
          </a:p>
          <a:p>
            <a:pPr lvl="2"/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, </a:t>
            </a:r>
            <a:r>
              <a:rPr lang="en-US" b="1" dirty="0" smtClean="0"/>
              <a:t>“%s has %d points.\n”, player, score</a:t>
            </a:r>
            <a:r>
              <a:rPr lang="en-US" dirty="0" smtClean="0"/>
              <a:t>);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C program called </a:t>
            </a:r>
            <a:r>
              <a:rPr lang="en-US" i="1" dirty="0" err="1" smtClean="0"/>
              <a:t>sfrob</a:t>
            </a:r>
            <a:endParaRPr lang="en-US" i="1" dirty="0" smtClean="0"/>
          </a:p>
          <a:p>
            <a:pPr lvl="1"/>
            <a:r>
              <a:rPr lang="en-US" dirty="0" smtClean="0"/>
              <a:t>Reads </a:t>
            </a:r>
            <a:r>
              <a:rPr lang="en-US" dirty="0" err="1" smtClean="0"/>
              <a:t>stdin</a:t>
            </a:r>
            <a:r>
              <a:rPr lang="en-US" dirty="0" smtClean="0"/>
              <a:t> byte-by-byte </a:t>
            </a:r>
            <a:r>
              <a:rPr lang="en-US" sz="2100" b="1" dirty="0" smtClean="0"/>
              <a:t>(</a:t>
            </a:r>
            <a:r>
              <a:rPr lang="en-US" sz="2100" b="1" dirty="0" err="1" smtClean="0"/>
              <a:t>getchar</a:t>
            </a:r>
            <a:r>
              <a:rPr lang="en-US" sz="2100" b="1" dirty="0" smtClean="0"/>
              <a:t>)</a:t>
            </a:r>
          </a:p>
          <a:p>
            <a:pPr lvl="2"/>
            <a:r>
              <a:rPr lang="en-US" sz="1600" dirty="0" smtClean="0"/>
              <a:t>Consists of records that are newline-delimited</a:t>
            </a:r>
          </a:p>
          <a:p>
            <a:pPr lvl="1"/>
            <a:r>
              <a:rPr lang="en-US" dirty="0" smtClean="0"/>
              <a:t>Each byte is </a:t>
            </a:r>
            <a:r>
              <a:rPr lang="en-US" dirty="0" err="1" smtClean="0"/>
              <a:t>frobnicated</a:t>
            </a:r>
            <a:r>
              <a:rPr lang="en-US" dirty="0" smtClean="0"/>
              <a:t> (XOR with </a:t>
            </a:r>
            <a:r>
              <a:rPr lang="en-US" dirty="0" err="1" smtClean="0"/>
              <a:t>dec</a:t>
            </a:r>
            <a:r>
              <a:rPr lang="en-US" dirty="0" smtClean="0"/>
              <a:t> 42)</a:t>
            </a:r>
          </a:p>
          <a:p>
            <a:pPr lvl="2"/>
            <a:r>
              <a:rPr lang="en-US" dirty="0" smtClean="0"/>
              <a:t>Sort records without decoding </a:t>
            </a:r>
            <a:r>
              <a:rPr lang="en-US" sz="2000" dirty="0" smtClean="0"/>
              <a:t>(</a:t>
            </a:r>
            <a:r>
              <a:rPr lang="en-US" sz="2000" b="1" dirty="0" err="1" smtClean="0"/>
              <a:t>qsort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frobcmp</a:t>
            </a:r>
            <a:r>
              <a:rPr lang="en-US" sz="2000" dirty="0" smtClean="0"/>
              <a:t>)</a:t>
            </a:r>
          </a:p>
          <a:p>
            <a:pPr lvl="2"/>
            <a:r>
              <a:rPr lang="en-US" dirty="0" smtClean="0"/>
              <a:t>Output result in </a:t>
            </a:r>
            <a:r>
              <a:rPr lang="en-US" dirty="0" err="1" smtClean="0"/>
              <a:t>frobnicated</a:t>
            </a:r>
            <a:r>
              <a:rPr lang="en-US" dirty="0" smtClean="0"/>
              <a:t> encoding to </a:t>
            </a:r>
            <a:r>
              <a:rPr lang="en-US" dirty="0" err="1" smtClean="0"/>
              <a:t>stdout</a:t>
            </a:r>
            <a:r>
              <a:rPr lang="en-US" dirty="0" smtClean="0"/>
              <a:t>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putchar</a:t>
            </a:r>
            <a:r>
              <a:rPr lang="en-US" sz="2000" b="1" dirty="0" smtClean="0"/>
              <a:t>)</a:t>
            </a:r>
            <a:endParaRPr lang="en-US" sz="2000" dirty="0"/>
          </a:p>
          <a:p>
            <a:pPr lvl="1"/>
            <a:r>
              <a:rPr lang="en-US" dirty="0" smtClean="0"/>
              <a:t>Dynamic memory allocation </a:t>
            </a:r>
            <a:r>
              <a:rPr lang="en-US" sz="2400" dirty="0" smtClean="0"/>
              <a:t>(</a:t>
            </a:r>
            <a:r>
              <a:rPr lang="en-US" sz="2000" b="1" dirty="0" err="1" smtClean="0"/>
              <a:t>malloc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realloc</a:t>
            </a:r>
            <a:r>
              <a:rPr lang="en-US" sz="2000" b="1" dirty="0" smtClean="0"/>
              <a:t>, free</a:t>
            </a:r>
            <a:r>
              <a:rPr lang="en-US" sz="24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18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 </a:t>
            </a:r>
            <a:r>
              <a:rPr lang="en-US" dirty="0" err="1" smtClean="0"/>
              <a:t>printf</a:t>
            </a:r>
            <a:r>
              <a:rPr lang="en-US" dirty="0" smtClean="0"/>
              <a:t> '</a:t>
            </a:r>
            <a:r>
              <a:rPr lang="en-US" dirty="0" err="1" smtClean="0"/>
              <a:t>sybjre</a:t>
            </a:r>
            <a:r>
              <a:rPr lang="en-US" dirty="0" smtClean="0"/>
              <a:t> </a:t>
            </a:r>
            <a:r>
              <a:rPr lang="en-US" dirty="0" err="1" smtClean="0"/>
              <a:t>obl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printf</a:t>
            </a:r>
            <a:r>
              <a:rPr lang="en-US" dirty="0" smtClean="0"/>
              <a:t> '</a:t>
            </a:r>
            <a:r>
              <a:rPr lang="en-US" dirty="0" err="1" smtClean="0"/>
              <a:t>sybjre</a:t>
            </a:r>
            <a:r>
              <a:rPr lang="en-US" dirty="0" smtClean="0"/>
              <a:t> </a:t>
            </a:r>
            <a:r>
              <a:rPr lang="en-US" dirty="0" err="1" smtClean="0"/>
              <a:t>obl</a:t>
            </a:r>
            <a:r>
              <a:rPr lang="en-US" b="1" dirty="0" smtClean="0">
                <a:solidFill>
                  <a:srgbClr val="FF0000"/>
                </a:solidFill>
              </a:rPr>
              <a:t>\n</a:t>
            </a:r>
            <a:r>
              <a:rPr lang="en-US" dirty="0" smtClean="0"/>
              <a:t>' | ./</a:t>
            </a:r>
            <a:r>
              <a:rPr lang="en-US" dirty="0" err="1" smtClean="0"/>
              <a:t>sfrob</a:t>
            </a:r>
            <a:endParaRPr lang="en-US" dirty="0" smtClean="0"/>
          </a:p>
          <a:p>
            <a:r>
              <a:rPr lang="en-US" dirty="0" smtClean="0"/>
              <a:t>Read the records: </a:t>
            </a:r>
            <a:r>
              <a:rPr lang="en-US" dirty="0" err="1" smtClean="0"/>
              <a:t>sybjre</a:t>
            </a:r>
            <a:r>
              <a:rPr lang="en-US" dirty="0" smtClean="0"/>
              <a:t>, </a:t>
            </a:r>
            <a:r>
              <a:rPr lang="en-US" dirty="0" err="1" smtClean="0"/>
              <a:t>obl</a:t>
            </a:r>
            <a:endParaRPr lang="en-US" dirty="0" smtClean="0"/>
          </a:p>
          <a:p>
            <a:r>
              <a:rPr lang="en-US" dirty="0" smtClean="0"/>
              <a:t>Compare records using </a:t>
            </a:r>
            <a:r>
              <a:rPr lang="en-US" i="1" dirty="0" err="1" smtClean="0"/>
              <a:t>frobcmp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Use </a:t>
            </a:r>
            <a:r>
              <a:rPr lang="en-US" i="1" dirty="0" err="1" smtClean="0"/>
              <a:t>frobcmp</a:t>
            </a:r>
            <a:r>
              <a:rPr lang="en-US" dirty="0" smtClean="0"/>
              <a:t> as compare function in </a:t>
            </a:r>
            <a:r>
              <a:rPr lang="en-US" i="1" dirty="0" err="1" smtClean="0"/>
              <a:t>qsort</a:t>
            </a:r>
            <a:endParaRPr lang="en-US" i="1" dirty="0" smtClean="0"/>
          </a:p>
          <a:p>
            <a:r>
              <a:rPr lang="en-US" dirty="0" smtClean="0"/>
              <a:t>Output: </a:t>
            </a:r>
            <a:r>
              <a:rPr lang="en-US" dirty="0" err="1" smtClean="0"/>
              <a:t>obl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1371600" lvl="3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3200" dirty="0" err="1" smtClean="0"/>
              <a:t>sybjre</a:t>
            </a:r>
            <a:r>
              <a:rPr lang="en-US" sz="3200" dirty="0" smtClean="0"/>
              <a:t>	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Array of pointers to char arrays to store strings (char ** 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  <a:endParaRPr lang="en-US" b="1" i="1" dirty="0" smtClean="0"/>
          </a:p>
          <a:p>
            <a:r>
              <a:rPr lang="en-US" dirty="0" smtClean="0"/>
              <a:t>Use the right cast while passing </a:t>
            </a:r>
            <a:r>
              <a:rPr lang="en-US" dirty="0" err="1" smtClean="0"/>
              <a:t>frobcmp</a:t>
            </a:r>
            <a:r>
              <a:rPr lang="en-US" dirty="0" smtClean="0"/>
              <a:t> to </a:t>
            </a:r>
            <a:r>
              <a:rPr lang="en-US" dirty="0" err="1" smtClean="0"/>
              <a:t>qsort</a:t>
            </a:r>
            <a:endParaRPr lang="en-US" dirty="0" smtClean="0"/>
          </a:p>
          <a:p>
            <a:pPr lvl="1"/>
            <a:r>
              <a:rPr lang="en-US" dirty="0" smtClean="0"/>
              <a:t>cast from void ** to char ** and then dereference because </a:t>
            </a:r>
            <a:r>
              <a:rPr lang="en-US" dirty="0" err="1" smtClean="0"/>
              <a:t>frobcmp</a:t>
            </a:r>
            <a:r>
              <a:rPr lang="en-US" dirty="0" smtClean="0"/>
              <a:t> takes a char *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realloc</a:t>
            </a:r>
            <a:r>
              <a:rPr lang="en-US" dirty="0" smtClean="0"/>
              <a:t> to reallocate memory for every string and the array of strings itself, dynamically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exit</a:t>
            </a:r>
            <a:r>
              <a:rPr lang="en-US" dirty="0" smtClean="0"/>
              <a:t>, not </a:t>
            </a:r>
            <a:r>
              <a:rPr lang="en-US" i="1" dirty="0" smtClean="0"/>
              <a:t>return </a:t>
            </a:r>
            <a:r>
              <a:rPr lang="en-US" dirty="0" smtClean="0"/>
              <a:t>when exiting with error</a:t>
            </a:r>
            <a:endParaRPr lang="en-US" b="1" i="1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41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000" b="1" dirty="0" err="1" smtClean="0"/>
              <a:t>int</a:t>
            </a:r>
            <a:endParaRPr lang="en-US" sz="6000" b="1" dirty="0" smtClean="0"/>
          </a:p>
          <a:p>
            <a:pPr lvl="1"/>
            <a:r>
              <a:rPr lang="en-US" sz="6000" dirty="0" smtClean="0"/>
              <a:t>Holds integer numbers</a:t>
            </a:r>
          </a:p>
          <a:p>
            <a:pPr lvl="1"/>
            <a:r>
              <a:rPr lang="en-US" sz="6000" dirty="0" smtClean="0"/>
              <a:t>Usually 4 bytes</a:t>
            </a:r>
          </a:p>
          <a:p>
            <a:r>
              <a:rPr lang="en-US" sz="6000" b="1" dirty="0"/>
              <a:t>f</a:t>
            </a:r>
            <a:r>
              <a:rPr lang="en-US" sz="6000" b="1" dirty="0" smtClean="0"/>
              <a:t>loat</a:t>
            </a:r>
          </a:p>
          <a:p>
            <a:pPr lvl="1"/>
            <a:r>
              <a:rPr lang="en-US" sz="6000" dirty="0" smtClean="0"/>
              <a:t>Holds floating point numbers</a:t>
            </a:r>
          </a:p>
          <a:p>
            <a:pPr lvl="1"/>
            <a:r>
              <a:rPr lang="en-US" sz="6000" dirty="0" smtClean="0"/>
              <a:t>Usually 4 bytes</a:t>
            </a:r>
          </a:p>
          <a:p>
            <a:r>
              <a:rPr lang="en-US" sz="6000" b="1" dirty="0"/>
              <a:t>d</a:t>
            </a:r>
            <a:r>
              <a:rPr lang="en-US" sz="6000" b="1" dirty="0" smtClean="0"/>
              <a:t>ouble</a:t>
            </a:r>
          </a:p>
          <a:p>
            <a:pPr lvl="1"/>
            <a:r>
              <a:rPr lang="en-US" sz="6000" dirty="0" smtClean="0"/>
              <a:t>Holds higher-precision floating point numbers</a:t>
            </a:r>
          </a:p>
          <a:p>
            <a:pPr lvl="1"/>
            <a:r>
              <a:rPr lang="en-US" sz="6000" dirty="0" smtClean="0"/>
              <a:t>Usually 8 bytes (double the size of a float)</a:t>
            </a:r>
          </a:p>
          <a:p>
            <a:r>
              <a:rPr lang="en-US" sz="6000" b="1" dirty="0"/>
              <a:t>c</a:t>
            </a:r>
            <a:r>
              <a:rPr lang="en-US" sz="6000" b="1" dirty="0" smtClean="0"/>
              <a:t>har</a:t>
            </a:r>
          </a:p>
          <a:p>
            <a:pPr lvl="1"/>
            <a:r>
              <a:rPr lang="en-US" sz="6000" dirty="0" smtClean="0"/>
              <a:t>Holds a byte of data, characters</a:t>
            </a:r>
          </a:p>
          <a:p>
            <a:r>
              <a:rPr lang="en-US" sz="6000" b="1" dirty="0" smtClean="0"/>
              <a:t>void</a:t>
            </a:r>
          </a:p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that store memory addresses</a:t>
            </a:r>
          </a:p>
          <a:p>
            <a:pPr marL="0" indent="0">
              <a:buNone/>
            </a:pPr>
            <a:r>
              <a:rPr lang="en-US" b="1" dirty="0" smtClean="0"/>
              <a:t>Declaration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variable_type</a:t>
            </a:r>
            <a:r>
              <a:rPr lang="en-US" dirty="0" smtClean="0"/>
              <a:t>&gt; *&lt;name&gt;;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;	  //declare </a:t>
            </a: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as a pointer to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77;     // define an </a:t>
            </a:r>
            <a:r>
              <a:rPr lang="en-US" dirty="0" err="1" smtClean="0"/>
              <a:t>int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= &amp;</a:t>
            </a:r>
            <a:r>
              <a:rPr lang="en-US" dirty="0" err="1" smtClean="0"/>
              <a:t>var</a:t>
            </a:r>
            <a:r>
              <a:rPr lang="en-US" dirty="0" smtClean="0"/>
              <a:t>;	 // let </a:t>
            </a:r>
            <a:r>
              <a:rPr lang="en-US" dirty="0" err="1" smtClean="0"/>
              <a:t>ptr</a:t>
            </a:r>
            <a:r>
              <a:rPr lang="en-US" dirty="0" smtClean="0"/>
              <a:t> point to the variable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6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Dereferencing Pointers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the </a:t>
            </a:r>
            <a:r>
              <a:rPr lang="en-US" dirty="0"/>
              <a:t>value that the pointer </a:t>
            </a:r>
            <a:r>
              <a:rPr lang="en-US" dirty="0" smtClean="0"/>
              <a:t>points to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double x, *</a:t>
            </a:r>
            <a:r>
              <a:rPr lang="en-US" dirty="0" err="1" smtClean="0"/>
              <a:t>ptr</a:t>
            </a:r>
            <a:r>
              <a:rPr lang="en-US" dirty="0" smtClean="0"/>
              <a:t>;	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b="1" dirty="0" smtClean="0"/>
              <a:t>&amp;</a:t>
            </a:r>
            <a:r>
              <a:rPr lang="en-US" dirty="0" smtClean="0"/>
              <a:t>x;		// let </a:t>
            </a:r>
            <a:r>
              <a:rPr lang="en-US" dirty="0" err="1" smtClean="0"/>
              <a:t>ptr</a:t>
            </a:r>
            <a:r>
              <a:rPr lang="en-US" dirty="0" smtClean="0"/>
              <a:t> point to x</a:t>
            </a:r>
          </a:p>
          <a:p>
            <a:pPr lvl="1"/>
            <a:r>
              <a:rPr lang="en-US" sz="3200" b="1" dirty="0" smtClean="0"/>
              <a:t>*</a:t>
            </a:r>
            <a:r>
              <a:rPr lang="en-US" dirty="0" err="1" smtClean="0"/>
              <a:t>ptr</a:t>
            </a:r>
            <a:r>
              <a:rPr lang="en-US" dirty="0" smtClean="0"/>
              <a:t> = 7.8;		// assign the value 7.8 to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Example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5038096" cy="12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35530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*x;</a:t>
            </a:r>
          </a:p>
          <a:p>
            <a:endParaRPr lang="en-US" sz="2800" dirty="0"/>
          </a:p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*y;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58" y="3048000"/>
            <a:ext cx="5057143" cy="1323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0" y="3017407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</a:t>
            </a:r>
            <a:r>
              <a:rPr lang="en-US" sz="2800" dirty="0" err="1" smtClean="0"/>
              <a:t>var</a:t>
            </a:r>
            <a:r>
              <a:rPr lang="en-US" sz="2800" dirty="0" smtClean="0"/>
              <a:t>;   x </a:t>
            </a:r>
            <a:r>
              <a:rPr lang="en-US" sz="2800" dirty="0"/>
              <a:t>= &amp;</a:t>
            </a:r>
            <a:r>
              <a:rPr lang="en-US" sz="2800" dirty="0" err="1"/>
              <a:t>var</a:t>
            </a:r>
            <a:r>
              <a:rPr lang="en-US" sz="2800" dirty="0" smtClean="0"/>
              <a:t>;</a:t>
            </a:r>
          </a:p>
          <a:p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828" y="4800600"/>
            <a:ext cx="5019048" cy="1333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4800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dirty="0" smtClean="0"/>
              <a:t>42;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850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Example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35530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*y = 13;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523578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 = x;</a:t>
            </a:r>
          </a:p>
          <a:p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73261" y="499021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dirty="0" smtClean="0"/>
              <a:t>13;     or</a:t>
            </a:r>
          </a:p>
          <a:p>
            <a:r>
              <a:rPr lang="en-US" sz="2800" dirty="0" smtClean="0"/>
              <a:t>*y = 13;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90" y="1276370"/>
            <a:ext cx="4990477" cy="15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89" y="4800600"/>
            <a:ext cx="4990477" cy="1333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49" y="3124200"/>
            <a:ext cx="4963218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char </a:t>
            </a:r>
            <a:r>
              <a:rPr lang="en-US" sz="2600" dirty="0"/>
              <a:t>c = ‘A</a:t>
            </a:r>
            <a:r>
              <a:rPr lang="en-US" sz="2600" dirty="0" smtClean="0"/>
              <a:t>’         char *</a:t>
            </a:r>
            <a:r>
              <a:rPr lang="en-US" sz="2600" dirty="0" err="1" smtClean="0"/>
              <a:t>cPtr</a:t>
            </a:r>
            <a:r>
              <a:rPr lang="en-US" sz="2600" dirty="0" smtClean="0"/>
              <a:t> </a:t>
            </a:r>
            <a:r>
              <a:rPr lang="en-US" sz="2600" dirty="0"/>
              <a:t>= &amp;</a:t>
            </a:r>
            <a:r>
              <a:rPr lang="en-US" sz="2600" dirty="0" smtClean="0"/>
              <a:t>c         char **</a:t>
            </a:r>
            <a:r>
              <a:rPr lang="en-US" sz="2600" dirty="0" err="1" smtClean="0"/>
              <a:t>cPtrPtr</a:t>
            </a:r>
            <a:r>
              <a:rPr lang="en-US" sz="2600" dirty="0" smtClean="0"/>
              <a:t> </a:t>
            </a:r>
            <a:r>
              <a:rPr lang="en-US" sz="2600" dirty="0"/>
              <a:t>= &amp;</a:t>
            </a:r>
            <a:r>
              <a:rPr lang="en-US" sz="2600" dirty="0" err="1" smtClean="0"/>
              <a:t>cPtr</a:t>
            </a:r>
            <a:endParaRPr lang="en-US" sz="26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52800"/>
            <a:ext cx="8839200" cy="13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7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known as: </a:t>
            </a:r>
            <a:r>
              <a:rPr lang="en-US" b="1" dirty="0" smtClean="0"/>
              <a:t>function pointers </a:t>
            </a:r>
            <a:r>
              <a:rPr lang="en-US" dirty="0" smtClean="0"/>
              <a:t>or </a:t>
            </a:r>
            <a:r>
              <a:rPr lang="en-US" b="1" dirty="0" err="1" smtClean="0"/>
              <a:t>functors</a:t>
            </a:r>
            <a:endParaRPr lang="en-US" b="1" dirty="0" smtClean="0"/>
          </a:p>
          <a:p>
            <a:r>
              <a:rPr lang="en-US" dirty="0" smtClean="0"/>
              <a:t>Goal: write a sorting function</a:t>
            </a:r>
          </a:p>
          <a:p>
            <a:pPr lvl="1"/>
            <a:r>
              <a:rPr lang="en-US" dirty="0" smtClean="0"/>
              <a:t>Has to work for ascending and descending sorting order + other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Write multiple functions</a:t>
            </a:r>
          </a:p>
          <a:p>
            <a:pPr lvl="1"/>
            <a:r>
              <a:rPr lang="en-US" dirty="0" smtClean="0"/>
              <a:t>Provide a flag as an argument to the function</a:t>
            </a:r>
          </a:p>
          <a:p>
            <a:pPr lvl="1"/>
            <a:r>
              <a:rPr lang="en-US" dirty="0" smtClean="0"/>
              <a:t>Use function pointers!!</a:t>
            </a:r>
          </a:p>
        </p:txBody>
      </p:sp>
    </p:spTree>
    <p:extLst>
      <p:ext uri="{BB962C8B-B14F-4D97-AF65-F5344CB8AC3E}">
        <p14:creationId xmlns:p14="http://schemas.microsoft.com/office/powerpoint/2010/main" val="22265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User can pass </a:t>
            </a:r>
            <a:r>
              <a:rPr lang="en-US" sz="3500" dirty="0"/>
              <a:t>in a function to the sort </a:t>
            </a:r>
            <a:r>
              <a:rPr lang="en-US" sz="3500" dirty="0" smtClean="0"/>
              <a:t>function</a:t>
            </a:r>
          </a:p>
          <a:p>
            <a:r>
              <a:rPr lang="en-US" sz="3500" dirty="0" smtClean="0"/>
              <a:t>Declaration</a:t>
            </a:r>
          </a:p>
          <a:p>
            <a:pPr lvl="1"/>
            <a:r>
              <a:rPr lang="en-US" sz="3100" dirty="0" smtClean="0"/>
              <a:t>double (*</a:t>
            </a:r>
            <a:r>
              <a:rPr lang="en-US" sz="3100" dirty="0" err="1" smtClean="0"/>
              <a:t>func_ptr</a:t>
            </a:r>
            <a:r>
              <a:rPr lang="en-US" sz="3100" dirty="0" smtClean="0"/>
              <a:t>) (double, double);</a:t>
            </a:r>
          </a:p>
          <a:p>
            <a:pPr lvl="1"/>
            <a:r>
              <a:rPr lang="en-US" sz="3500" dirty="0" err="1" smtClean="0"/>
              <a:t>func_ptr</a:t>
            </a:r>
            <a:r>
              <a:rPr lang="en-US" sz="3500" dirty="0" smtClean="0"/>
              <a:t> = pow;  </a:t>
            </a:r>
            <a:r>
              <a:rPr lang="en-US" sz="2800" dirty="0" smtClean="0"/>
              <a:t>//</a:t>
            </a:r>
            <a:r>
              <a:rPr lang="en-US" dirty="0" smtClean="0"/>
              <a:t> </a:t>
            </a:r>
            <a:r>
              <a:rPr lang="en-US" sz="2800" dirty="0" err="1" smtClean="0"/>
              <a:t>func_ptr</a:t>
            </a:r>
            <a:r>
              <a:rPr lang="en-US" sz="2800" dirty="0" smtClean="0"/>
              <a:t> points to pow()</a:t>
            </a:r>
          </a:p>
          <a:p>
            <a:r>
              <a:rPr lang="en-US" sz="3500" dirty="0" smtClean="0"/>
              <a:t>Usage</a:t>
            </a:r>
            <a:endParaRPr lang="en-US" sz="3500" dirty="0"/>
          </a:p>
          <a:p>
            <a:pPr lvl="1"/>
            <a:r>
              <a:rPr lang="en-US" sz="2400" dirty="0" smtClean="0"/>
              <a:t>// Call the function </a:t>
            </a:r>
            <a:r>
              <a:rPr lang="en-US" sz="2400" dirty="0"/>
              <a:t>referenced by </a:t>
            </a:r>
            <a:r>
              <a:rPr lang="en-US" sz="2400" dirty="0" err="1" smtClean="0"/>
              <a:t>func_ptr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7200" lvl="1" indent="0">
              <a:buNone/>
            </a:pPr>
            <a:r>
              <a:rPr lang="en-US" sz="3500" dirty="0" smtClean="0"/>
              <a:t>	double result = (*</a:t>
            </a:r>
            <a:r>
              <a:rPr lang="en-US" sz="3500" dirty="0" err="1" smtClean="0"/>
              <a:t>func_ptr</a:t>
            </a:r>
            <a:r>
              <a:rPr lang="en-US" sz="3500" dirty="0" smtClean="0"/>
              <a:t>)( 1.5, 2.0 );</a:t>
            </a:r>
          </a:p>
          <a:p>
            <a:pPr lvl="1"/>
            <a:r>
              <a:rPr lang="en-US" sz="2400" dirty="0" smtClean="0"/>
              <a:t>// The same function call  </a:t>
            </a:r>
          </a:p>
          <a:p>
            <a:pPr marL="0" indent="0">
              <a:buNone/>
            </a:pPr>
            <a:r>
              <a:rPr lang="en-US" sz="3500" dirty="0"/>
              <a:t>	</a:t>
            </a:r>
            <a:r>
              <a:rPr lang="en-US" sz="3500" dirty="0" smtClean="0"/>
              <a:t>result = </a:t>
            </a:r>
            <a:r>
              <a:rPr lang="en-US" sz="3500" dirty="0" err="1" smtClean="0"/>
              <a:t>func_ptr</a:t>
            </a:r>
            <a:r>
              <a:rPr lang="en-US" sz="3500" dirty="0" smtClean="0"/>
              <a:t>( 1.5, 2.0 );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493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6130</TotalTime>
  <Words>713</Words>
  <Application>Microsoft Macintosh PowerPoint</Application>
  <PresentationFormat>On-screen Show (4:3)</PresentationFormat>
  <Paragraphs>164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CS 35L Software Construction Lab  Week 4 – C Programming</vt:lpstr>
      <vt:lpstr>Basic Data Types</vt:lpstr>
      <vt:lpstr>Pointers</vt:lpstr>
      <vt:lpstr>Dereferencing Pointers</vt:lpstr>
      <vt:lpstr>Pointer Example</vt:lpstr>
      <vt:lpstr>Pointer Example</vt:lpstr>
      <vt:lpstr>Pointers to Pointers</vt:lpstr>
      <vt:lpstr>Pointers to Functions</vt:lpstr>
      <vt:lpstr>Pointers to Functions</vt:lpstr>
      <vt:lpstr>qsort Example</vt:lpstr>
      <vt:lpstr>Structs</vt:lpstr>
      <vt:lpstr>C structs vs. C++ classes</vt:lpstr>
      <vt:lpstr>typedef Declarations</vt:lpstr>
      <vt:lpstr>Dynamic Memory</vt:lpstr>
      <vt:lpstr>Reading/Writing Characters </vt:lpstr>
      <vt:lpstr>Formatted I/O</vt:lpstr>
      <vt:lpstr>Homework 5</vt:lpstr>
      <vt:lpstr>Example</vt:lpstr>
      <vt:lpstr>Homework Hints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Lauren</dc:creator>
  <cp:lastModifiedBy>Isha Verma</cp:lastModifiedBy>
  <cp:revision>312</cp:revision>
  <dcterms:created xsi:type="dcterms:W3CDTF">2006-08-16T00:00:00Z</dcterms:created>
  <dcterms:modified xsi:type="dcterms:W3CDTF">2017-01-30T23:39:55Z</dcterms:modified>
</cp:coreProperties>
</file>