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5" r:id="rId2"/>
    <p:sldId id="257" r:id="rId3"/>
    <p:sldId id="260" r:id="rId4"/>
    <p:sldId id="258" r:id="rId5"/>
    <p:sldId id="259" r:id="rId6"/>
    <p:sldId id="276" r:id="rId7"/>
    <p:sldId id="261" r:id="rId8"/>
    <p:sldId id="263" r:id="rId9"/>
    <p:sldId id="269" r:id="rId10"/>
    <p:sldId id="265" r:id="rId11"/>
    <p:sldId id="277" r:id="rId12"/>
    <p:sldId id="278" r:id="rId13"/>
    <p:sldId id="268" r:id="rId14"/>
    <p:sldId id="270" r:id="rId15"/>
    <p:sldId id="272" r:id="rId16"/>
    <p:sldId id="279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4402" autoAdjust="0"/>
  </p:normalViewPr>
  <p:slideViewPr>
    <p:cSldViewPr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27C14-72C3-43E3-84BC-6FDB1CB92493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7DD04-07DE-4ABD-818C-32CCDDB96D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6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3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3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0772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CS 35L Software Construction Lab	</a:t>
            </a:r>
            <a:br>
              <a:rPr lang="en-US" dirty="0"/>
            </a:br>
            <a:r>
              <a:rPr lang="en-US" dirty="0"/>
              <a:t>Week </a:t>
            </a:r>
            <a:r>
              <a:rPr lang="en-US" dirty="0" smtClean="0"/>
              <a:t>5 </a:t>
            </a:r>
            <a:r>
              <a:rPr lang="en-US" dirty="0"/>
              <a:t>– </a:t>
            </a:r>
            <a:r>
              <a:rPr lang="en-US" dirty="0" smtClean="0"/>
              <a:t>System Calls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59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calls are expensive and can hurt performance</a:t>
            </a:r>
          </a:p>
          <a:p>
            <a:r>
              <a:rPr lang="en-US" dirty="0" smtClean="0"/>
              <a:t>The system must do many things</a:t>
            </a:r>
          </a:p>
          <a:p>
            <a:pPr lvl="1"/>
            <a:r>
              <a:rPr lang="en-US" dirty="0" smtClean="0"/>
              <a:t>Process is interrupted &amp; computer saves </a:t>
            </a:r>
            <a:r>
              <a:rPr lang="en-US" dirty="0"/>
              <a:t>its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OS takes </a:t>
            </a:r>
            <a:r>
              <a:rPr lang="en-US" dirty="0"/>
              <a:t>control of </a:t>
            </a:r>
            <a:r>
              <a:rPr lang="en-US" dirty="0" smtClean="0"/>
              <a:t>CPU &amp; verifies validity of op.</a:t>
            </a:r>
          </a:p>
          <a:p>
            <a:pPr lvl="1"/>
            <a:r>
              <a:rPr lang="en-US" b="1" dirty="0" smtClean="0"/>
              <a:t>OS performs requested action</a:t>
            </a:r>
          </a:p>
          <a:p>
            <a:pPr lvl="1"/>
            <a:r>
              <a:rPr lang="en-US" dirty="0" smtClean="0"/>
              <a:t>OS restores saved context, switches to user mode</a:t>
            </a:r>
          </a:p>
          <a:p>
            <a:pPr lvl="1"/>
            <a:r>
              <a:rPr lang="en-US" dirty="0" smtClean="0"/>
              <a:t>OS gives </a:t>
            </a:r>
            <a:r>
              <a:rPr lang="en-US" dirty="0"/>
              <a:t>control of the CPU back to </a:t>
            </a:r>
            <a:r>
              <a:rPr lang="en-US" dirty="0" smtClean="0"/>
              <a:t>user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1679" y="254659"/>
            <a:ext cx="50977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Example </a:t>
            </a:r>
            <a:r>
              <a:rPr dirty="0" smtClean="0"/>
              <a:t>System</a:t>
            </a:r>
            <a:r>
              <a:rPr spc="-80" dirty="0" smtClean="0"/>
              <a:t> </a:t>
            </a:r>
            <a:r>
              <a:rPr spc="-5" dirty="0"/>
              <a:t>Calls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351279"/>
            <a:ext cx="11493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064259"/>
            <a:ext cx="3683000" cy="636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#include&lt;unistd.h&gt;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latin typeface="Courier New"/>
                <a:cs typeface="Courier New"/>
              </a:rPr>
              <a:t>ssize_t </a:t>
            </a:r>
            <a:r>
              <a:rPr sz="2000" b="1" spc="-5" dirty="0">
                <a:latin typeface="Courier New"/>
                <a:cs typeface="Courier New"/>
              </a:rPr>
              <a:t>read</a:t>
            </a:r>
            <a:r>
              <a:rPr sz="2000" spc="-5" dirty="0">
                <a:latin typeface="Courier New"/>
                <a:cs typeface="Courier New"/>
              </a:rPr>
              <a:t>(int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fildes,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7570" y="1366520"/>
            <a:ext cx="6350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void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9570" y="1366520"/>
            <a:ext cx="7874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*buf,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3970" y="1366520"/>
            <a:ext cx="9398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size_t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0770" y="1366520"/>
            <a:ext cx="9398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nbyte)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1869" y="1734820"/>
            <a:ext cx="138430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7619" y="1669928"/>
            <a:ext cx="2775585" cy="969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07415">
              <a:lnSpc>
                <a:spcPct val="131300"/>
              </a:lnSpc>
            </a:pPr>
            <a:r>
              <a:rPr sz="1600" spc="-5" dirty="0">
                <a:latin typeface="Arial"/>
                <a:cs typeface="Arial"/>
              </a:rPr>
              <a:t>fildes: file descriptor  buf: buffer to write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spc="-5" dirty="0">
                <a:latin typeface="Arial"/>
                <a:cs typeface="Arial"/>
              </a:rPr>
              <a:t>nbyte: number of bytes to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read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669" y="2763520"/>
            <a:ext cx="9715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569" y="2806700"/>
            <a:ext cx="441261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ssize_t </a:t>
            </a:r>
            <a:r>
              <a:rPr sz="1600" b="1" spc="-5" dirty="0">
                <a:latin typeface="Courier New"/>
                <a:cs typeface="Courier New"/>
              </a:rPr>
              <a:t>write</a:t>
            </a:r>
            <a:r>
              <a:rPr sz="1600" spc="-5" dirty="0">
                <a:latin typeface="Courier New"/>
                <a:cs typeface="Courier New"/>
              </a:rPr>
              <a:t>(int </a:t>
            </a:r>
            <a:r>
              <a:rPr sz="1600" i="1" spc="-5" dirty="0">
                <a:latin typeface="Courier New"/>
                <a:cs typeface="Courier New"/>
              </a:rPr>
              <a:t>fildes</a:t>
            </a:r>
            <a:r>
              <a:rPr sz="1600" spc="-5" dirty="0">
                <a:latin typeface="Courier New"/>
                <a:cs typeface="Courier New"/>
              </a:rPr>
              <a:t>, const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void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7543" y="2806700"/>
            <a:ext cx="246380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*</a:t>
            </a:r>
            <a:r>
              <a:rPr sz="1600" i="1" spc="-5" dirty="0">
                <a:latin typeface="Courier New"/>
                <a:cs typeface="Courier New"/>
              </a:rPr>
              <a:t>buf</a:t>
            </a:r>
            <a:r>
              <a:rPr sz="1600" spc="-5" dirty="0">
                <a:latin typeface="Courier New"/>
                <a:cs typeface="Courier New"/>
              </a:rPr>
              <a:t>, size_t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nbyte</a:t>
            </a:r>
            <a:r>
              <a:rPr sz="1600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1869" y="3129279"/>
            <a:ext cx="2753995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har char="–"/>
              <a:tabLst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fildes: </a:t>
            </a:r>
            <a:r>
              <a:rPr sz="1400" dirty="0">
                <a:latin typeface="Arial"/>
                <a:cs typeface="Arial"/>
              </a:rPr>
              <a:t>file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descriptor</a:t>
            </a:r>
            <a:endParaRPr sz="1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buf: </a:t>
            </a:r>
            <a:r>
              <a:rPr sz="1400" dirty="0">
                <a:latin typeface="Arial"/>
                <a:cs typeface="Arial"/>
              </a:rPr>
              <a:t>buffer </a:t>
            </a:r>
            <a:r>
              <a:rPr sz="1400" spc="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write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endParaRPr sz="1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nbyte: number of </a:t>
            </a:r>
            <a:r>
              <a:rPr sz="1400" dirty="0">
                <a:latin typeface="Arial"/>
                <a:cs typeface="Arial"/>
              </a:rPr>
              <a:t>bytes </a:t>
            </a:r>
            <a:r>
              <a:rPr sz="1400" spc="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write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7090" y="3996690"/>
            <a:ext cx="209804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int flags,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mode_t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51650" y="3996690"/>
            <a:ext cx="75692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mode);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4669" y="3996690"/>
            <a:ext cx="402590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</a:rPr>
              <a:t>open</a:t>
            </a:r>
            <a:r>
              <a:rPr sz="1600" spc="-5" dirty="0">
                <a:latin typeface="Courier New"/>
                <a:cs typeface="Courier New"/>
              </a:rPr>
              <a:t>(const char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*pathname,</a:t>
            </a:r>
            <a:endParaRPr sz="16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</a:rPr>
              <a:t>close</a:t>
            </a:r>
            <a:r>
              <a:rPr sz="1600" spc="-5" dirty="0">
                <a:latin typeface="Courier New"/>
                <a:cs typeface="Courier New"/>
              </a:rPr>
              <a:t>(int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fd);</a:t>
            </a:r>
            <a:endParaRPr sz="16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File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descriptors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1869" y="4978400"/>
            <a:ext cx="124460" cy="828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400" dirty="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400" dirty="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7619" y="4987290"/>
            <a:ext cx="660400" cy="82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stdin</a:t>
            </a:r>
            <a:endParaRPr sz="1400">
              <a:latin typeface="Arial"/>
              <a:cs typeface="Arial"/>
            </a:endParaRPr>
          </a:p>
          <a:p>
            <a:pPr marL="160655" indent="-147955">
              <a:lnSpc>
                <a:spcPct val="100000"/>
              </a:lnSpc>
              <a:spcBef>
                <a:spcPts val="700"/>
              </a:spcBef>
              <a:buAutoNum type="arabicPlain"/>
              <a:tabLst>
                <a:tab pos="161290" algn="l"/>
              </a:tabLst>
            </a:pPr>
            <a:r>
              <a:rPr sz="1400" spc="-5" dirty="0">
                <a:latin typeface="Arial"/>
                <a:cs typeface="Arial"/>
              </a:rPr>
              <a:t>stdout</a:t>
            </a:r>
            <a:endParaRPr sz="1400">
              <a:latin typeface="Arial"/>
              <a:cs typeface="Arial"/>
            </a:endParaRPr>
          </a:p>
          <a:p>
            <a:pPr marL="160655" indent="-147955">
              <a:lnSpc>
                <a:spcPct val="100000"/>
              </a:lnSpc>
              <a:spcBef>
                <a:spcPts val="700"/>
              </a:spcBef>
              <a:buAutoNum type="arabicPlain"/>
              <a:tabLst>
                <a:tab pos="161290" algn="l"/>
              </a:tabLst>
            </a:pPr>
            <a:r>
              <a:rPr sz="1400" dirty="0">
                <a:latin typeface="Arial"/>
                <a:cs typeface="Arial"/>
              </a:rPr>
              <a:t>stderr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91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570" y="351790"/>
            <a:ext cx="510032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27250" algn="l"/>
              </a:tabLst>
            </a:pPr>
            <a:r>
              <a:rPr sz="4000" spc="-5" dirty="0" smtClean="0"/>
              <a:t>Example</a:t>
            </a:r>
            <a:r>
              <a:rPr lang="en-US" sz="4000" spc="-5" dirty="0" smtClean="0"/>
              <a:t> </a:t>
            </a:r>
            <a:r>
              <a:rPr sz="4000" spc="-5" dirty="0" smtClean="0"/>
              <a:t>System</a:t>
            </a:r>
            <a:r>
              <a:rPr sz="4000" spc="-75" dirty="0" smtClean="0"/>
              <a:t> </a:t>
            </a:r>
            <a:r>
              <a:rPr sz="4000" spc="-10" dirty="0"/>
              <a:t>Calls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595120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604009"/>
            <a:ext cx="1945639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pid_t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getpid</a:t>
            </a:r>
            <a:r>
              <a:rPr sz="1400" spc="-5" dirty="0">
                <a:latin typeface="Courier New"/>
                <a:cs typeface="Courier New"/>
              </a:rPr>
              <a:t>(void)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2075179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2702559"/>
            <a:ext cx="882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569" y="1856740"/>
            <a:ext cx="7571740" cy="135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0" indent="-285750">
              <a:lnSpc>
                <a:spcPct val="100000"/>
              </a:lnSpc>
              <a:buChar char="–"/>
              <a:tabLst>
                <a:tab pos="412750" algn="l"/>
              </a:tabLst>
            </a:pPr>
            <a:r>
              <a:rPr sz="1200" spc="-5" dirty="0">
                <a:latin typeface="Arial"/>
                <a:cs typeface="Arial"/>
              </a:rPr>
              <a:t>Returns </a:t>
            </a:r>
            <a:r>
              <a:rPr sz="1200" dirty="0">
                <a:latin typeface="Arial"/>
                <a:cs typeface="Arial"/>
              </a:rPr>
              <a:t>the process ID </a:t>
            </a:r>
            <a:r>
              <a:rPr sz="1200" spc="5" dirty="0">
                <a:latin typeface="Arial"/>
                <a:cs typeface="Arial"/>
              </a:rPr>
              <a:t>of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calling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process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latin typeface="Courier New"/>
                <a:cs typeface="Courier New"/>
              </a:rPr>
              <a:t>int </a:t>
            </a:r>
            <a:r>
              <a:rPr sz="1400" b="1" spc="-5" dirty="0">
                <a:latin typeface="Courier New"/>
                <a:cs typeface="Courier New"/>
              </a:rPr>
              <a:t>dup</a:t>
            </a:r>
            <a:r>
              <a:rPr sz="1400" spc="-5" dirty="0">
                <a:latin typeface="Courier New"/>
                <a:cs typeface="Courier New"/>
              </a:rPr>
              <a:t>(int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fd)</a:t>
            </a:r>
            <a:endParaRPr sz="1400">
              <a:latin typeface="Courier New"/>
              <a:cs typeface="Courier New"/>
            </a:endParaRPr>
          </a:p>
          <a:p>
            <a:pPr marL="412750" marR="5080" indent="-285750">
              <a:lnSpc>
                <a:spcPct val="79900"/>
              </a:lnSpc>
              <a:spcBef>
                <a:spcPts val="590"/>
              </a:spcBef>
              <a:buChar char="–"/>
              <a:tabLst>
                <a:tab pos="412750" algn="l"/>
              </a:tabLst>
            </a:pPr>
            <a:r>
              <a:rPr sz="1200" spc="-5" dirty="0">
                <a:latin typeface="Arial"/>
                <a:cs typeface="Arial"/>
              </a:rPr>
              <a:t>Duplicates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file descriptor </a:t>
            </a:r>
            <a:r>
              <a:rPr sz="1200" dirty="0">
                <a:latin typeface="Arial"/>
                <a:cs typeface="Arial"/>
              </a:rPr>
              <a:t>fd. </a:t>
            </a:r>
            <a:r>
              <a:rPr sz="1200" spc="-5" dirty="0">
                <a:latin typeface="Arial"/>
                <a:cs typeface="Arial"/>
              </a:rPr>
              <a:t>Returns </a:t>
            </a:r>
            <a:r>
              <a:rPr sz="1200" dirty="0">
                <a:latin typeface="Arial"/>
                <a:cs typeface="Arial"/>
              </a:rPr>
              <a:t>a second </a:t>
            </a:r>
            <a:r>
              <a:rPr sz="1200" spc="-5" dirty="0">
                <a:latin typeface="Arial"/>
                <a:cs typeface="Arial"/>
              </a:rPr>
              <a:t>file descriptor </a:t>
            </a:r>
            <a:r>
              <a:rPr sz="1200" dirty="0">
                <a:latin typeface="Arial"/>
                <a:cs typeface="Arial"/>
              </a:rPr>
              <a:t>that points </a:t>
            </a:r>
            <a:r>
              <a:rPr sz="1200" spc="-5" dirty="0">
                <a:latin typeface="Arial"/>
                <a:cs typeface="Arial"/>
              </a:rPr>
              <a:t>to </a:t>
            </a:r>
            <a:r>
              <a:rPr sz="1200" dirty="0">
                <a:latin typeface="Arial"/>
                <a:cs typeface="Arial"/>
              </a:rPr>
              <a:t>the same </a:t>
            </a:r>
            <a:r>
              <a:rPr sz="1200" spc="-5" dirty="0">
                <a:latin typeface="Arial"/>
                <a:cs typeface="Arial"/>
              </a:rPr>
              <a:t>file table entry </a:t>
            </a:r>
            <a:r>
              <a:rPr sz="1200" dirty="0">
                <a:latin typeface="Arial"/>
                <a:cs typeface="Arial"/>
              </a:rPr>
              <a:t>as </a:t>
            </a:r>
            <a:r>
              <a:rPr sz="1200" spc="-5" dirty="0">
                <a:latin typeface="Arial"/>
                <a:cs typeface="Arial"/>
              </a:rPr>
              <a:t>fd  </a:t>
            </a:r>
            <a:r>
              <a:rPr sz="1200" dirty="0">
                <a:latin typeface="Arial"/>
                <a:cs typeface="Arial"/>
              </a:rPr>
              <a:t>does.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latin typeface="Courier New"/>
                <a:cs typeface="Courier New"/>
              </a:rPr>
              <a:t>int </a:t>
            </a:r>
            <a:r>
              <a:rPr sz="1400" b="1" spc="-5" dirty="0">
                <a:latin typeface="Courier New"/>
                <a:cs typeface="Courier New"/>
              </a:rPr>
              <a:t>fstat</a:t>
            </a:r>
            <a:r>
              <a:rPr sz="1400" spc="-5" dirty="0">
                <a:latin typeface="Courier New"/>
                <a:cs typeface="Courier New"/>
              </a:rPr>
              <a:t>(int filedes, struct stat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*buf)</a:t>
            </a:r>
            <a:endParaRPr sz="1400">
              <a:latin typeface="Courier New"/>
              <a:cs typeface="Courier New"/>
            </a:endParaRPr>
          </a:p>
          <a:p>
            <a:pPr marL="4127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412750" algn="l"/>
              </a:tabLst>
            </a:pPr>
            <a:r>
              <a:rPr sz="1200" spc="-5" dirty="0">
                <a:latin typeface="Arial"/>
                <a:cs typeface="Arial"/>
              </a:rPr>
              <a:t>Returns information </a:t>
            </a:r>
            <a:r>
              <a:rPr sz="1200" dirty="0">
                <a:latin typeface="Arial"/>
                <a:cs typeface="Arial"/>
              </a:rPr>
              <a:t>about the </a:t>
            </a:r>
            <a:r>
              <a:rPr sz="1200" spc="-5" dirty="0">
                <a:latin typeface="Arial"/>
                <a:cs typeface="Arial"/>
              </a:rPr>
              <a:t>file with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descriptor filedes into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buf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3183443"/>
            <a:ext cx="1056640" cy="196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marR="5080" indent="-317500">
              <a:lnSpc>
                <a:spcPct val="134900"/>
              </a:lnSpc>
            </a:pPr>
            <a:r>
              <a:rPr sz="1050" spc="-10" dirty="0">
                <a:latin typeface="Courier New"/>
                <a:cs typeface="Courier New"/>
              </a:rPr>
              <a:t>struct stat</a:t>
            </a:r>
            <a:r>
              <a:rPr sz="1050" spc="-11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{  </a:t>
            </a:r>
            <a:r>
              <a:rPr sz="1050" spc="-10" dirty="0">
                <a:latin typeface="Courier New"/>
                <a:cs typeface="Courier New"/>
              </a:rPr>
              <a:t>dev_t</a:t>
            </a:r>
            <a:endParaRPr sz="1050">
              <a:latin typeface="Courier New"/>
              <a:cs typeface="Courier New"/>
            </a:endParaRPr>
          </a:p>
          <a:p>
            <a:pPr marL="329565" marR="163195">
              <a:lnSpc>
                <a:spcPct val="135200"/>
              </a:lnSpc>
              <a:spcBef>
                <a:spcPts val="5"/>
              </a:spcBef>
            </a:pPr>
            <a:r>
              <a:rPr sz="1050" spc="-10" dirty="0">
                <a:latin typeface="Courier New"/>
                <a:cs typeface="Courier New"/>
              </a:rPr>
              <a:t>ino_t  mode_t  </a:t>
            </a:r>
            <a:r>
              <a:rPr sz="1050" spc="-15" dirty="0">
                <a:latin typeface="Courier New"/>
                <a:cs typeface="Courier New"/>
              </a:rPr>
              <a:t>nl</a:t>
            </a:r>
            <a:r>
              <a:rPr sz="1050" spc="-5" dirty="0">
                <a:latin typeface="Courier New"/>
                <a:cs typeface="Courier New"/>
              </a:rPr>
              <a:t>i</a:t>
            </a:r>
            <a:r>
              <a:rPr sz="1050" spc="-15" dirty="0">
                <a:latin typeface="Courier New"/>
                <a:cs typeface="Courier New"/>
              </a:rPr>
              <a:t>n</a:t>
            </a:r>
            <a:r>
              <a:rPr sz="1050" spc="-5" dirty="0">
                <a:latin typeface="Courier New"/>
                <a:cs typeface="Courier New"/>
              </a:rPr>
              <a:t>k</a:t>
            </a:r>
            <a:r>
              <a:rPr sz="1050" spc="-15" dirty="0">
                <a:latin typeface="Courier New"/>
                <a:cs typeface="Courier New"/>
              </a:rPr>
              <a:t>_</a:t>
            </a:r>
            <a:r>
              <a:rPr sz="1050" dirty="0">
                <a:latin typeface="Courier New"/>
                <a:cs typeface="Courier New"/>
              </a:rPr>
              <a:t>t  </a:t>
            </a:r>
            <a:r>
              <a:rPr sz="1050" spc="-10" dirty="0">
                <a:latin typeface="Courier New"/>
                <a:cs typeface="Courier New"/>
              </a:rPr>
              <a:t>uid_t  gid_t  dev_t  off_t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4269" y="3399182"/>
            <a:ext cx="739140" cy="175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300"/>
              </a:lnSpc>
            </a:pPr>
            <a:r>
              <a:rPr sz="1050" spc="-10" dirty="0">
                <a:latin typeface="Courier New"/>
                <a:cs typeface="Courier New"/>
              </a:rPr>
              <a:t>st_dev;  st_ino;  </a:t>
            </a:r>
            <a:r>
              <a:rPr sz="1050" spc="-15" dirty="0">
                <a:latin typeface="Courier New"/>
                <a:cs typeface="Courier New"/>
              </a:rPr>
              <a:t>st_mode;  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_n</a:t>
            </a:r>
            <a:r>
              <a:rPr sz="1050" spc="-5" dirty="0">
                <a:latin typeface="Courier New"/>
                <a:cs typeface="Courier New"/>
              </a:rPr>
              <a:t>l</a:t>
            </a:r>
            <a:r>
              <a:rPr sz="1050" spc="-15" dirty="0">
                <a:latin typeface="Courier New"/>
                <a:cs typeface="Courier New"/>
              </a:rPr>
              <a:t>in</a:t>
            </a:r>
            <a:r>
              <a:rPr sz="1050" spc="-5" dirty="0">
                <a:latin typeface="Courier New"/>
                <a:cs typeface="Courier New"/>
              </a:rPr>
              <a:t>k;  </a:t>
            </a:r>
            <a:r>
              <a:rPr sz="1050" spc="-10" dirty="0">
                <a:latin typeface="Courier New"/>
                <a:cs typeface="Courier New"/>
              </a:rPr>
              <a:t>st_uid;  st_gid;  </a:t>
            </a:r>
            <a:r>
              <a:rPr sz="1050" spc="-15" dirty="0">
                <a:latin typeface="Courier New"/>
                <a:cs typeface="Courier New"/>
              </a:rPr>
              <a:t>st_rdev;  st_size;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3721" y="3455670"/>
            <a:ext cx="2720975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ID of device </a:t>
            </a:r>
            <a:r>
              <a:rPr sz="1050" spc="-15" dirty="0">
                <a:latin typeface="Courier New"/>
                <a:cs typeface="Courier New"/>
              </a:rPr>
              <a:t>containing </a:t>
            </a:r>
            <a:r>
              <a:rPr sz="1050" spc="-10" dirty="0">
                <a:latin typeface="Courier New"/>
                <a:cs typeface="Courier New"/>
              </a:rPr>
              <a:t>file</a:t>
            </a:r>
            <a:r>
              <a:rPr sz="1050" spc="-7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inode number</a:t>
            </a:r>
            <a:r>
              <a:rPr sz="1050" spc="-114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5" dirty="0">
                <a:latin typeface="Courier New"/>
                <a:cs typeface="Courier New"/>
              </a:rPr>
              <a:t>protection</a:t>
            </a:r>
            <a:r>
              <a:rPr sz="1050" spc="-7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number </a:t>
            </a:r>
            <a:r>
              <a:rPr sz="1050" spc="-5" dirty="0">
                <a:latin typeface="Courier New"/>
                <a:cs typeface="Courier New"/>
              </a:rPr>
              <a:t>of </a:t>
            </a:r>
            <a:r>
              <a:rPr sz="1050" spc="-10" dirty="0">
                <a:latin typeface="Courier New"/>
                <a:cs typeface="Courier New"/>
              </a:rPr>
              <a:t>hard links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user ID of owner</a:t>
            </a:r>
            <a:r>
              <a:rPr sz="1050" spc="-10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group ID </a:t>
            </a:r>
            <a:r>
              <a:rPr sz="1050" spc="-5" dirty="0">
                <a:latin typeface="Courier New"/>
                <a:cs typeface="Courier New"/>
              </a:rPr>
              <a:t>of </a:t>
            </a:r>
            <a:r>
              <a:rPr sz="1050" spc="-10" dirty="0">
                <a:latin typeface="Courier New"/>
                <a:cs typeface="Courier New"/>
              </a:rPr>
              <a:t>owner</a:t>
            </a:r>
            <a:r>
              <a:rPr sz="1050" spc="-12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device </a:t>
            </a:r>
            <a:r>
              <a:rPr sz="1050" spc="-5" dirty="0">
                <a:latin typeface="Courier New"/>
                <a:cs typeface="Courier New"/>
              </a:rPr>
              <a:t>ID </a:t>
            </a:r>
            <a:r>
              <a:rPr sz="1050" spc="-10" dirty="0">
                <a:latin typeface="Courier New"/>
                <a:cs typeface="Courier New"/>
              </a:rPr>
              <a:t>(if special file)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total size, </a:t>
            </a:r>
            <a:r>
              <a:rPr sz="1050" spc="-5" dirty="0">
                <a:latin typeface="Courier New"/>
                <a:cs typeface="Courier New"/>
              </a:rPr>
              <a:t>in </a:t>
            </a:r>
            <a:r>
              <a:rPr sz="1050" spc="-10" dirty="0">
                <a:latin typeface="Courier New"/>
                <a:cs typeface="Courier New"/>
              </a:rPr>
              <a:t>bytes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2169" y="5186679"/>
            <a:ext cx="454088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latin typeface="Courier New"/>
                <a:cs typeface="Courier New"/>
              </a:rPr>
              <a:t>blksize_t st_blksize; </a:t>
            </a: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blocksize for file system I/O</a:t>
            </a:r>
            <a:r>
              <a:rPr sz="1050" spc="-13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2169" y="5346253"/>
            <a:ext cx="659130" cy="88709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40"/>
              </a:spcBef>
            </a:pPr>
            <a:r>
              <a:rPr sz="1050" spc="-15" dirty="0">
                <a:latin typeface="Courier New"/>
                <a:cs typeface="Courier New"/>
              </a:rPr>
              <a:t>blkcnt_t</a:t>
            </a:r>
            <a:endParaRPr sz="1050">
              <a:latin typeface="Courier New"/>
              <a:cs typeface="Courier New"/>
            </a:endParaRPr>
          </a:p>
          <a:p>
            <a:pPr marL="12700" marR="161925" algn="just">
              <a:lnSpc>
                <a:spcPct val="134900"/>
              </a:lnSpc>
              <a:spcBef>
                <a:spcPts val="10"/>
              </a:spcBef>
            </a:pPr>
            <a:r>
              <a:rPr sz="1050" spc="-15" dirty="0">
                <a:latin typeface="Courier New"/>
                <a:cs typeface="Courier New"/>
              </a:rPr>
              <a:t>ti</a:t>
            </a:r>
            <a:r>
              <a:rPr sz="1050" spc="-5" dirty="0">
                <a:latin typeface="Courier New"/>
                <a:cs typeface="Courier New"/>
              </a:rPr>
              <a:t>m</a:t>
            </a:r>
            <a:r>
              <a:rPr sz="1050" spc="-15" dirty="0">
                <a:latin typeface="Courier New"/>
                <a:cs typeface="Courier New"/>
              </a:rPr>
              <a:t>e</a:t>
            </a:r>
            <a:r>
              <a:rPr sz="1050" spc="-5" dirty="0">
                <a:latin typeface="Courier New"/>
                <a:cs typeface="Courier New"/>
              </a:rPr>
              <a:t>_t  </a:t>
            </a:r>
            <a:r>
              <a:rPr sz="1050" spc="-15" dirty="0">
                <a:latin typeface="Courier New"/>
                <a:cs typeface="Courier New"/>
              </a:rPr>
              <a:t>ti</a:t>
            </a:r>
            <a:r>
              <a:rPr sz="1050" spc="-5" dirty="0">
                <a:latin typeface="Courier New"/>
                <a:cs typeface="Courier New"/>
              </a:rPr>
              <a:t>m</a:t>
            </a:r>
            <a:r>
              <a:rPr sz="1050" spc="-15" dirty="0">
                <a:latin typeface="Courier New"/>
                <a:cs typeface="Courier New"/>
              </a:rPr>
              <a:t>e</a:t>
            </a:r>
            <a:r>
              <a:rPr sz="1050" spc="-5" dirty="0">
                <a:latin typeface="Courier New"/>
                <a:cs typeface="Courier New"/>
              </a:rPr>
              <a:t>_t  </a:t>
            </a:r>
            <a:r>
              <a:rPr sz="1050" spc="-15" dirty="0">
                <a:latin typeface="Courier New"/>
                <a:cs typeface="Courier New"/>
              </a:rPr>
              <a:t>ti</a:t>
            </a:r>
            <a:r>
              <a:rPr sz="1050" spc="-5" dirty="0">
                <a:latin typeface="Courier New"/>
                <a:cs typeface="Courier New"/>
              </a:rPr>
              <a:t>m</a:t>
            </a:r>
            <a:r>
              <a:rPr sz="1050" spc="-15" dirty="0">
                <a:latin typeface="Courier New"/>
                <a:cs typeface="Courier New"/>
              </a:rPr>
              <a:t>e</a:t>
            </a:r>
            <a:r>
              <a:rPr sz="1050" spc="-5" dirty="0">
                <a:latin typeface="Courier New"/>
                <a:cs typeface="Courier New"/>
              </a:rPr>
              <a:t>_t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4269" y="5346253"/>
            <a:ext cx="817880" cy="88709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40"/>
              </a:spcBef>
            </a:pPr>
            <a:r>
              <a:rPr sz="1050" spc="-15" dirty="0">
                <a:latin typeface="Courier New"/>
                <a:cs typeface="Courier New"/>
              </a:rPr>
              <a:t>st_blocks;</a:t>
            </a:r>
            <a:endParaRPr sz="1050">
              <a:latin typeface="Courier New"/>
              <a:cs typeface="Courier New"/>
            </a:endParaRPr>
          </a:p>
          <a:p>
            <a:pPr marL="12700" marR="83185" algn="just">
              <a:lnSpc>
                <a:spcPct val="134900"/>
              </a:lnSpc>
              <a:spcBef>
                <a:spcPts val="10"/>
              </a:spcBef>
            </a:pPr>
            <a:r>
              <a:rPr sz="1050" spc="-15" dirty="0">
                <a:latin typeface="Courier New"/>
                <a:cs typeface="Courier New"/>
              </a:rPr>
              <a:t>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_a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im</a:t>
            </a:r>
            <a:r>
              <a:rPr sz="1050" spc="-5" dirty="0">
                <a:latin typeface="Courier New"/>
                <a:cs typeface="Courier New"/>
              </a:rPr>
              <a:t>e;  </a:t>
            </a:r>
            <a:r>
              <a:rPr sz="1050" spc="-15" dirty="0">
                <a:latin typeface="Courier New"/>
                <a:cs typeface="Courier New"/>
              </a:rPr>
              <a:t>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_m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im</a:t>
            </a:r>
            <a:r>
              <a:rPr sz="1050" spc="-5" dirty="0">
                <a:latin typeface="Courier New"/>
                <a:cs typeface="Courier New"/>
              </a:rPr>
              <a:t>e;  </a:t>
            </a:r>
            <a:r>
              <a:rPr sz="1050" spc="-15" dirty="0">
                <a:latin typeface="Courier New"/>
                <a:cs typeface="Courier New"/>
              </a:rPr>
              <a:t>s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_c</a:t>
            </a:r>
            <a:r>
              <a:rPr sz="1050" spc="-5" dirty="0">
                <a:latin typeface="Courier New"/>
                <a:cs typeface="Courier New"/>
              </a:rPr>
              <a:t>t</a:t>
            </a:r>
            <a:r>
              <a:rPr sz="1050" spc="-15" dirty="0">
                <a:latin typeface="Courier New"/>
                <a:cs typeface="Courier New"/>
              </a:rPr>
              <a:t>im</a:t>
            </a:r>
            <a:r>
              <a:rPr sz="1050" spc="-5" dirty="0">
                <a:latin typeface="Courier New"/>
                <a:cs typeface="Courier New"/>
              </a:rPr>
              <a:t>e;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3721" y="5402579"/>
            <a:ext cx="2957830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number </a:t>
            </a:r>
            <a:r>
              <a:rPr sz="1050" spc="-5" dirty="0">
                <a:latin typeface="Courier New"/>
                <a:cs typeface="Courier New"/>
              </a:rPr>
              <a:t>of </a:t>
            </a:r>
            <a:r>
              <a:rPr sz="1050" spc="-10" dirty="0">
                <a:latin typeface="Courier New"/>
                <a:cs typeface="Courier New"/>
              </a:rPr>
              <a:t>512B blocks allocated</a:t>
            </a:r>
            <a:r>
              <a:rPr sz="1050" spc="-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time of last access</a:t>
            </a:r>
            <a:r>
              <a:rPr sz="1050" spc="-11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time of last </a:t>
            </a:r>
            <a:r>
              <a:rPr sz="1050" spc="-15" dirty="0">
                <a:latin typeface="Courier New"/>
                <a:cs typeface="Courier New"/>
              </a:rPr>
              <a:t>modification</a:t>
            </a:r>
            <a:r>
              <a:rPr sz="1050" spc="-6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050" spc="-5" dirty="0">
                <a:latin typeface="Courier New"/>
                <a:cs typeface="Courier New"/>
              </a:rPr>
              <a:t>/* </a:t>
            </a:r>
            <a:r>
              <a:rPr sz="1050" spc="-10" dirty="0">
                <a:latin typeface="Courier New"/>
                <a:cs typeface="Courier New"/>
              </a:rPr>
              <a:t>time of last status change</a:t>
            </a:r>
            <a:r>
              <a:rPr sz="1050" spc="-1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*/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669" y="6268720"/>
            <a:ext cx="1841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5" dirty="0">
                <a:latin typeface="Courier New"/>
                <a:cs typeface="Courier New"/>
              </a:rPr>
              <a:t>}</a:t>
            </a:r>
            <a:r>
              <a:rPr sz="1050" dirty="0"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71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are </a:t>
            </a:r>
            <a:r>
              <a:rPr lang="en-US" dirty="0"/>
              <a:t>a part of standard C library</a:t>
            </a:r>
            <a:endParaRPr lang="en-US" dirty="0" smtClean="0"/>
          </a:p>
          <a:p>
            <a:r>
              <a:rPr lang="en-US" dirty="0" smtClean="0"/>
              <a:t>To avoid system call overhead use equivalent library functions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etchar</a:t>
            </a:r>
            <a:r>
              <a:rPr lang="en-US" dirty="0" smtClean="0"/>
              <a:t>, </a:t>
            </a:r>
            <a:r>
              <a:rPr lang="en-US" dirty="0" err="1" smtClean="0"/>
              <a:t>putchar</a:t>
            </a:r>
            <a:r>
              <a:rPr lang="en-US" dirty="0" smtClean="0"/>
              <a:t> vs. read, write (for standard I/O)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open</a:t>
            </a:r>
            <a:r>
              <a:rPr lang="en-US" dirty="0" smtClean="0"/>
              <a:t>, </a:t>
            </a:r>
            <a:r>
              <a:rPr lang="en-US" dirty="0" err="1" smtClean="0"/>
              <a:t>fclose</a:t>
            </a:r>
            <a:r>
              <a:rPr lang="en-US" dirty="0" smtClean="0"/>
              <a:t> vs. open, close (for file I/O), etc.</a:t>
            </a:r>
          </a:p>
          <a:p>
            <a:r>
              <a:rPr lang="en-US" dirty="0" smtClean="0"/>
              <a:t>How do these functions perform privileged operations?</a:t>
            </a:r>
          </a:p>
          <a:p>
            <a:pPr lvl="1"/>
            <a:r>
              <a:rPr lang="en-US" dirty="0" smtClean="0"/>
              <a:t>They make system calls</a:t>
            </a:r>
          </a:p>
        </p:txBody>
      </p:sp>
    </p:spTree>
    <p:extLst>
      <p:ext uri="{BB962C8B-B14F-4D97-AF65-F5344CB8AC3E}">
        <p14:creationId xmlns:p14="http://schemas.microsoft.com/office/powerpoint/2010/main" val="255998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Point?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7800"/>
            <a:ext cx="4495800" cy="4800600"/>
          </a:xfrm>
        </p:spPr>
      </p:pic>
      <p:sp>
        <p:nvSpPr>
          <p:cNvPr id="7" name="TextBox 6"/>
          <p:cNvSpPr txBox="1"/>
          <p:nvPr/>
        </p:nvSpPr>
        <p:spPr>
          <a:xfrm>
            <a:off x="4648200" y="1447800"/>
            <a:ext cx="4114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Many library functions invoke system calls indirectly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So why use library calls?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Usually equivalent library functions make fewer </a:t>
            </a:r>
            <a:r>
              <a:rPr lang="en-US" sz="2800" dirty="0"/>
              <a:t>system </a:t>
            </a:r>
            <a:r>
              <a:rPr lang="en-US" sz="2800" dirty="0" smtClean="0"/>
              <a:t>calls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non-frequent </a:t>
            </a:r>
            <a:r>
              <a:rPr lang="en-US" sz="2800" dirty="0"/>
              <a:t>switches from user mode to kernel </a:t>
            </a:r>
            <a:r>
              <a:rPr lang="en-US" sz="2800" dirty="0" smtClean="0"/>
              <a:t>mode =&gt; less overhead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8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Unbuffered</a:t>
            </a:r>
            <a:r>
              <a:rPr lang="en-US" dirty="0" smtClean="0"/>
              <a:t> vs. Buffered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Unbuffered</a:t>
            </a:r>
            <a:endParaRPr lang="en-US" b="1" dirty="0" smtClean="0"/>
          </a:p>
          <a:p>
            <a:pPr lvl="1"/>
            <a:r>
              <a:rPr lang="en-US" dirty="0" smtClean="0"/>
              <a:t>Every byte is read/written by </a:t>
            </a:r>
            <a:r>
              <a:rPr lang="en-US" dirty="0"/>
              <a:t>the </a:t>
            </a:r>
            <a:r>
              <a:rPr lang="en-US" dirty="0" smtClean="0"/>
              <a:t>kernel through a system call </a:t>
            </a:r>
          </a:p>
          <a:p>
            <a:r>
              <a:rPr lang="en-US" b="1" dirty="0" smtClean="0"/>
              <a:t>Buffered</a:t>
            </a:r>
          </a:p>
          <a:p>
            <a:pPr lvl="1"/>
            <a:r>
              <a:rPr lang="en-US" dirty="0" smtClean="0"/>
              <a:t>collect </a:t>
            </a:r>
            <a:r>
              <a:rPr lang="en-US" dirty="0"/>
              <a:t>as many bytes </a:t>
            </a:r>
            <a:r>
              <a:rPr lang="en-US" dirty="0" smtClean="0"/>
              <a:t>as possible (in a buffer) and </a:t>
            </a:r>
            <a:r>
              <a:rPr lang="en-US" dirty="0"/>
              <a:t>read more than a single byte </a:t>
            </a:r>
            <a:r>
              <a:rPr lang="en-US" dirty="0" smtClean="0"/>
              <a:t>(into buffer) at a time and use one system call for a block of bytes </a:t>
            </a:r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/>
              <a:t>Buffered I/O decreases the number of read/write system calls </a:t>
            </a:r>
            <a:r>
              <a:rPr lang="en-US" dirty="0" smtClean="0"/>
              <a:t>and the corresponding overhead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6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4669" y="1597659"/>
            <a:ext cx="12382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646427"/>
            <a:ext cx="7701915" cy="905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000"/>
              </a:lnSpc>
            </a:pPr>
            <a:r>
              <a:rPr sz="2200" spc="-5" dirty="0">
                <a:latin typeface="Arial"/>
                <a:cs typeface="Arial"/>
              </a:rPr>
              <a:t>Write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tr2b</a:t>
            </a:r>
            <a:r>
              <a:rPr sz="2200" spc="-7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spc="-5" dirty="0">
                <a:latin typeface="Courier New"/>
                <a:cs typeface="Courier New"/>
              </a:rPr>
              <a:t>tr2u</a:t>
            </a:r>
            <a:r>
              <a:rPr sz="2200" spc="-70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programs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-5" dirty="0">
                <a:latin typeface="Arial"/>
                <a:cs typeface="Arial"/>
              </a:rPr>
              <a:t> 'C'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that transliterates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bytes.  </a:t>
            </a:r>
            <a:r>
              <a:rPr sz="2200" spc="-5" dirty="0">
                <a:latin typeface="Arial"/>
                <a:cs typeface="Arial"/>
              </a:rPr>
              <a:t>They </a:t>
            </a:r>
            <a:r>
              <a:rPr sz="2200" dirty="0">
                <a:latin typeface="Arial"/>
                <a:cs typeface="Arial"/>
              </a:rPr>
              <a:t>take </a:t>
            </a:r>
            <a:r>
              <a:rPr sz="2200" spc="-5" dirty="0">
                <a:latin typeface="Arial"/>
                <a:cs typeface="Arial"/>
              </a:rPr>
              <a:t>two arguments 'from' and 'to'. The programs will  transliterate every byte </a:t>
            </a:r>
            <a:r>
              <a:rPr sz="2200" dirty="0">
                <a:latin typeface="Arial"/>
                <a:cs typeface="Arial"/>
              </a:rPr>
              <a:t>in </a:t>
            </a:r>
            <a:r>
              <a:rPr sz="2200" spc="-5" dirty="0">
                <a:latin typeface="Arial"/>
                <a:cs typeface="Arial"/>
              </a:rPr>
              <a:t>'from'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corresponding </a:t>
            </a:r>
            <a:r>
              <a:rPr sz="2200" dirty="0">
                <a:latin typeface="Arial"/>
                <a:cs typeface="Arial"/>
              </a:rPr>
              <a:t>byte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'to'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869" y="2627629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869" y="3401059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7619" y="2639059"/>
            <a:ext cx="4688840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./tr2b 'abcd' 'wxyz'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bigfile.txt</a:t>
            </a:r>
            <a:endParaRPr sz="1800" dirty="0">
              <a:latin typeface="Courier New"/>
              <a:cs typeface="Courier New"/>
            </a:endParaRPr>
          </a:p>
          <a:p>
            <a:pPr marL="41275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412750" algn="l"/>
              </a:tabLst>
            </a:pPr>
            <a:r>
              <a:rPr sz="2200" spc="-5" dirty="0">
                <a:latin typeface="Arial"/>
                <a:cs typeface="Arial"/>
              </a:rPr>
              <a:t>Replace 'a' with 'w', 'b' with 'x',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etc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latin typeface="Courier New"/>
                <a:cs typeface="Courier New"/>
              </a:rPr>
              <a:t>./tr2b 'mno' 'pqr'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bigfile.txt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69" y="3740150"/>
            <a:ext cx="12382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9" y="4445000"/>
            <a:ext cx="12382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669" y="5449570"/>
            <a:ext cx="12382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7569" y="3793997"/>
            <a:ext cx="7202170" cy="2849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215">
              <a:lnSpc>
                <a:spcPts val="2370"/>
              </a:lnSpc>
            </a:pPr>
            <a:r>
              <a:rPr lang="en-US" sz="2200" spc="-5" dirty="0">
                <a:latin typeface="Courier New"/>
                <a:cs typeface="Courier New"/>
              </a:rPr>
              <a:t>t</a:t>
            </a:r>
            <a:r>
              <a:rPr sz="2200" spc="-5" dirty="0" smtClean="0">
                <a:latin typeface="Courier New"/>
                <a:cs typeface="Courier New"/>
              </a:rPr>
              <a:t>r2b</a:t>
            </a:r>
            <a:r>
              <a:rPr lang="en-US" sz="2200" spc="-690" dirty="0" smtClean="0">
                <a:latin typeface="Courier New"/>
                <a:cs typeface="Courier New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uses </a:t>
            </a:r>
            <a:r>
              <a:rPr sz="2200" b="1" spc="-5" dirty="0">
                <a:latin typeface="Arial"/>
                <a:cs typeface="Arial"/>
              </a:rPr>
              <a:t>getchar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b="1" spc="-5" dirty="0">
                <a:latin typeface="Arial"/>
                <a:cs typeface="Arial"/>
              </a:rPr>
              <a:t>putchar </a:t>
            </a:r>
            <a:r>
              <a:rPr sz="2200" spc="-5" dirty="0">
                <a:latin typeface="Arial"/>
                <a:cs typeface="Arial"/>
              </a:rPr>
              <a:t>to read from STDIN and  write to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STDOUT.</a:t>
            </a:r>
            <a:endParaRPr sz="2200" dirty="0">
              <a:latin typeface="Arial"/>
              <a:cs typeface="Arial"/>
            </a:endParaRPr>
          </a:p>
          <a:p>
            <a:pPr marL="12700" marR="5080">
              <a:lnSpc>
                <a:spcPts val="2370"/>
              </a:lnSpc>
              <a:spcBef>
                <a:spcPts val="810"/>
              </a:spcBef>
            </a:pPr>
            <a:r>
              <a:rPr lang="en-US" sz="2200" spc="-5" dirty="0">
                <a:latin typeface="Courier New"/>
                <a:cs typeface="Courier New"/>
              </a:rPr>
              <a:t>t</a:t>
            </a:r>
            <a:r>
              <a:rPr sz="2200" spc="-5" dirty="0" smtClean="0">
                <a:latin typeface="Courier New"/>
                <a:cs typeface="Courier New"/>
              </a:rPr>
              <a:t>r2u</a:t>
            </a:r>
            <a:r>
              <a:rPr lang="en-US" sz="2200" spc="-5" dirty="0" smtClean="0">
                <a:latin typeface="Courier New"/>
                <a:cs typeface="Courier New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uses </a:t>
            </a:r>
            <a:r>
              <a:rPr sz="2200" b="1" spc="-5" dirty="0">
                <a:latin typeface="Arial"/>
                <a:cs typeface="Arial"/>
              </a:rPr>
              <a:t>read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b="1" spc="-10" dirty="0">
                <a:latin typeface="Arial"/>
                <a:cs typeface="Arial"/>
              </a:rPr>
              <a:t>write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read and write each </a:t>
            </a:r>
            <a:r>
              <a:rPr sz="2200" dirty="0">
                <a:latin typeface="Arial"/>
                <a:cs typeface="Arial"/>
              </a:rPr>
              <a:t>byte,  </a:t>
            </a:r>
            <a:r>
              <a:rPr sz="2200" spc="-5" dirty="0">
                <a:latin typeface="Arial"/>
                <a:cs typeface="Arial"/>
              </a:rPr>
              <a:t>instead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using getchar and putchar. The </a:t>
            </a:r>
            <a:r>
              <a:rPr sz="2200" dirty="0">
                <a:latin typeface="Arial"/>
                <a:cs typeface="Arial"/>
              </a:rPr>
              <a:t>nbyte </a:t>
            </a:r>
            <a:r>
              <a:rPr sz="2200" spc="-5" dirty="0">
                <a:latin typeface="Arial"/>
                <a:cs typeface="Arial"/>
              </a:rPr>
              <a:t>argument  should </a:t>
            </a:r>
            <a:r>
              <a:rPr sz="2200" dirty="0">
                <a:latin typeface="Arial"/>
                <a:cs typeface="Arial"/>
              </a:rPr>
              <a:t>be 1 so </a:t>
            </a:r>
            <a:r>
              <a:rPr sz="2200" spc="-5" dirty="0">
                <a:latin typeface="Arial"/>
                <a:cs typeface="Arial"/>
              </a:rPr>
              <a:t>it reads/writes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single </a:t>
            </a:r>
            <a:r>
              <a:rPr sz="2200" dirty="0">
                <a:latin typeface="Arial"/>
                <a:cs typeface="Arial"/>
              </a:rPr>
              <a:t>byte </a:t>
            </a:r>
            <a:r>
              <a:rPr sz="2200" spc="-5" dirty="0">
                <a:latin typeface="Arial"/>
                <a:cs typeface="Arial"/>
              </a:rPr>
              <a:t>at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time.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200" spc="-5" dirty="0">
                <a:latin typeface="Arial"/>
                <a:cs typeface="Arial"/>
              </a:rPr>
              <a:t>Test </a:t>
            </a:r>
            <a:r>
              <a:rPr sz="2200" dirty="0">
                <a:latin typeface="Arial"/>
                <a:cs typeface="Arial"/>
              </a:rPr>
              <a:t>it </a:t>
            </a:r>
            <a:r>
              <a:rPr sz="2200" spc="-5" dirty="0">
                <a:latin typeface="Arial"/>
                <a:cs typeface="Arial"/>
              </a:rPr>
              <a:t>on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big file with 5000000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bytes</a:t>
            </a:r>
            <a:endParaRPr lang="en-US" sz="2200" dirty="0" smtClean="0">
              <a:latin typeface="Arial"/>
              <a:cs typeface="Arial"/>
            </a:endParaRPr>
          </a:p>
          <a:p>
            <a:pPr marL="12700">
              <a:spcBef>
                <a:spcPts val="495"/>
              </a:spcBef>
            </a:pP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head --bytes=# /dev/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urandom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output.txt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  <a:p>
            <a:pPr marL="12700">
              <a:spcBef>
                <a:spcPts val="495"/>
              </a:spcBef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13" name="object 2"/>
          <p:cNvSpPr txBox="1">
            <a:spLocks noGrp="1"/>
          </p:cNvSpPr>
          <p:nvPr>
            <p:ph type="title"/>
          </p:nvPr>
        </p:nvSpPr>
        <p:spPr>
          <a:xfrm>
            <a:off x="1014730" y="510540"/>
            <a:ext cx="7114539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1230" algn="l">
              <a:lnSpc>
                <a:spcPct val="100000"/>
              </a:lnSpc>
            </a:pPr>
            <a:r>
              <a:rPr spc="-5" dirty="0"/>
              <a:t>Labora</a:t>
            </a:r>
            <a:r>
              <a:rPr spc="5" dirty="0"/>
              <a:t>t</a:t>
            </a:r>
            <a:r>
              <a:rPr spc="-5" dirty="0"/>
              <a:t>o</a:t>
            </a:r>
            <a:r>
              <a:rPr dirty="0"/>
              <a:t>ry</a:t>
            </a:r>
          </a:p>
        </p:txBody>
      </p:sp>
    </p:spTree>
    <p:extLst>
      <p:ext uri="{BB962C8B-B14F-4D97-AF65-F5344CB8AC3E}">
        <p14:creationId xmlns:p14="http://schemas.microsoft.com/office/powerpoint/2010/main" val="1472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strace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b="1" dirty="0"/>
              <a:t>time [</a:t>
            </a:r>
            <a:r>
              <a:rPr lang="en-US" sz="2800" i="1" dirty="0"/>
              <a:t>options</a:t>
            </a:r>
            <a:r>
              <a:rPr lang="en-US" sz="2800" b="1" dirty="0"/>
              <a:t>] </a:t>
            </a:r>
            <a:r>
              <a:rPr lang="en-US" sz="2800" i="1" dirty="0"/>
              <a:t>command</a:t>
            </a:r>
            <a:r>
              <a:rPr lang="en-US" sz="2800" b="1" dirty="0"/>
              <a:t> [</a:t>
            </a:r>
            <a:r>
              <a:rPr lang="en-US" sz="2800" i="1" dirty="0"/>
              <a:t>arguments...</a:t>
            </a:r>
            <a:r>
              <a:rPr lang="en-US" sz="2800" b="1" dirty="0"/>
              <a:t>] </a:t>
            </a:r>
            <a:r>
              <a:rPr lang="en-US" sz="2800" dirty="0"/>
              <a:t> </a:t>
            </a:r>
          </a:p>
          <a:p>
            <a:r>
              <a:rPr lang="en-US" sz="2800" dirty="0" smtClean="0"/>
              <a:t>Output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sz="2400" dirty="0" smtClean="0"/>
              <a:t>real 0m4.866s: elapsed </a:t>
            </a:r>
            <a:r>
              <a:rPr lang="en-US" sz="2400" dirty="0"/>
              <a:t>time </a:t>
            </a:r>
            <a:r>
              <a:rPr lang="en-US" sz="2400" dirty="0" smtClean="0"/>
              <a:t>as </a:t>
            </a:r>
            <a:r>
              <a:rPr lang="en-US" sz="2400" dirty="0"/>
              <a:t>read from a wall </a:t>
            </a:r>
            <a:r>
              <a:rPr lang="en-US" sz="2400" dirty="0" smtClean="0"/>
              <a:t>clock</a:t>
            </a:r>
          </a:p>
          <a:p>
            <a:pPr lvl="1"/>
            <a:r>
              <a:rPr lang="en-US" sz="2400" dirty="0" smtClean="0"/>
              <a:t>user 0m0.001s: </a:t>
            </a:r>
            <a:r>
              <a:rPr lang="en-US" sz="2400" dirty="0"/>
              <a:t>the CPU time used by your process </a:t>
            </a:r>
            <a:endParaRPr lang="en-US" sz="2400" dirty="0" smtClean="0"/>
          </a:p>
          <a:p>
            <a:pPr lvl="1"/>
            <a:r>
              <a:rPr lang="en-US" sz="2400" dirty="0" smtClean="0"/>
              <a:t>sys 0m0.021s: the </a:t>
            </a:r>
            <a:r>
              <a:rPr lang="en-US" sz="2400" dirty="0"/>
              <a:t>CPU time used by the system on behalf of your </a:t>
            </a:r>
            <a:r>
              <a:rPr lang="en-US" sz="2400" dirty="0" smtClean="0"/>
              <a:t>process</a:t>
            </a:r>
          </a:p>
          <a:p>
            <a:r>
              <a:rPr lang="en-US" sz="2800" b="1" dirty="0" err="1"/>
              <a:t>s</a:t>
            </a:r>
            <a:r>
              <a:rPr lang="en-US" sz="2800" b="1" dirty="0" err="1" smtClean="0"/>
              <a:t>trace</a:t>
            </a:r>
            <a:r>
              <a:rPr lang="en-US" sz="2800" dirty="0" smtClean="0"/>
              <a:t>: intercepts and prints out system calls to </a:t>
            </a:r>
            <a:r>
              <a:rPr lang="en-US" sz="2800" dirty="0" err="1" smtClean="0"/>
              <a:t>stderr</a:t>
            </a:r>
            <a:r>
              <a:rPr lang="en-US" sz="2800" dirty="0" smtClean="0"/>
              <a:t> or to an output file</a:t>
            </a:r>
          </a:p>
          <a:p>
            <a:pPr lvl="1"/>
            <a:r>
              <a:rPr lang="en-US" sz="2400" dirty="0" smtClean="0"/>
              <a:t>$ </a:t>
            </a:r>
            <a:r>
              <a:rPr lang="en-US" sz="2400" dirty="0" err="1" smtClean="0"/>
              <a:t>strace</a:t>
            </a:r>
            <a:r>
              <a:rPr lang="en-US" sz="2400" dirty="0" smtClean="0"/>
              <a:t> –o </a:t>
            </a:r>
            <a:r>
              <a:rPr lang="en-US" sz="2400" dirty="0" err="1" smtClean="0"/>
              <a:t>strace_output</a:t>
            </a:r>
            <a:r>
              <a:rPr lang="en-US" sz="2400" dirty="0" smtClean="0"/>
              <a:t> ./tr2b ‘AB’ ‘XY’ &lt; </a:t>
            </a:r>
            <a:r>
              <a:rPr lang="en-US" sz="2400" dirty="0" err="1" smtClean="0"/>
              <a:t>input.txt</a:t>
            </a:r>
            <a:endParaRPr lang="en-US" sz="2400" dirty="0" smtClean="0"/>
          </a:p>
          <a:p>
            <a:pPr lvl="1"/>
            <a:r>
              <a:rPr lang="en-US" sz="2400" dirty="0" smtClean="0"/>
              <a:t>$ </a:t>
            </a:r>
            <a:r>
              <a:rPr lang="en-US" sz="2400" dirty="0" err="1" smtClean="0"/>
              <a:t>strace</a:t>
            </a:r>
            <a:r>
              <a:rPr lang="en-US" sz="2400" dirty="0" smtClean="0"/>
              <a:t> –o strace_output2 ./tr2u ‘AB’ ‘XY’ &lt; </a:t>
            </a:r>
            <a:r>
              <a:rPr lang="en-US" sz="2400" dirty="0" err="1" smtClean="0"/>
              <a:t>input.txt</a:t>
            </a:r>
            <a:r>
              <a:rPr lang="en-US" sz="2400" dirty="0" smtClean="0"/>
              <a:t>   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72534" cy="456056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Operating modes that place restrictions </a:t>
            </a:r>
            <a:r>
              <a:rPr lang="en-US" dirty="0"/>
              <a:t>on the </a:t>
            </a:r>
            <a:r>
              <a:rPr lang="en-US" dirty="0" smtClean="0"/>
              <a:t>type of </a:t>
            </a:r>
            <a:r>
              <a:rPr lang="en-US" dirty="0"/>
              <a:t>operations that can be performed by </a:t>
            </a:r>
            <a:r>
              <a:rPr lang="en-US" dirty="0" smtClean="0"/>
              <a:t>running processes</a:t>
            </a:r>
          </a:p>
          <a:p>
            <a:pPr lvl="1"/>
            <a:r>
              <a:rPr lang="en-US" dirty="0" smtClean="0"/>
              <a:t>User mode: restricted access to system resources</a:t>
            </a:r>
          </a:p>
          <a:p>
            <a:pPr lvl="1"/>
            <a:r>
              <a:rPr lang="en-US" dirty="0" smtClean="0"/>
              <a:t>Kernel/Supervisor mode: unrestricted access</a:t>
            </a:r>
            <a:endParaRPr lang="en-US" dirty="0"/>
          </a:p>
        </p:txBody>
      </p:sp>
      <p:sp>
        <p:nvSpPr>
          <p:cNvPr id="4" name="object 6"/>
          <p:cNvSpPr/>
          <p:nvPr/>
        </p:nvSpPr>
        <p:spPr>
          <a:xfrm>
            <a:off x="6899909" y="13716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876300" y="3810000"/>
                </a:moveTo>
                <a:lnTo>
                  <a:pt x="0" y="3810000"/>
                </a:lnTo>
                <a:lnTo>
                  <a:pt x="0" y="0"/>
                </a:lnTo>
                <a:lnTo>
                  <a:pt x="1752600" y="0"/>
                </a:lnTo>
                <a:lnTo>
                  <a:pt x="1752600" y="3810000"/>
                </a:lnTo>
                <a:lnTo>
                  <a:pt x="876300" y="38100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7440930" y="3002279"/>
            <a:ext cx="67246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25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User  Sp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6899909" y="5181600"/>
            <a:ext cx="1752600" cy="1219200"/>
          </a:xfrm>
          <a:custGeom>
            <a:avLst/>
            <a:gdLst/>
            <a:ahLst/>
            <a:cxnLst/>
            <a:rect l="l" t="t" r="r" b="b"/>
            <a:pathLst>
              <a:path w="1752600" h="1219200">
                <a:moveTo>
                  <a:pt x="1752600" y="0"/>
                </a:moveTo>
                <a:lnTo>
                  <a:pt x="0" y="0"/>
                </a:lnTo>
                <a:lnTo>
                  <a:pt x="0" y="1219200"/>
                </a:lnTo>
                <a:lnTo>
                  <a:pt x="1752600" y="1219200"/>
                </a:lnTo>
                <a:lnTo>
                  <a:pt x="17526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6899909" y="5181600"/>
            <a:ext cx="1752600" cy="1219200"/>
          </a:xfrm>
          <a:custGeom>
            <a:avLst/>
            <a:gdLst/>
            <a:ahLst/>
            <a:cxnLst/>
            <a:rect l="l" t="t" r="r" b="b"/>
            <a:pathLst>
              <a:path w="1752600" h="1219200">
                <a:moveTo>
                  <a:pt x="876300" y="1219200"/>
                </a:moveTo>
                <a:lnTo>
                  <a:pt x="0" y="1219200"/>
                </a:lnTo>
                <a:lnTo>
                  <a:pt x="0" y="0"/>
                </a:lnTo>
                <a:lnTo>
                  <a:pt x="1752600" y="0"/>
                </a:lnTo>
                <a:lnTo>
                  <a:pt x="1752600" y="1219200"/>
                </a:lnTo>
                <a:lnTo>
                  <a:pt x="876300" y="12192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 txBox="1"/>
          <p:nvPr/>
        </p:nvSpPr>
        <p:spPr>
          <a:xfrm>
            <a:off x="7218680" y="5516879"/>
            <a:ext cx="111506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0" marR="5080" indent="-2222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ervis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 </a:t>
            </a:r>
            <a:r>
              <a:rPr sz="1800" spc="-5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6671309" y="1371600"/>
            <a:ext cx="228600" cy="3733800"/>
          </a:xfrm>
          <a:custGeom>
            <a:avLst/>
            <a:gdLst/>
            <a:ahLst/>
            <a:cxnLst/>
            <a:rect l="l" t="t" r="r" b="b"/>
            <a:pathLst>
              <a:path w="228600" h="3733800">
                <a:moveTo>
                  <a:pt x="228600" y="0"/>
                </a:moveTo>
                <a:lnTo>
                  <a:pt x="190656" y="5527"/>
                </a:lnTo>
                <a:lnTo>
                  <a:pt x="153654" y="21267"/>
                </a:lnTo>
                <a:lnTo>
                  <a:pt x="118533" y="45955"/>
                </a:lnTo>
                <a:lnTo>
                  <a:pt x="86234" y="78325"/>
                </a:lnTo>
                <a:lnTo>
                  <a:pt x="57698" y="117113"/>
                </a:lnTo>
                <a:lnTo>
                  <a:pt x="33866" y="161054"/>
                </a:lnTo>
                <a:lnTo>
                  <a:pt x="15679" y="208884"/>
                </a:lnTo>
                <a:lnTo>
                  <a:pt x="4076" y="259337"/>
                </a:lnTo>
                <a:lnTo>
                  <a:pt x="0" y="311150"/>
                </a:lnTo>
                <a:lnTo>
                  <a:pt x="0" y="3422650"/>
                </a:lnTo>
                <a:lnTo>
                  <a:pt x="4076" y="3474462"/>
                </a:lnTo>
                <a:lnTo>
                  <a:pt x="15679" y="3524915"/>
                </a:lnTo>
                <a:lnTo>
                  <a:pt x="33866" y="3572745"/>
                </a:lnTo>
                <a:lnTo>
                  <a:pt x="57698" y="3616686"/>
                </a:lnTo>
                <a:lnTo>
                  <a:pt x="86234" y="3655474"/>
                </a:lnTo>
                <a:lnTo>
                  <a:pt x="118533" y="3687844"/>
                </a:lnTo>
                <a:lnTo>
                  <a:pt x="153654" y="3712532"/>
                </a:lnTo>
                <a:lnTo>
                  <a:pt x="190656" y="3728272"/>
                </a:lnTo>
                <a:lnTo>
                  <a:pt x="228600" y="3733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6671309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6899909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/>
          <p:nvPr/>
        </p:nvSpPr>
        <p:spPr>
          <a:xfrm>
            <a:off x="6442709" y="1371600"/>
            <a:ext cx="458470" cy="5029200"/>
          </a:xfrm>
          <a:custGeom>
            <a:avLst/>
            <a:gdLst/>
            <a:ahLst/>
            <a:cxnLst/>
            <a:rect l="l" t="t" r="r" b="b"/>
            <a:pathLst>
              <a:path w="458470" h="5029200">
                <a:moveTo>
                  <a:pt x="458469" y="0"/>
                </a:moveTo>
                <a:lnTo>
                  <a:pt x="412580" y="2731"/>
                </a:lnTo>
                <a:lnTo>
                  <a:pt x="367128" y="10679"/>
                </a:lnTo>
                <a:lnTo>
                  <a:pt x="322519" y="23469"/>
                </a:lnTo>
                <a:lnTo>
                  <a:pt x="279155" y="40730"/>
                </a:lnTo>
                <a:lnTo>
                  <a:pt x="237442" y="62088"/>
                </a:lnTo>
                <a:lnTo>
                  <a:pt x="197784" y="87172"/>
                </a:lnTo>
                <a:lnTo>
                  <a:pt x="160585" y="115609"/>
                </a:lnTo>
                <a:lnTo>
                  <a:pt x="126248" y="147026"/>
                </a:lnTo>
                <a:lnTo>
                  <a:pt x="95178" y="181051"/>
                </a:lnTo>
                <a:lnTo>
                  <a:pt x="67780" y="217311"/>
                </a:lnTo>
                <a:lnTo>
                  <a:pt x="44457" y="255433"/>
                </a:lnTo>
                <a:lnTo>
                  <a:pt x="25613" y="295046"/>
                </a:lnTo>
                <a:lnTo>
                  <a:pt x="11653" y="335776"/>
                </a:lnTo>
                <a:lnTo>
                  <a:pt x="2980" y="377252"/>
                </a:lnTo>
                <a:lnTo>
                  <a:pt x="0" y="419100"/>
                </a:lnTo>
                <a:lnTo>
                  <a:pt x="0" y="4610100"/>
                </a:lnTo>
                <a:lnTo>
                  <a:pt x="2980" y="4651947"/>
                </a:lnTo>
                <a:lnTo>
                  <a:pt x="11653" y="4693423"/>
                </a:lnTo>
                <a:lnTo>
                  <a:pt x="25613" y="4734153"/>
                </a:lnTo>
                <a:lnTo>
                  <a:pt x="44457" y="4773766"/>
                </a:lnTo>
                <a:lnTo>
                  <a:pt x="67780" y="4811888"/>
                </a:lnTo>
                <a:lnTo>
                  <a:pt x="95178" y="4848148"/>
                </a:lnTo>
                <a:lnTo>
                  <a:pt x="126248" y="4882173"/>
                </a:lnTo>
                <a:lnTo>
                  <a:pt x="160585" y="4913590"/>
                </a:lnTo>
                <a:lnTo>
                  <a:pt x="197784" y="4942027"/>
                </a:lnTo>
                <a:lnTo>
                  <a:pt x="237442" y="4967111"/>
                </a:lnTo>
                <a:lnTo>
                  <a:pt x="279155" y="4988469"/>
                </a:lnTo>
                <a:lnTo>
                  <a:pt x="322519" y="5005730"/>
                </a:lnTo>
                <a:lnTo>
                  <a:pt x="367128" y="5018520"/>
                </a:lnTo>
                <a:lnTo>
                  <a:pt x="412580" y="5026468"/>
                </a:lnTo>
                <a:lnTo>
                  <a:pt x="458469" y="5029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6442709" y="137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/>
          <p:cNvSpPr/>
          <p:nvPr/>
        </p:nvSpPr>
        <p:spPr>
          <a:xfrm>
            <a:off x="690118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/>
          <p:cNvSpPr/>
          <p:nvPr/>
        </p:nvSpPr>
        <p:spPr>
          <a:xfrm>
            <a:off x="4385309" y="5181600"/>
            <a:ext cx="1525270" cy="979169"/>
          </a:xfrm>
          <a:custGeom>
            <a:avLst/>
            <a:gdLst/>
            <a:ahLst/>
            <a:cxnLst/>
            <a:rect l="l" t="t" r="r" b="b"/>
            <a:pathLst>
              <a:path w="1525270" h="979170">
                <a:moveTo>
                  <a:pt x="763269" y="0"/>
                </a:moveTo>
                <a:lnTo>
                  <a:pt x="704873" y="1300"/>
                </a:lnTo>
                <a:lnTo>
                  <a:pt x="647881" y="5147"/>
                </a:lnTo>
                <a:lnTo>
                  <a:pt x="592420" y="11457"/>
                </a:lnTo>
                <a:lnTo>
                  <a:pt x="538618" y="20148"/>
                </a:lnTo>
                <a:lnTo>
                  <a:pt x="486604" y="31135"/>
                </a:lnTo>
                <a:lnTo>
                  <a:pt x="436505" y="44337"/>
                </a:lnTo>
                <a:lnTo>
                  <a:pt x="388451" y="59670"/>
                </a:lnTo>
                <a:lnTo>
                  <a:pt x="342568" y="77051"/>
                </a:lnTo>
                <a:lnTo>
                  <a:pt x="298986" y="96397"/>
                </a:lnTo>
                <a:lnTo>
                  <a:pt x="257831" y="117625"/>
                </a:lnTo>
                <a:lnTo>
                  <a:pt x="219233" y="140652"/>
                </a:lnTo>
                <a:lnTo>
                  <a:pt x="183319" y="165395"/>
                </a:lnTo>
                <a:lnTo>
                  <a:pt x="150218" y="191772"/>
                </a:lnTo>
                <a:lnTo>
                  <a:pt x="120057" y="219698"/>
                </a:lnTo>
                <a:lnTo>
                  <a:pt x="92965" y="249091"/>
                </a:lnTo>
                <a:lnTo>
                  <a:pt x="69069" y="279869"/>
                </a:lnTo>
                <a:lnTo>
                  <a:pt x="48498" y="311947"/>
                </a:lnTo>
                <a:lnTo>
                  <a:pt x="17843" y="379675"/>
                </a:lnTo>
                <a:lnTo>
                  <a:pt x="2025" y="451611"/>
                </a:lnTo>
                <a:lnTo>
                  <a:pt x="0" y="488950"/>
                </a:lnTo>
                <a:lnTo>
                  <a:pt x="2025" y="526453"/>
                </a:lnTo>
                <a:lnTo>
                  <a:pt x="17843" y="598676"/>
                </a:lnTo>
                <a:lnTo>
                  <a:pt x="48498" y="666636"/>
                </a:lnTo>
                <a:lnTo>
                  <a:pt x="69069" y="698812"/>
                </a:lnTo>
                <a:lnTo>
                  <a:pt x="92965" y="729675"/>
                </a:lnTo>
                <a:lnTo>
                  <a:pt x="120057" y="759144"/>
                </a:lnTo>
                <a:lnTo>
                  <a:pt x="150218" y="787135"/>
                </a:lnTo>
                <a:lnTo>
                  <a:pt x="183319" y="813568"/>
                </a:lnTo>
                <a:lnTo>
                  <a:pt x="219233" y="838358"/>
                </a:lnTo>
                <a:lnTo>
                  <a:pt x="257831" y="861425"/>
                </a:lnTo>
                <a:lnTo>
                  <a:pt x="298986" y="882685"/>
                </a:lnTo>
                <a:lnTo>
                  <a:pt x="342568" y="902057"/>
                </a:lnTo>
                <a:lnTo>
                  <a:pt x="388451" y="919458"/>
                </a:lnTo>
                <a:lnTo>
                  <a:pt x="436505" y="934806"/>
                </a:lnTo>
                <a:lnTo>
                  <a:pt x="486604" y="948019"/>
                </a:lnTo>
                <a:lnTo>
                  <a:pt x="538618" y="959014"/>
                </a:lnTo>
                <a:lnTo>
                  <a:pt x="592420" y="967708"/>
                </a:lnTo>
                <a:lnTo>
                  <a:pt x="647881" y="974021"/>
                </a:lnTo>
                <a:lnTo>
                  <a:pt x="704873" y="977869"/>
                </a:lnTo>
                <a:lnTo>
                  <a:pt x="763269" y="979169"/>
                </a:lnTo>
                <a:lnTo>
                  <a:pt x="821500" y="977869"/>
                </a:lnTo>
                <a:lnTo>
                  <a:pt x="878342" y="974021"/>
                </a:lnTo>
                <a:lnTo>
                  <a:pt x="933668" y="967708"/>
                </a:lnTo>
                <a:lnTo>
                  <a:pt x="987347" y="959014"/>
                </a:lnTo>
                <a:lnTo>
                  <a:pt x="1039251" y="948019"/>
                </a:lnTo>
                <a:lnTo>
                  <a:pt x="1089252" y="934806"/>
                </a:lnTo>
                <a:lnTo>
                  <a:pt x="1137221" y="919458"/>
                </a:lnTo>
                <a:lnTo>
                  <a:pt x="1183028" y="902057"/>
                </a:lnTo>
                <a:lnTo>
                  <a:pt x="1226545" y="882685"/>
                </a:lnTo>
                <a:lnTo>
                  <a:pt x="1267644" y="861425"/>
                </a:lnTo>
                <a:lnTo>
                  <a:pt x="1306194" y="838358"/>
                </a:lnTo>
                <a:lnTo>
                  <a:pt x="1342069" y="813568"/>
                </a:lnTo>
                <a:lnTo>
                  <a:pt x="1375138" y="787135"/>
                </a:lnTo>
                <a:lnTo>
                  <a:pt x="1405273" y="759144"/>
                </a:lnTo>
                <a:lnTo>
                  <a:pt x="1432345" y="729675"/>
                </a:lnTo>
                <a:lnTo>
                  <a:pt x="1456226" y="698812"/>
                </a:lnTo>
                <a:lnTo>
                  <a:pt x="1476786" y="666636"/>
                </a:lnTo>
                <a:lnTo>
                  <a:pt x="1507429" y="598676"/>
                </a:lnTo>
                <a:lnTo>
                  <a:pt x="1523244" y="526453"/>
                </a:lnTo>
                <a:lnTo>
                  <a:pt x="1525269" y="488950"/>
                </a:lnTo>
                <a:lnTo>
                  <a:pt x="1523244" y="451611"/>
                </a:lnTo>
                <a:lnTo>
                  <a:pt x="1507429" y="379675"/>
                </a:lnTo>
                <a:lnTo>
                  <a:pt x="1476786" y="311947"/>
                </a:lnTo>
                <a:lnTo>
                  <a:pt x="1456226" y="279869"/>
                </a:lnTo>
                <a:lnTo>
                  <a:pt x="1432345" y="249091"/>
                </a:lnTo>
                <a:lnTo>
                  <a:pt x="1405273" y="219698"/>
                </a:lnTo>
                <a:lnTo>
                  <a:pt x="1375138" y="191772"/>
                </a:lnTo>
                <a:lnTo>
                  <a:pt x="1342069" y="165395"/>
                </a:lnTo>
                <a:lnTo>
                  <a:pt x="1306194" y="140652"/>
                </a:lnTo>
                <a:lnTo>
                  <a:pt x="1267644" y="117625"/>
                </a:lnTo>
                <a:lnTo>
                  <a:pt x="1226545" y="96397"/>
                </a:lnTo>
                <a:lnTo>
                  <a:pt x="1183028" y="77051"/>
                </a:lnTo>
                <a:lnTo>
                  <a:pt x="1137221" y="59670"/>
                </a:lnTo>
                <a:lnTo>
                  <a:pt x="1089252" y="44337"/>
                </a:lnTo>
                <a:lnTo>
                  <a:pt x="1039251" y="31135"/>
                </a:lnTo>
                <a:lnTo>
                  <a:pt x="987347" y="20148"/>
                </a:lnTo>
                <a:lnTo>
                  <a:pt x="933668" y="11457"/>
                </a:lnTo>
                <a:lnTo>
                  <a:pt x="878342" y="5147"/>
                </a:lnTo>
                <a:lnTo>
                  <a:pt x="821500" y="1300"/>
                </a:lnTo>
                <a:lnTo>
                  <a:pt x="76326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/>
          <p:cNvSpPr/>
          <p:nvPr/>
        </p:nvSpPr>
        <p:spPr>
          <a:xfrm>
            <a:off x="4385309" y="5181600"/>
            <a:ext cx="1525270" cy="979169"/>
          </a:xfrm>
          <a:custGeom>
            <a:avLst/>
            <a:gdLst/>
            <a:ahLst/>
            <a:cxnLst/>
            <a:rect l="l" t="t" r="r" b="b"/>
            <a:pathLst>
              <a:path w="1525270" h="979170">
                <a:moveTo>
                  <a:pt x="763269" y="0"/>
                </a:moveTo>
                <a:lnTo>
                  <a:pt x="821500" y="1300"/>
                </a:lnTo>
                <a:lnTo>
                  <a:pt x="878342" y="5147"/>
                </a:lnTo>
                <a:lnTo>
                  <a:pt x="933668" y="11457"/>
                </a:lnTo>
                <a:lnTo>
                  <a:pt x="987347" y="20148"/>
                </a:lnTo>
                <a:lnTo>
                  <a:pt x="1039251" y="31135"/>
                </a:lnTo>
                <a:lnTo>
                  <a:pt x="1089252" y="44337"/>
                </a:lnTo>
                <a:lnTo>
                  <a:pt x="1137221" y="59670"/>
                </a:lnTo>
                <a:lnTo>
                  <a:pt x="1183028" y="77051"/>
                </a:lnTo>
                <a:lnTo>
                  <a:pt x="1226545" y="96397"/>
                </a:lnTo>
                <a:lnTo>
                  <a:pt x="1267644" y="117625"/>
                </a:lnTo>
                <a:lnTo>
                  <a:pt x="1306194" y="140652"/>
                </a:lnTo>
                <a:lnTo>
                  <a:pt x="1342069" y="165395"/>
                </a:lnTo>
                <a:lnTo>
                  <a:pt x="1375138" y="191772"/>
                </a:lnTo>
                <a:lnTo>
                  <a:pt x="1405273" y="219698"/>
                </a:lnTo>
                <a:lnTo>
                  <a:pt x="1432345" y="249091"/>
                </a:lnTo>
                <a:lnTo>
                  <a:pt x="1456226" y="279869"/>
                </a:lnTo>
                <a:lnTo>
                  <a:pt x="1476786" y="311947"/>
                </a:lnTo>
                <a:lnTo>
                  <a:pt x="1507429" y="379675"/>
                </a:lnTo>
                <a:lnTo>
                  <a:pt x="1523244" y="451611"/>
                </a:lnTo>
                <a:lnTo>
                  <a:pt x="1525269" y="488950"/>
                </a:lnTo>
                <a:lnTo>
                  <a:pt x="1523244" y="526453"/>
                </a:lnTo>
                <a:lnTo>
                  <a:pt x="1507429" y="598676"/>
                </a:lnTo>
                <a:lnTo>
                  <a:pt x="1476786" y="666636"/>
                </a:lnTo>
                <a:lnTo>
                  <a:pt x="1456226" y="698812"/>
                </a:lnTo>
                <a:lnTo>
                  <a:pt x="1432345" y="729675"/>
                </a:lnTo>
                <a:lnTo>
                  <a:pt x="1405273" y="759144"/>
                </a:lnTo>
                <a:lnTo>
                  <a:pt x="1375138" y="787135"/>
                </a:lnTo>
                <a:lnTo>
                  <a:pt x="1342069" y="813568"/>
                </a:lnTo>
                <a:lnTo>
                  <a:pt x="1306194" y="838358"/>
                </a:lnTo>
                <a:lnTo>
                  <a:pt x="1267644" y="861425"/>
                </a:lnTo>
                <a:lnTo>
                  <a:pt x="1226545" y="882685"/>
                </a:lnTo>
                <a:lnTo>
                  <a:pt x="1183028" y="902057"/>
                </a:lnTo>
                <a:lnTo>
                  <a:pt x="1137221" y="919458"/>
                </a:lnTo>
                <a:lnTo>
                  <a:pt x="1089252" y="934806"/>
                </a:lnTo>
                <a:lnTo>
                  <a:pt x="1039251" y="948019"/>
                </a:lnTo>
                <a:lnTo>
                  <a:pt x="987347" y="959014"/>
                </a:lnTo>
                <a:lnTo>
                  <a:pt x="933668" y="967708"/>
                </a:lnTo>
                <a:lnTo>
                  <a:pt x="878342" y="974021"/>
                </a:lnTo>
                <a:lnTo>
                  <a:pt x="821500" y="977869"/>
                </a:lnTo>
                <a:lnTo>
                  <a:pt x="763269" y="979169"/>
                </a:lnTo>
                <a:lnTo>
                  <a:pt x="704873" y="977869"/>
                </a:lnTo>
                <a:lnTo>
                  <a:pt x="647881" y="974021"/>
                </a:lnTo>
                <a:lnTo>
                  <a:pt x="592420" y="967708"/>
                </a:lnTo>
                <a:lnTo>
                  <a:pt x="538618" y="959014"/>
                </a:lnTo>
                <a:lnTo>
                  <a:pt x="486604" y="948019"/>
                </a:lnTo>
                <a:lnTo>
                  <a:pt x="436505" y="934806"/>
                </a:lnTo>
                <a:lnTo>
                  <a:pt x="388451" y="919458"/>
                </a:lnTo>
                <a:lnTo>
                  <a:pt x="342568" y="902057"/>
                </a:lnTo>
                <a:lnTo>
                  <a:pt x="298986" y="882685"/>
                </a:lnTo>
                <a:lnTo>
                  <a:pt x="257831" y="861425"/>
                </a:lnTo>
                <a:lnTo>
                  <a:pt x="219233" y="838358"/>
                </a:lnTo>
                <a:lnTo>
                  <a:pt x="183319" y="813568"/>
                </a:lnTo>
                <a:lnTo>
                  <a:pt x="150218" y="787135"/>
                </a:lnTo>
                <a:lnTo>
                  <a:pt x="120057" y="759144"/>
                </a:lnTo>
                <a:lnTo>
                  <a:pt x="92965" y="729675"/>
                </a:lnTo>
                <a:lnTo>
                  <a:pt x="69069" y="698812"/>
                </a:lnTo>
                <a:lnTo>
                  <a:pt x="48498" y="666636"/>
                </a:lnTo>
                <a:lnTo>
                  <a:pt x="17843" y="598676"/>
                </a:lnTo>
                <a:lnTo>
                  <a:pt x="2025" y="526453"/>
                </a:lnTo>
                <a:lnTo>
                  <a:pt x="0" y="488950"/>
                </a:lnTo>
                <a:lnTo>
                  <a:pt x="2025" y="451611"/>
                </a:lnTo>
                <a:lnTo>
                  <a:pt x="17843" y="379675"/>
                </a:lnTo>
                <a:lnTo>
                  <a:pt x="48498" y="311947"/>
                </a:lnTo>
                <a:lnTo>
                  <a:pt x="69069" y="279869"/>
                </a:lnTo>
                <a:lnTo>
                  <a:pt x="92965" y="249091"/>
                </a:lnTo>
                <a:lnTo>
                  <a:pt x="120057" y="219698"/>
                </a:lnTo>
                <a:lnTo>
                  <a:pt x="150218" y="191772"/>
                </a:lnTo>
                <a:lnTo>
                  <a:pt x="183319" y="165395"/>
                </a:lnTo>
                <a:lnTo>
                  <a:pt x="219233" y="140652"/>
                </a:lnTo>
                <a:lnTo>
                  <a:pt x="257831" y="117625"/>
                </a:lnTo>
                <a:lnTo>
                  <a:pt x="298986" y="96397"/>
                </a:lnTo>
                <a:lnTo>
                  <a:pt x="342568" y="77051"/>
                </a:lnTo>
                <a:lnTo>
                  <a:pt x="388451" y="59670"/>
                </a:lnTo>
                <a:lnTo>
                  <a:pt x="436505" y="44337"/>
                </a:lnTo>
                <a:lnTo>
                  <a:pt x="486604" y="31135"/>
                </a:lnTo>
                <a:lnTo>
                  <a:pt x="538618" y="20148"/>
                </a:lnTo>
                <a:lnTo>
                  <a:pt x="592420" y="11457"/>
                </a:lnTo>
                <a:lnTo>
                  <a:pt x="647881" y="5147"/>
                </a:lnTo>
                <a:lnTo>
                  <a:pt x="704873" y="1300"/>
                </a:lnTo>
                <a:lnTo>
                  <a:pt x="76326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/>
          <p:cNvSpPr/>
          <p:nvPr/>
        </p:nvSpPr>
        <p:spPr>
          <a:xfrm>
            <a:off x="4385309" y="5181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/>
          <p:cNvSpPr/>
          <p:nvPr/>
        </p:nvSpPr>
        <p:spPr>
          <a:xfrm>
            <a:off x="5910579" y="6160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/>
          <p:cNvSpPr txBox="1"/>
          <p:nvPr/>
        </p:nvSpPr>
        <p:spPr>
          <a:xfrm>
            <a:off x="4589779" y="5396229"/>
            <a:ext cx="184975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0015" algn="l"/>
                <a:tab pos="1836420" algn="l"/>
              </a:tabLst>
            </a:pPr>
            <a:r>
              <a:rPr sz="1800" spc="-5" dirty="0">
                <a:latin typeface="Arial"/>
                <a:cs typeface="Arial"/>
              </a:rPr>
              <a:t>Supervisor	</a:t>
            </a:r>
            <a:r>
              <a:rPr sz="1800" u="sng" spc="-5" dirty="0"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2"/>
          <p:cNvSpPr/>
          <p:nvPr/>
        </p:nvSpPr>
        <p:spPr>
          <a:xfrm>
            <a:off x="4232909" y="2448560"/>
            <a:ext cx="1524000" cy="980440"/>
          </a:xfrm>
          <a:custGeom>
            <a:avLst/>
            <a:gdLst/>
            <a:ahLst/>
            <a:cxnLst/>
            <a:rect l="l" t="t" r="r" b="b"/>
            <a:pathLst>
              <a:path w="1524000" h="980439">
                <a:moveTo>
                  <a:pt x="762000" y="0"/>
                </a:moveTo>
                <a:lnTo>
                  <a:pt x="820230" y="1300"/>
                </a:lnTo>
                <a:lnTo>
                  <a:pt x="877072" y="5148"/>
                </a:lnTo>
                <a:lnTo>
                  <a:pt x="932398" y="11461"/>
                </a:lnTo>
                <a:lnTo>
                  <a:pt x="986077" y="20155"/>
                </a:lnTo>
                <a:lnTo>
                  <a:pt x="1037981" y="31150"/>
                </a:lnTo>
                <a:lnTo>
                  <a:pt x="1087982" y="44363"/>
                </a:lnTo>
                <a:lnTo>
                  <a:pt x="1135951" y="59711"/>
                </a:lnTo>
                <a:lnTo>
                  <a:pt x="1181758" y="77112"/>
                </a:lnTo>
                <a:lnTo>
                  <a:pt x="1225275" y="96484"/>
                </a:lnTo>
                <a:lnTo>
                  <a:pt x="1266374" y="117744"/>
                </a:lnTo>
                <a:lnTo>
                  <a:pt x="1304925" y="140811"/>
                </a:lnTo>
                <a:lnTo>
                  <a:pt x="1340799" y="165601"/>
                </a:lnTo>
                <a:lnTo>
                  <a:pt x="1373868" y="192034"/>
                </a:lnTo>
                <a:lnTo>
                  <a:pt x="1404003" y="220025"/>
                </a:lnTo>
                <a:lnTo>
                  <a:pt x="1431075" y="249494"/>
                </a:lnTo>
                <a:lnTo>
                  <a:pt x="1454956" y="280357"/>
                </a:lnTo>
                <a:lnTo>
                  <a:pt x="1475516" y="312533"/>
                </a:lnTo>
                <a:lnTo>
                  <a:pt x="1506159" y="380493"/>
                </a:lnTo>
                <a:lnTo>
                  <a:pt x="1521974" y="452716"/>
                </a:lnTo>
                <a:lnTo>
                  <a:pt x="1524000" y="490219"/>
                </a:lnTo>
                <a:lnTo>
                  <a:pt x="1521974" y="527565"/>
                </a:lnTo>
                <a:lnTo>
                  <a:pt x="1506159" y="599558"/>
                </a:lnTo>
                <a:lnTo>
                  <a:pt x="1475516" y="667389"/>
                </a:lnTo>
                <a:lnTo>
                  <a:pt x="1454956" y="699532"/>
                </a:lnTo>
                <a:lnTo>
                  <a:pt x="1431075" y="730381"/>
                </a:lnTo>
                <a:lnTo>
                  <a:pt x="1404003" y="759853"/>
                </a:lnTo>
                <a:lnTo>
                  <a:pt x="1373868" y="787861"/>
                </a:lnTo>
                <a:lnTo>
                  <a:pt x="1340799" y="814322"/>
                </a:lnTo>
                <a:lnTo>
                  <a:pt x="1304925" y="839152"/>
                </a:lnTo>
                <a:lnTo>
                  <a:pt x="1266374" y="862266"/>
                </a:lnTo>
                <a:lnTo>
                  <a:pt x="1225275" y="883579"/>
                </a:lnTo>
                <a:lnTo>
                  <a:pt x="1181758" y="903007"/>
                </a:lnTo>
                <a:lnTo>
                  <a:pt x="1135951" y="920465"/>
                </a:lnTo>
                <a:lnTo>
                  <a:pt x="1087982" y="935870"/>
                </a:lnTo>
                <a:lnTo>
                  <a:pt x="1037981" y="949137"/>
                </a:lnTo>
                <a:lnTo>
                  <a:pt x="986077" y="960181"/>
                </a:lnTo>
                <a:lnTo>
                  <a:pt x="932398" y="968917"/>
                </a:lnTo>
                <a:lnTo>
                  <a:pt x="877072" y="975262"/>
                </a:lnTo>
                <a:lnTo>
                  <a:pt x="820230" y="979131"/>
                </a:lnTo>
                <a:lnTo>
                  <a:pt x="762000" y="980439"/>
                </a:lnTo>
                <a:lnTo>
                  <a:pt x="703769" y="979131"/>
                </a:lnTo>
                <a:lnTo>
                  <a:pt x="646927" y="975262"/>
                </a:lnTo>
                <a:lnTo>
                  <a:pt x="591601" y="968917"/>
                </a:lnTo>
                <a:lnTo>
                  <a:pt x="537922" y="960181"/>
                </a:lnTo>
                <a:lnTo>
                  <a:pt x="486018" y="949137"/>
                </a:lnTo>
                <a:lnTo>
                  <a:pt x="436017" y="935870"/>
                </a:lnTo>
                <a:lnTo>
                  <a:pt x="388048" y="920465"/>
                </a:lnTo>
                <a:lnTo>
                  <a:pt x="342241" y="903007"/>
                </a:lnTo>
                <a:lnTo>
                  <a:pt x="298724" y="883579"/>
                </a:lnTo>
                <a:lnTo>
                  <a:pt x="257625" y="862266"/>
                </a:lnTo>
                <a:lnTo>
                  <a:pt x="219075" y="839152"/>
                </a:lnTo>
                <a:lnTo>
                  <a:pt x="183200" y="814322"/>
                </a:lnTo>
                <a:lnTo>
                  <a:pt x="150131" y="787861"/>
                </a:lnTo>
                <a:lnTo>
                  <a:pt x="119996" y="759853"/>
                </a:lnTo>
                <a:lnTo>
                  <a:pt x="92924" y="730381"/>
                </a:lnTo>
                <a:lnTo>
                  <a:pt x="69043" y="699532"/>
                </a:lnTo>
                <a:lnTo>
                  <a:pt x="48483" y="667389"/>
                </a:lnTo>
                <a:lnTo>
                  <a:pt x="17840" y="599558"/>
                </a:lnTo>
                <a:lnTo>
                  <a:pt x="2025" y="527565"/>
                </a:lnTo>
                <a:lnTo>
                  <a:pt x="0" y="490219"/>
                </a:lnTo>
                <a:lnTo>
                  <a:pt x="2025" y="452716"/>
                </a:lnTo>
                <a:lnTo>
                  <a:pt x="17840" y="380493"/>
                </a:lnTo>
                <a:lnTo>
                  <a:pt x="48483" y="312533"/>
                </a:lnTo>
                <a:lnTo>
                  <a:pt x="69043" y="280357"/>
                </a:lnTo>
                <a:lnTo>
                  <a:pt x="92924" y="249494"/>
                </a:lnTo>
                <a:lnTo>
                  <a:pt x="119996" y="220025"/>
                </a:lnTo>
                <a:lnTo>
                  <a:pt x="150131" y="192034"/>
                </a:lnTo>
                <a:lnTo>
                  <a:pt x="183200" y="165601"/>
                </a:lnTo>
                <a:lnTo>
                  <a:pt x="219075" y="140811"/>
                </a:lnTo>
                <a:lnTo>
                  <a:pt x="257625" y="117744"/>
                </a:lnTo>
                <a:lnTo>
                  <a:pt x="298724" y="96484"/>
                </a:lnTo>
                <a:lnTo>
                  <a:pt x="342241" y="77112"/>
                </a:lnTo>
                <a:lnTo>
                  <a:pt x="388048" y="59711"/>
                </a:lnTo>
                <a:lnTo>
                  <a:pt x="436017" y="44363"/>
                </a:lnTo>
                <a:lnTo>
                  <a:pt x="486018" y="31150"/>
                </a:lnTo>
                <a:lnTo>
                  <a:pt x="537922" y="20155"/>
                </a:lnTo>
                <a:lnTo>
                  <a:pt x="591601" y="11461"/>
                </a:lnTo>
                <a:lnTo>
                  <a:pt x="646927" y="5148"/>
                </a:lnTo>
                <a:lnTo>
                  <a:pt x="703769" y="1300"/>
                </a:lnTo>
                <a:lnTo>
                  <a:pt x="7620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/>
          <p:cNvSpPr/>
          <p:nvPr/>
        </p:nvSpPr>
        <p:spPr>
          <a:xfrm>
            <a:off x="4232909" y="2448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/>
          <p:cNvSpPr/>
          <p:nvPr/>
        </p:nvSpPr>
        <p:spPr>
          <a:xfrm>
            <a:off x="5756909" y="3429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/>
          <p:cNvSpPr txBox="1"/>
          <p:nvPr/>
        </p:nvSpPr>
        <p:spPr>
          <a:xfrm>
            <a:off x="4570729" y="2664459"/>
            <a:ext cx="209740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  <a:tabLst>
                <a:tab pos="1256665" algn="l"/>
                <a:tab pos="2084070" algn="l"/>
              </a:tabLst>
            </a:pPr>
            <a:r>
              <a:rPr sz="1800" spc="-5" dirty="0">
                <a:latin typeface="Arial"/>
                <a:cs typeface="Arial"/>
              </a:rPr>
              <a:t>User	</a:t>
            </a:r>
            <a:r>
              <a:rPr sz="1800" u="sng" spc="-5" dirty="0"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6"/>
          <p:cNvSpPr/>
          <p:nvPr/>
        </p:nvSpPr>
        <p:spPr>
          <a:xfrm>
            <a:off x="5756909" y="29337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/>
          <p:cNvSpPr/>
          <p:nvPr/>
        </p:nvSpPr>
        <p:spPr>
          <a:xfrm>
            <a:off x="6596380" y="29337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/>
          <p:cNvSpPr/>
          <p:nvPr/>
        </p:nvSpPr>
        <p:spPr>
          <a:xfrm>
            <a:off x="5910579" y="56007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930" y="0"/>
                </a:moveTo>
                <a:lnTo>
                  <a:pt x="0" y="38100"/>
                </a:lnTo>
                <a:lnTo>
                  <a:pt x="74930" y="76200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9"/>
          <p:cNvSpPr/>
          <p:nvPr/>
        </p:nvSpPr>
        <p:spPr>
          <a:xfrm>
            <a:off x="6367779" y="560070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3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437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 vs. Kernel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Hardware contains a mode-bit, e.g. 0 means kernel mode, 1 means user </a:t>
            </a:r>
            <a:r>
              <a:rPr lang="en-US" dirty="0" smtClean="0"/>
              <a:t>mode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User mode</a:t>
            </a:r>
          </a:p>
          <a:p>
            <a:pPr lvl="1"/>
            <a:r>
              <a:rPr lang="en-US" dirty="0" smtClean="0"/>
              <a:t>CPU </a:t>
            </a:r>
            <a:r>
              <a:rPr lang="en-US" b="1" dirty="0" smtClean="0"/>
              <a:t>restricted</a:t>
            </a:r>
            <a:r>
              <a:rPr lang="en-US" dirty="0" smtClean="0"/>
              <a:t> </a:t>
            </a:r>
            <a:r>
              <a:rPr lang="en-US" dirty="0"/>
              <a:t>to unprivileged instructions and a specified area of </a:t>
            </a:r>
            <a:r>
              <a:rPr lang="en-US" dirty="0" smtClean="0"/>
              <a:t>memory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Supervisor/kernel mode</a:t>
            </a:r>
          </a:p>
          <a:p>
            <a:pPr lvl="1"/>
            <a:r>
              <a:rPr lang="en-US" dirty="0" smtClean="0"/>
              <a:t>CPU </a:t>
            </a:r>
            <a:r>
              <a:rPr lang="en-US" dirty="0"/>
              <a:t>is </a:t>
            </a:r>
            <a:r>
              <a:rPr lang="en-US" b="1" dirty="0"/>
              <a:t>unrestricted</a:t>
            </a:r>
            <a:r>
              <a:rPr lang="en-US" dirty="0"/>
              <a:t>, can use all </a:t>
            </a:r>
            <a:r>
              <a:rPr lang="en-US" dirty="0" smtClean="0"/>
              <a:t>instructions, </a:t>
            </a:r>
            <a:r>
              <a:rPr lang="en-US" dirty="0"/>
              <a:t>access all areas of </a:t>
            </a:r>
            <a:r>
              <a:rPr lang="en-US" dirty="0" smtClean="0"/>
              <a:t>memory and take over the CPU anytime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4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Dual-Mode Operation?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resources are shared among processes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OS must ensure:</a:t>
            </a:r>
          </a:p>
          <a:p>
            <a:pPr lvl="1"/>
            <a:r>
              <a:rPr lang="en-US" b="1" dirty="0" smtClean="0"/>
              <a:t>Protection</a:t>
            </a:r>
          </a:p>
          <a:p>
            <a:pPr lvl="2"/>
            <a:r>
              <a:rPr lang="en-US" dirty="0" smtClean="0"/>
              <a:t>an incorrect/malicious </a:t>
            </a:r>
            <a:r>
              <a:rPr lang="en-US" dirty="0"/>
              <a:t>program cannot </a:t>
            </a:r>
            <a:r>
              <a:rPr lang="en-US" dirty="0" smtClean="0"/>
              <a:t>cause damage to other processes or the system as a whole</a:t>
            </a:r>
          </a:p>
          <a:p>
            <a:pPr lvl="1"/>
            <a:r>
              <a:rPr lang="en-US" b="1" dirty="0" smtClean="0"/>
              <a:t>Fairness</a:t>
            </a:r>
          </a:p>
          <a:p>
            <a:pPr lvl="2"/>
            <a:r>
              <a:rPr lang="en-US" dirty="0"/>
              <a:t>Make sure </a:t>
            </a:r>
            <a:r>
              <a:rPr lang="en-US" dirty="0" smtClean="0"/>
              <a:t>processes have </a:t>
            </a:r>
            <a:r>
              <a:rPr lang="en-US" dirty="0"/>
              <a:t>a </a:t>
            </a:r>
            <a:r>
              <a:rPr lang="en-US" dirty="0" smtClean="0"/>
              <a:t>fair use </a:t>
            </a:r>
            <a:r>
              <a:rPr lang="en-US" dirty="0"/>
              <a:t>of </a:t>
            </a:r>
            <a:r>
              <a:rPr lang="en-US" dirty="0" smtClean="0"/>
              <a:t>devices and the CPU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2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Goals for Protection and Fairness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b="1" dirty="0" smtClean="0"/>
              <a:t>I/O Protection</a:t>
            </a:r>
          </a:p>
          <a:p>
            <a:pPr lvl="2"/>
            <a:r>
              <a:rPr lang="en-US" dirty="0" smtClean="0"/>
              <a:t>Prevent processes </a:t>
            </a:r>
            <a:r>
              <a:rPr lang="en-US" dirty="0"/>
              <a:t>from performing illegal </a:t>
            </a:r>
            <a:r>
              <a:rPr lang="en-US" dirty="0" smtClean="0"/>
              <a:t>I/O operations</a:t>
            </a:r>
          </a:p>
          <a:p>
            <a:pPr lvl="1"/>
            <a:r>
              <a:rPr lang="en-US" b="1" dirty="0" smtClean="0"/>
              <a:t>Memory Protection</a:t>
            </a:r>
          </a:p>
          <a:p>
            <a:pPr lvl="2"/>
            <a:r>
              <a:rPr lang="en-US" dirty="0" smtClean="0"/>
              <a:t>Prevent processes </a:t>
            </a:r>
            <a:r>
              <a:rPr lang="en-US" dirty="0"/>
              <a:t>from </a:t>
            </a:r>
            <a:r>
              <a:rPr lang="en-US" dirty="0" smtClean="0"/>
              <a:t>accessing illegal memory and modifying </a:t>
            </a:r>
            <a:r>
              <a:rPr lang="en-US" dirty="0"/>
              <a:t>kernel </a:t>
            </a:r>
            <a:r>
              <a:rPr lang="en-US" dirty="0" smtClean="0"/>
              <a:t>code and </a:t>
            </a:r>
            <a:r>
              <a:rPr lang="en-US" dirty="0"/>
              <a:t>data </a:t>
            </a:r>
            <a:r>
              <a:rPr lang="en-US" dirty="0" smtClean="0"/>
              <a:t>structures</a:t>
            </a:r>
            <a:endParaRPr lang="en-US" dirty="0"/>
          </a:p>
          <a:p>
            <a:pPr lvl="1"/>
            <a:r>
              <a:rPr lang="en-US" b="1" dirty="0" smtClean="0"/>
              <a:t>CPU Protection</a:t>
            </a:r>
          </a:p>
          <a:p>
            <a:pPr lvl="2"/>
            <a:r>
              <a:rPr lang="en-US" dirty="0" smtClean="0"/>
              <a:t>Prevent </a:t>
            </a:r>
            <a:r>
              <a:rPr lang="en-US" dirty="0"/>
              <a:t>a </a:t>
            </a:r>
            <a:r>
              <a:rPr lang="en-US" dirty="0" smtClean="0"/>
              <a:t>process from </a:t>
            </a:r>
            <a:r>
              <a:rPr lang="en-US" dirty="0"/>
              <a:t>using the CPU for </a:t>
            </a:r>
            <a:r>
              <a:rPr lang="en-US" dirty="0" smtClean="0"/>
              <a:t>too long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=&gt; instructions that might affect goals are </a:t>
            </a:r>
            <a:r>
              <a:rPr lang="en-US" dirty="0"/>
              <a:t>privileged and can only be executed by </a:t>
            </a:r>
            <a:r>
              <a:rPr lang="en-US" i="1" dirty="0"/>
              <a:t>trusted</a:t>
            </a:r>
            <a:r>
              <a:rPr lang="en-US" dirty="0"/>
              <a:t> </a:t>
            </a:r>
            <a:r>
              <a:rPr lang="en-US" i="1" dirty="0"/>
              <a:t>code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2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4669" y="1634490"/>
            <a:ext cx="1060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284729"/>
            <a:ext cx="1060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69" y="1647190"/>
            <a:ext cx="3493135" cy="92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 smtClean="0">
                <a:latin typeface="Arial"/>
                <a:cs typeface="Arial"/>
              </a:rPr>
              <a:t>Core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OS software </a:t>
            </a:r>
            <a:r>
              <a:rPr sz="1800" b="1" spc="-5" dirty="0">
                <a:latin typeface="Arial"/>
                <a:cs typeface="Arial"/>
              </a:rPr>
              <a:t>executing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  </a:t>
            </a:r>
            <a:r>
              <a:rPr sz="1800" b="1" spc="-5" dirty="0">
                <a:latin typeface="Arial"/>
                <a:cs typeface="Arial"/>
              </a:rPr>
              <a:t>supervisor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state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b="1" spc="-5" dirty="0">
                <a:latin typeface="Arial"/>
                <a:cs typeface="Arial"/>
              </a:rPr>
              <a:t>Trusted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software: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869" y="264795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869" y="3285490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619" y="2660650"/>
            <a:ext cx="3056890" cy="201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32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Manages </a:t>
            </a:r>
            <a:r>
              <a:rPr sz="1800" spc="-5" dirty="0">
                <a:latin typeface="Arial"/>
                <a:cs typeface="Arial"/>
              </a:rPr>
              <a:t>hardware resources  (CPU, Memory and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I/O)</a:t>
            </a:r>
          </a:p>
          <a:p>
            <a:pPr marL="12700" marR="5080">
              <a:lnSpc>
                <a:spcPct val="100000"/>
              </a:lnSpc>
              <a:spcBef>
                <a:spcPts val="690"/>
              </a:spcBef>
            </a:pPr>
            <a:r>
              <a:rPr sz="1800" spc="-10" dirty="0">
                <a:latin typeface="Arial"/>
                <a:cs typeface="Arial"/>
              </a:rPr>
              <a:t>Implements </a:t>
            </a:r>
            <a:r>
              <a:rPr sz="1800" spc="-5" dirty="0">
                <a:latin typeface="Arial"/>
                <a:cs typeface="Arial"/>
              </a:rPr>
              <a:t>protection  mechanisms that could not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  </a:t>
            </a:r>
            <a:r>
              <a:rPr sz="1800" spc="-10" dirty="0">
                <a:latin typeface="Arial"/>
                <a:cs typeface="Arial"/>
              </a:rPr>
              <a:t>changed through </a:t>
            </a:r>
            <a:r>
              <a:rPr sz="1800" spc="-5" dirty="0">
                <a:latin typeface="Arial"/>
                <a:cs typeface="Arial"/>
              </a:rPr>
              <a:t>actions </a:t>
            </a:r>
            <a:r>
              <a:rPr sz="1800" spc="-10" dirty="0">
                <a:latin typeface="Arial"/>
                <a:cs typeface="Arial"/>
              </a:rPr>
              <a:t>of  untrusted </a:t>
            </a:r>
            <a:r>
              <a:rPr sz="1800" spc="-5" dirty="0">
                <a:latin typeface="Arial"/>
                <a:cs typeface="Arial"/>
              </a:rPr>
              <a:t>software in </a:t>
            </a:r>
            <a:r>
              <a:rPr sz="1800" spc="-10" dirty="0">
                <a:latin typeface="Arial"/>
                <a:cs typeface="Arial"/>
              </a:rPr>
              <a:t>user  space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9" y="4758690"/>
            <a:ext cx="10604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7569" y="4770120"/>
            <a:ext cx="3235325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System call </a:t>
            </a:r>
            <a:r>
              <a:rPr sz="1800" b="1" spc="-5" dirty="0">
                <a:latin typeface="Arial"/>
                <a:cs typeface="Arial"/>
              </a:rPr>
              <a:t>interface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safe  way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expose privileged  </a:t>
            </a:r>
            <a:r>
              <a:rPr sz="1800" spc="-5" dirty="0">
                <a:latin typeface="Arial"/>
                <a:cs typeface="Arial"/>
              </a:rPr>
              <a:t>functionality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services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 </a:t>
            </a:r>
            <a:r>
              <a:rPr sz="1800" spc="-10" dirty="0">
                <a:latin typeface="Arial"/>
                <a:cs typeface="Arial"/>
              </a:rPr>
              <a:t>processor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73600" y="2506979"/>
            <a:ext cx="4015740" cy="2712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12509" y="5396229"/>
            <a:ext cx="140271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Image </a:t>
            </a:r>
            <a:r>
              <a:rPr sz="900" dirty="0">
                <a:latin typeface="Arial"/>
                <a:cs typeface="Arial"/>
              </a:rPr>
              <a:t>by: Tim Jones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(IBM)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Which Code is Trusted?</a:t>
            </a:r>
          </a:p>
          <a:p>
            <a:r>
              <a:rPr lang="en-US" sz="3500" dirty="0" smtClean="0"/>
              <a:t>=&gt; The Kernel </a:t>
            </a:r>
            <a:r>
              <a:rPr lang="en-US" sz="3500" i="1" dirty="0" smtClean="0"/>
              <a:t>ONLY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105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User Processes?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kernel executes privileged operations on behalf of untrusted user processes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02" y="2841109"/>
            <a:ext cx="4352395" cy="34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Special type of function that:</a:t>
            </a:r>
          </a:p>
          <a:p>
            <a:pPr lvl="1"/>
            <a:r>
              <a:rPr lang="en-US" dirty="0"/>
              <a:t>Used by user-level </a:t>
            </a:r>
            <a:r>
              <a:rPr lang="en-US" dirty="0" smtClean="0"/>
              <a:t>processes to request </a:t>
            </a:r>
            <a:r>
              <a:rPr lang="en-US" dirty="0"/>
              <a:t>a service from the </a:t>
            </a:r>
            <a:r>
              <a:rPr lang="en-US" dirty="0" smtClean="0"/>
              <a:t>kernel</a:t>
            </a:r>
          </a:p>
          <a:p>
            <a:pPr lvl="1"/>
            <a:r>
              <a:rPr lang="en-US" dirty="0"/>
              <a:t>Changes the CPU’s mode from user mode to kernel mode to enable more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/>
              <a:t>Is part of the kernel of the </a:t>
            </a:r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Verifies that the user should be allowed to do the requested action and then does the action (kernel performs the operation </a:t>
            </a:r>
            <a:r>
              <a:rPr lang="en-US" dirty="0"/>
              <a:t>on </a:t>
            </a:r>
            <a:r>
              <a:rPr lang="en-US" dirty="0" smtClean="0"/>
              <a:t>behalf of the user)</a:t>
            </a:r>
          </a:p>
          <a:p>
            <a:pPr lvl="1"/>
            <a:r>
              <a:rPr lang="en-US" dirty="0" smtClean="0"/>
              <a:t>Is the </a:t>
            </a:r>
            <a:r>
              <a:rPr lang="en-US" b="1" i="1" dirty="0" smtClean="0"/>
              <a:t>only way </a:t>
            </a:r>
            <a:r>
              <a:rPr lang="en-US" dirty="0" smtClean="0"/>
              <a:t>a user program can perform privileged operations</a:t>
            </a:r>
          </a:p>
        </p:txBody>
      </p:sp>
    </p:spTree>
    <p:extLst>
      <p:ext uri="{BB962C8B-B14F-4D97-AF65-F5344CB8AC3E}">
        <p14:creationId xmlns:p14="http://schemas.microsoft.com/office/powerpoint/2010/main" val="337803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481"/>
            <a:ext cx="8229600" cy="4525963"/>
          </a:xfrm>
        </p:spPr>
        <p:txBody>
          <a:bodyPr/>
          <a:lstStyle/>
          <a:p>
            <a:r>
              <a:rPr lang="en-US" dirty="0" smtClean="0"/>
              <a:t>When a system call is made, the program being executed is interrupted and control is passed to the kernel</a:t>
            </a:r>
          </a:p>
          <a:p>
            <a:r>
              <a:rPr lang="en-US" dirty="0" smtClean="0"/>
              <a:t>If operation is valid the kernel performs 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489753"/>
            <a:ext cx="5638800" cy="31326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5" y="3694841"/>
            <a:ext cx="3367908" cy="27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4044</TotalTime>
  <Words>1060</Words>
  <Application>Microsoft Macintosh PowerPoint</Application>
  <PresentationFormat>On-screen Show (4:3)</PresentationFormat>
  <Paragraphs>178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Office Theme</vt:lpstr>
      <vt:lpstr>CS 35L Software Construction Lab  Week 5 – System Calls</vt:lpstr>
      <vt:lpstr>Processor Modes</vt:lpstr>
      <vt:lpstr>User Mode vs. Kernel Mode</vt:lpstr>
      <vt:lpstr>Why Dual-Mode Operation?</vt:lpstr>
      <vt:lpstr>Goals for Protection and Fairness</vt:lpstr>
      <vt:lpstr>PowerPoint Presentation</vt:lpstr>
      <vt:lpstr>What About User Processes?</vt:lpstr>
      <vt:lpstr>System Calls</vt:lpstr>
      <vt:lpstr>System Calls</vt:lpstr>
      <vt:lpstr>System Call Overhead</vt:lpstr>
      <vt:lpstr>Example System Calls</vt:lpstr>
      <vt:lpstr>Example System Calls</vt:lpstr>
      <vt:lpstr>Library Functions</vt:lpstr>
      <vt:lpstr>So What’s the Point?</vt:lpstr>
      <vt:lpstr>Unbuffered vs. Buffered I/O</vt:lpstr>
      <vt:lpstr>Laboratory</vt:lpstr>
      <vt:lpstr>time and strace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 Programming &amp; Debugging</dc:title>
  <dc:creator>Lauren</dc:creator>
  <cp:lastModifiedBy>Isha Verma</cp:lastModifiedBy>
  <cp:revision>349</cp:revision>
  <dcterms:created xsi:type="dcterms:W3CDTF">2006-08-16T00:00:00Z</dcterms:created>
  <dcterms:modified xsi:type="dcterms:W3CDTF">2017-02-06T23:18:43Z</dcterms:modified>
</cp:coreProperties>
</file>