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81EA51-307B-41D6-AC07-2E2ADCA63D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9974BF38-DA54-45B3-B079-41EDC972E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AC545AAF-1DC5-4870-9471-BBC6A7546F37}"/>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5" name="מציין מיקום של כותרת תחתונה 4">
            <a:extLst>
              <a:ext uri="{FF2B5EF4-FFF2-40B4-BE49-F238E27FC236}">
                <a16:creationId xmlns:a16="http://schemas.microsoft.com/office/drawing/2014/main" id="{8EF247E8-D7BE-47DA-B8E9-843FEF55AFF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11BF6329-5CD8-4327-9BE1-D01C57E735B0}"/>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37783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5DD51A-5C17-47F7-9E1F-880FF36D0B4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E772A1F2-8C44-4099-AF6C-BC6C9E4DAFD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A2642D75-AD72-4649-8A39-CF660789C031}"/>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5" name="מציין מיקום של כותרת תחתונה 4">
            <a:extLst>
              <a:ext uri="{FF2B5EF4-FFF2-40B4-BE49-F238E27FC236}">
                <a16:creationId xmlns:a16="http://schemas.microsoft.com/office/drawing/2014/main" id="{9FE72A58-73D5-4461-8DCC-1AE6670A1DDA}"/>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E2CE1CBB-656C-4B3D-923C-6DAD969DF1EE}"/>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85851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6212170-D8F3-47B0-8155-3C68FCAFCC9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2433E78D-F817-4690-A831-7D360AA93379}"/>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A91BB86C-AB8D-4BE7-A34B-C675ECF03E50}"/>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5" name="מציין מיקום של כותרת תחתונה 4">
            <a:extLst>
              <a:ext uri="{FF2B5EF4-FFF2-40B4-BE49-F238E27FC236}">
                <a16:creationId xmlns:a16="http://schemas.microsoft.com/office/drawing/2014/main" id="{42AF75AE-1431-40F3-8E91-E5715D60BCBC}"/>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4A8971B8-C444-4BDE-ADA8-309531DBD269}"/>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189322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68E4C7-DD13-4797-A9F6-8C69CB68CF65}"/>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44B98374-9FF6-4904-AEAF-06A51E435A4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98DB2596-A5A7-495A-9779-8B6A7B3081EC}"/>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5" name="מציין מיקום של כותרת תחתונה 4">
            <a:extLst>
              <a:ext uri="{FF2B5EF4-FFF2-40B4-BE49-F238E27FC236}">
                <a16:creationId xmlns:a16="http://schemas.microsoft.com/office/drawing/2014/main" id="{32F76978-7DC6-4134-9A8D-D001024A9BF4}"/>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27F0ABE0-4AC6-488B-89EC-FE3915FA7861}"/>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233905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41F0FA-2DEF-493D-83DA-42E09793E818}"/>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D429072D-5586-4A2C-BD9C-BEE3755C8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884E209F-81EB-4B7D-9A59-91F752274865}"/>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5" name="מציין מיקום של כותרת תחתונה 4">
            <a:extLst>
              <a:ext uri="{FF2B5EF4-FFF2-40B4-BE49-F238E27FC236}">
                <a16:creationId xmlns:a16="http://schemas.microsoft.com/office/drawing/2014/main" id="{0155A801-5135-4F39-90A3-F6B0D1A0F3EC}"/>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BE154235-C112-4A49-B311-225AF79B99A8}"/>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291718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77293CB-B95F-44C5-A7F9-D7A2898AE52D}"/>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D4A8B5EE-E295-45BB-8202-738E8F02547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79246F27-6D2F-4344-8B7A-3EF80C8EDDA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D7DFB868-7BD9-46A2-987D-381F30018BD3}"/>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6" name="מציין מיקום של כותרת תחתונה 5">
            <a:extLst>
              <a:ext uri="{FF2B5EF4-FFF2-40B4-BE49-F238E27FC236}">
                <a16:creationId xmlns:a16="http://schemas.microsoft.com/office/drawing/2014/main" id="{567D08DE-684B-4F3A-902F-86CC5862A9A1}"/>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6646807B-1C0E-487A-848F-773A5C37DF47}"/>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27329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3AB499-2951-46B4-8233-5893C5C8F839}"/>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C3D1DB8A-D8C9-48C0-B104-252789288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03985F9-5696-461C-9B42-331F2C33A5E2}"/>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D3E86063-316E-4C21-9B12-83BA15DFF4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989BD626-AEB3-4E9C-A5DA-F0563D08E350}"/>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4D38CA21-6759-4614-A6A1-56452BFA0025}"/>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8" name="מציין מיקום של כותרת תחתונה 7">
            <a:extLst>
              <a:ext uri="{FF2B5EF4-FFF2-40B4-BE49-F238E27FC236}">
                <a16:creationId xmlns:a16="http://schemas.microsoft.com/office/drawing/2014/main" id="{C3833FE7-65A7-43EB-B9B3-FC2097B4CADA}"/>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8B297203-4E9F-4BCB-92B7-605A10706FAE}"/>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26361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A61875A-2328-4FB3-9906-1E8EB2ABFA76}"/>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020615DC-3E7E-4CDF-9CF8-CBD466B5260B}"/>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4" name="מציין מיקום של כותרת תחתונה 3">
            <a:extLst>
              <a:ext uri="{FF2B5EF4-FFF2-40B4-BE49-F238E27FC236}">
                <a16:creationId xmlns:a16="http://schemas.microsoft.com/office/drawing/2014/main" id="{82B01935-BC36-4885-821C-4E5EA3DA470F}"/>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916BF81C-D017-4FCF-9190-ACDEC78E024D}"/>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331965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D970EAD-401D-49B3-823E-F276E6F3955B}"/>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3" name="מציין מיקום של כותרת תחתונה 2">
            <a:extLst>
              <a:ext uri="{FF2B5EF4-FFF2-40B4-BE49-F238E27FC236}">
                <a16:creationId xmlns:a16="http://schemas.microsoft.com/office/drawing/2014/main" id="{4FD71C4D-4064-4896-94D4-5A7071673BBA}"/>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47FACB03-278D-4B45-9F10-A5E476445782}"/>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276313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AA9A8-F6BC-46BC-A780-1A2FDD785C4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094789C5-88E3-4343-AD2B-AAB105FAE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B03E7991-82BF-40ED-B70D-D59FB30C5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4F67899-6488-488A-9206-7ABCC5963D12}"/>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6" name="מציין מיקום של כותרת תחתונה 5">
            <a:extLst>
              <a:ext uri="{FF2B5EF4-FFF2-40B4-BE49-F238E27FC236}">
                <a16:creationId xmlns:a16="http://schemas.microsoft.com/office/drawing/2014/main" id="{3F131DD9-A635-4734-9297-EB382337EFC5}"/>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A136E326-C346-4CEC-953E-0CEC7A784BBE}"/>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349828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83900A-8866-4CEC-A08A-D76A1EA9417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C8311280-C0E6-495B-8FF6-7A07A22F0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28262762-1384-42CC-99BD-375446A3A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0A17E94-B4A9-47E6-B3D8-547A80CFD15A}"/>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6" name="מציין מיקום של כותרת תחתונה 5">
            <a:extLst>
              <a:ext uri="{FF2B5EF4-FFF2-40B4-BE49-F238E27FC236}">
                <a16:creationId xmlns:a16="http://schemas.microsoft.com/office/drawing/2014/main" id="{B945D866-56DC-4869-A616-926DC1EF06FA}"/>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1F5F76A7-A0D9-4A9B-9C11-9420E5BD634E}"/>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46402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B87C79D-1DD8-4203-801A-1E24D54502A1}"/>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137AA299-DAC5-4387-AB6D-2B4A20C4E41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2E4400C8-222F-44D5-BA41-8D881117BE2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98AD8E5-78B0-4558-A4AC-E7FA64865B29}" type="datetimeFigureOut">
              <a:rPr lang="en-US" smtClean="0"/>
              <a:t>01-Mar-21</a:t>
            </a:fld>
            <a:endParaRPr lang="en-US"/>
          </a:p>
        </p:txBody>
      </p:sp>
      <p:sp>
        <p:nvSpPr>
          <p:cNvPr id="5" name="מציין מיקום של כותרת תחתונה 4">
            <a:extLst>
              <a:ext uri="{FF2B5EF4-FFF2-40B4-BE49-F238E27FC236}">
                <a16:creationId xmlns:a16="http://schemas.microsoft.com/office/drawing/2014/main" id="{244504D1-1B87-4EA2-8262-FC416A20F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B08E9689-D92F-44B5-B370-57A62CE9291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0F3AB3C-F30A-485F-A64F-3FC32CEBE9DE}" type="slidenum">
              <a:rPr lang="en-US" smtClean="0"/>
              <a:t>‹#›</a:t>
            </a:fld>
            <a:endParaRPr lang="en-US"/>
          </a:p>
        </p:txBody>
      </p:sp>
    </p:spTree>
    <p:extLst>
      <p:ext uri="{BB962C8B-B14F-4D97-AF65-F5344CB8AC3E}">
        <p14:creationId xmlns:p14="http://schemas.microsoft.com/office/powerpoint/2010/main" val="308007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 up of a ferris wheel&#10;&#10;Description automatically generated with medium confidence">
            <a:extLst>
              <a:ext uri="{FF2B5EF4-FFF2-40B4-BE49-F238E27FC236}">
                <a16:creationId xmlns:a16="http://schemas.microsoft.com/office/drawing/2014/main" id="{69838DE5-C37A-4F32-9B33-0C14107A7CCC}"/>
              </a:ext>
            </a:extLst>
          </p:cNvPr>
          <p:cNvPicPr>
            <a:picLocks noChangeAspect="1"/>
          </p:cNvPicPr>
          <p:nvPr/>
        </p:nvPicPr>
        <p:blipFill rotWithShape="1">
          <a:blip r:embed="rId2">
            <a:extLst>
              <a:ext uri="{28A0092B-C50C-407E-A947-70E740481C1C}">
                <a14:useLocalDpi xmlns:a14="http://schemas.microsoft.com/office/drawing/2010/main" val="0"/>
              </a:ext>
            </a:extLst>
          </a:blip>
          <a:srcRect l="2923" t="8358" r="25548" b="-2"/>
          <a:stretch/>
        </p:blipFill>
        <p:spPr>
          <a:xfrm>
            <a:off x="2876366" y="10"/>
            <a:ext cx="9315634" cy="6857990"/>
          </a:xfrm>
          <a:prstGeom prst="rect">
            <a:avLst/>
          </a:prstGeom>
        </p:spPr>
      </p:pic>
      <p:sp>
        <p:nvSpPr>
          <p:cNvPr id="15" name="Rectangle 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ABA5444-30D1-4A73-8190-878D2AABBBDE}"/>
              </a:ext>
            </a:extLst>
          </p:cNvPr>
          <p:cNvSpPr/>
          <p:nvPr/>
        </p:nvSpPr>
        <p:spPr>
          <a:xfrm>
            <a:off x="477980" y="224866"/>
            <a:ext cx="5487813" cy="3204134"/>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4800" b="1" u="sng" cap="none" spc="0" dirty="0">
                <a:ln w="12700">
                  <a:solidFill>
                    <a:schemeClr val="accent1"/>
                  </a:solidFill>
                  <a:prstDash val="solid"/>
                </a:ln>
                <a:effectLst>
                  <a:outerShdw dist="38100" dir="2640000" algn="bl" rotWithShape="0">
                    <a:schemeClr val="accent1"/>
                  </a:outerShdw>
                </a:effectLst>
                <a:latin typeface="+mj-lt"/>
                <a:ea typeface="+mj-ea"/>
                <a:cs typeface="+mj-cs"/>
              </a:rPr>
              <a:t>Diabetic patients Re-admission detection</a:t>
            </a:r>
            <a:endParaRPr lang="en-US" sz="4800" b="1" cap="none" spc="0" dirty="0">
              <a:ln w="12700">
                <a:solidFill>
                  <a:schemeClr val="accent1"/>
                </a:solidFill>
                <a:prstDash val="solid"/>
              </a:ln>
              <a:effectLst>
                <a:outerShdw dist="38100" dir="2640000" algn="bl" rotWithShape="0">
                  <a:schemeClr val="accent1"/>
                </a:outerShdw>
              </a:effectLst>
              <a:latin typeface="+mj-lt"/>
              <a:ea typeface="+mj-ea"/>
              <a:cs typeface="+mj-cs"/>
            </a:endParaRPr>
          </a:p>
        </p:txBody>
      </p:sp>
      <p:sp>
        <p:nvSpPr>
          <p:cNvPr id="3" name="כותרת משנה 2">
            <a:extLst>
              <a:ext uri="{FF2B5EF4-FFF2-40B4-BE49-F238E27FC236}">
                <a16:creationId xmlns:a16="http://schemas.microsoft.com/office/drawing/2014/main" id="{A6F26E76-7433-448A-83EC-3C275FD48B5C}"/>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algn="l" rtl="0"/>
            <a:r>
              <a:rPr lang="en-US" sz="2000"/>
              <a:t>Elad Havshush &amp; Samuel Shwarcz</a:t>
            </a:r>
          </a:p>
          <a:p>
            <a:pPr algn="l" rtl="0"/>
            <a:endParaRPr lang="en-US" sz="2000"/>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836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FC11E46E-B64A-4B45-AE2C-EF324EA3A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018" y="947346"/>
            <a:ext cx="4246616" cy="291954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Picture 4" descr="Calendar&#10;&#10;Description automatically generated">
            <a:extLst>
              <a:ext uri="{FF2B5EF4-FFF2-40B4-BE49-F238E27FC236}">
                <a16:creationId xmlns:a16="http://schemas.microsoft.com/office/drawing/2014/main" id="{D1DF1311-CB06-421A-96D0-CEA590B7B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665" y="4413892"/>
            <a:ext cx="4168501" cy="20118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Chart, line chart&#10;&#10;Description automatically generated">
            <a:extLst>
              <a:ext uri="{FF2B5EF4-FFF2-40B4-BE49-F238E27FC236}">
                <a16:creationId xmlns:a16="http://schemas.microsoft.com/office/drawing/2014/main" id="{0803AB8F-2D94-4D37-B07B-33209B48A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3167" y="947346"/>
            <a:ext cx="4246616" cy="291954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8" name="Rectangle 7">
            <a:extLst>
              <a:ext uri="{FF2B5EF4-FFF2-40B4-BE49-F238E27FC236}">
                <a16:creationId xmlns:a16="http://schemas.microsoft.com/office/drawing/2014/main" id="{069D7705-3952-4E7E-AE28-6B62FC91D03E}"/>
              </a:ext>
            </a:extLst>
          </p:cNvPr>
          <p:cNvSpPr/>
          <p:nvPr/>
        </p:nvSpPr>
        <p:spPr>
          <a:xfrm>
            <a:off x="156885" y="24016"/>
            <a:ext cx="6910738"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Regularization-Dropout</a:t>
            </a:r>
          </a:p>
        </p:txBody>
      </p:sp>
      <p:sp>
        <p:nvSpPr>
          <p:cNvPr id="9" name="TextBox 8">
            <a:extLst>
              <a:ext uri="{FF2B5EF4-FFF2-40B4-BE49-F238E27FC236}">
                <a16:creationId xmlns:a16="http://schemas.microsoft.com/office/drawing/2014/main" id="{F91DAC48-3BF7-47CD-8FC4-9EF7DC53C87B}"/>
              </a:ext>
            </a:extLst>
          </p:cNvPr>
          <p:cNvSpPr txBox="1"/>
          <p:nvPr/>
        </p:nvSpPr>
        <p:spPr>
          <a:xfrm>
            <a:off x="5530788" y="4323424"/>
            <a:ext cx="5930284" cy="2031325"/>
          </a:xfrm>
          <a:prstGeom prst="rect">
            <a:avLst/>
          </a:prstGeom>
          <a:noFill/>
        </p:spPr>
        <p:txBody>
          <a:bodyPr wrap="square" rtlCol="0">
            <a:spAutoFit/>
          </a:bodyPr>
          <a:lstStyle/>
          <a:p>
            <a:pPr algn="l"/>
            <a:r>
              <a:rPr lang="en-US" dirty="0"/>
              <a:t>We get the higher global accuracy with dropout 61% but when we look at the confusion matrix, we can see that the two more important class are underrepresented, and we understood that regularization may be not good for the little weight that can help to predict more of class 1, so we tried to reduce the number of features to train the model without regularization and to avoid overfitting</a:t>
            </a:r>
          </a:p>
        </p:txBody>
      </p:sp>
    </p:spTree>
    <p:extLst>
      <p:ext uri="{BB962C8B-B14F-4D97-AF65-F5344CB8AC3E}">
        <p14:creationId xmlns:p14="http://schemas.microsoft.com/office/powerpoint/2010/main" val="328245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14EE3C-6A90-43BA-B791-8900722D71C8}"/>
              </a:ext>
            </a:extLst>
          </p:cNvPr>
          <p:cNvSpPr/>
          <p:nvPr/>
        </p:nvSpPr>
        <p:spPr>
          <a:xfrm>
            <a:off x="176230" y="0"/>
            <a:ext cx="554966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Features selection</a:t>
            </a:r>
          </a:p>
        </p:txBody>
      </p:sp>
      <p:sp>
        <p:nvSpPr>
          <p:cNvPr id="3" name="TextBox 2">
            <a:extLst>
              <a:ext uri="{FF2B5EF4-FFF2-40B4-BE49-F238E27FC236}">
                <a16:creationId xmlns:a16="http://schemas.microsoft.com/office/drawing/2014/main" id="{0CAB288F-33DA-43BB-BA33-3B5C1AADF826}"/>
              </a:ext>
            </a:extLst>
          </p:cNvPr>
          <p:cNvSpPr txBox="1"/>
          <p:nvPr/>
        </p:nvSpPr>
        <p:spPr>
          <a:xfrm>
            <a:off x="636233" y="923330"/>
            <a:ext cx="9111449" cy="923330"/>
          </a:xfrm>
          <a:prstGeom prst="rect">
            <a:avLst/>
          </a:prstGeom>
          <a:noFill/>
        </p:spPr>
        <p:txBody>
          <a:bodyPr wrap="square" rtlCol="0">
            <a:spAutoFit/>
          </a:bodyPr>
          <a:lstStyle/>
          <a:p>
            <a:pPr algn="l"/>
            <a:r>
              <a:rPr lang="en-US" dirty="0"/>
              <a:t>In order to resolve the number of feature problem , we first tried to reduce the number of feature and drop the diagnoses features that take more than 2000 features  and train the model without</a:t>
            </a:r>
          </a:p>
        </p:txBody>
      </p:sp>
      <p:pic>
        <p:nvPicPr>
          <p:cNvPr id="5" name="Picture 4" descr="Chart, line chart&#10;&#10;Description automatically generated">
            <a:extLst>
              <a:ext uri="{FF2B5EF4-FFF2-40B4-BE49-F238E27FC236}">
                <a16:creationId xmlns:a16="http://schemas.microsoft.com/office/drawing/2014/main" id="{2F5CF840-9C93-4C6E-9214-876DFE026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68" y="1979720"/>
            <a:ext cx="4629461" cy="318275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Picture 6" descr="Calendar&#10;&#10;Description automatically generated">
            <a:extLst>
              <a:ext uri="{FF2B5EF4-FFF2-40B4-BE49-F238E27FC236}">
                <a16:creationId xmlns:a16="http://schemas.microsoft.com/office/drawing/2014/main" id="{04C36B89-60F5-4B8A-96DC-0D9F5EB69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020" y="2085917"/>
            <a:ext cx="4496190" cy="17451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5F80AB6F-59CF-4B40-BAB0-3FFFEEEFA911}"/>
              </a:ext>
            </a:extLst>
          </p:cNvPr>
          <p:cNvSpPr txBox="1"/>
          <p:nvPr/>
        </p:nvSpPr>
        <p:spPr>
          <a:xfrm>
            <a:off x="6167021" y="4438835"/>
            <a:ext cx="4015666" cy="1477328"/>
          </a:xfrm>
          <a:prstGeom prst="rect">
            <a:avLst/>
          </a:prstGeom>
          <a:noFill/>
        </p:spPr>
        <p:txBody>
          <a:bodyPr wrap="square" rtlCol="0">
            <a:spAutoFit/>
          </a:bodyPr>
          <a:lstStyle/>
          <a:p>
            <a:pPr algn="l"/>
            <a:r>
              <a:rPr lang="en-US" dirty="0"/>
              <a:t>We can see that the class 1 is getting higher but not enough to give good prediction, so we decided to select the 100 diagnoses the more relevant with the help of a library that select features </a:t>
            </a:r>
          </a:p>
        </p:txBody>
      </p:sp>
    </p:spTree>
    <p:extLst>
      <p:ext uri="{BB962C8B-B14F-4D97-AF65-F5344CB8AC3E}">
        <p14:creationId xmlns:p14="http://schemas.microsoft.com/office/powerpoint/2010/main" val="389196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FFB98-F83C-4B70-BE33-E6A32C935CC6}"/>
              </a:ext>
            </a:extLst>
          </p:cNvPr>
          <p:cNvSpPr/>
          <p:nvPr/>
        </p:nvSpPr>
        <p:spPr>
          <a:xfrm>
            <a:off x="88277" y="64337"/>
            <a:ext cx="5836599"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Feature selection -2</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descr="Chart, histogram&#10;&#10;Description automatically generated">
            <a:extLst>
              <a:ext uri="{FF2B5EF4-FFF2-40B4-BE49-F238E27FC236}">
                <a16:creationId xmlns:a16="http://schemas.microsoft.com/office/drawing/2014/main" id="{D9149B03-097A-4421-9C83-364BEB957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09" y="825617"/>
            <a:ext cx="3784854" cy="2602087"/>
          </a:xfrm>
          <a:prstGeom prst="rect">
            <a:avLst/>
          </a:prstGeom>
        </p:spPr>
      </p:pic>
      <p:pic>
        <p:nvPicPr>
          <p:cNvPr id="6" name="Picture 5" descr="Chart, histogram&#10;&#10;Description automatically generated">
            <a:extLst>
              <a:ext uri="{FF2B5EF4-FFF2-40B4-BE49-F238E27FC236}">
                <a16:creationId xmlns:a16="http://schemas.microsoft.com/office/drawing/2014/main" id="{DDB22741-BBAE-4A8F-8199-9F1C72A77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5170"/>
            <a:ext cx="5095783" cy="3503350"/>
          </a:xfrm>
          <a:prstGeom prst="rect">
            <a:avLst/>
          </a:prstGeom>
        </p:spPr>
      </p:pic>
      <p:pic>
        <p:nvPicPr>
          <p:cNvPr id="10" name="Picture 9" descr="Calendar&#10;&#10;Description automatically generated">
            <a:extLst>
              <a:ext uri="{FF2B5EF4-FFF2-40B4-BE49-F238E27FC236}">
                <a16:creationId xmlns:a16="http://schemas.microsoft.com/office/drawing/2014/main" id="{B4D198F7-3D1B-406B-A55B-53494C5297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356" y="3524950"/>
            <a:ext cx="4450466" cy="18060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8859C064-806A-4BA0-A826-905D00A7621A}"/>
              </a:ext>
            </a:extLst>
          </p:cNvPr>
          <p:cNvSpPr txBox="1"/>
          <p:nvPr/>
        </p:nvSpPr>
        <p:spPr>
          <a:xfrm>
            <a:off x="5734975" y="3577701"/>
            <a:ext cx="4962617" cy="923330"/>
          </a:xfrm>
          <a:prstGeom prst="rect">
            <a:avLst/>
          </a:prstGeom>
          <a:noFill/>
        </p:spPr>
        <p:txBody>
          <a:bodyPr wrap="square" rtlCol="0">
            <a:spAutoFit/>
          </a:bodyPr>
          <a:lstStyle/>
          <a:p>
            <a:pPr algn="l"/>
            <a:r>
              <a:rPr lang="en-US" dirty="0"/>
              <a:t>Here we selected the 100 diagnoses the most important to add them as a features , then we can see that the class 1 gets higher but still not enough</a:t>
            </a:r>
          </a:p>
        </p:txBody>
      </p:sp>
    </p:spTree>
    <p:extLst>
      <p:ext uri="{BB962C8B-B14F-4D97-AF65-F5344CB8AC3E}">
        <p14:creationId xmlns:p14="http://schemas.microsoft.com/office/powerpoint/2010/main" val="31278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B21ACF-9A80-42BF-9153-274F63347F9F}"/>
              </a:ext>
            </a:extLst>
          </p:cNvPr>
          <p:cNvSpPr/>
          <p:nvPr/>
        </p:nvSpPr>
        <p:spPr>
          <a:xfrm>
            <a:off x="0" y="100691"/>
            <a:ext cx="6694461"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Over /under-sampling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CC878B3A-6241-4B39-BA9D-F9D49AF3AA0E}"/>
              </a:ext>
            </a:extLst>
          </p:cNvPr>
          <p:cNvSpPr txBox="1"/>
          <p:nvPr/>
        </p:nvSpPr>
        <p:spPr>
          <a:xfrm>
            <a:off x="479394" y="1038687"/>
            <a:ext cx="8185212" cy="1200329"/>
          </a:xfrm>
          <a:prstGeom prst="rect">
            <a:avLst/>
          </a:prstGeom>
          <a:noFill/>
        </p:spPr>
        <p:txBody>
          <a:bodyPr wrap="square" rtlCol="0">
            <a:spAutoFit/>
          </a:bodyPr>
          <a:lstStyle/>
          <a:p>
            <a:pPr algn="l"/>
            <a:r>
              <a:rPr lang="en-US" dirty="0"/>
              <a:t>As we see the detection of class 1 is the most important and the hardest to predict one of the reasons is the under-representation of the case in our dataset, so we are going to duplicate or reduce the cases in order to get the same order of magnitude in each class</a:t>
            </a:r>
          </a:p>
        </p:txBody>
      </p:sp>
      <p:pic>
        <p:nvPicPr>
          <p:cNvPr id="5" name="Picture 4" descr="Text&#10;&#10;Description automatically generated">
            <a:extLst>
              <a:ext uri="{FF2B5EF4-FFF2-40B4-BE49-F238E27FC236}">
                <a16:creationId xmlns:a16="http://schemas.microsoft.com/office/drawing/2014/main" id="{A7D659C3-B5E1-483F-907D-68C509955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113" y="181658"/>
            <a:ext cx="2621507" cy="2606266"/>
          </a:xfrm>
          <a:prstGeom prst="roundRect">
            <a:avLst>
              <a:gd name="adj" fmla="val 8594"/>
            </a:avLst>
          </a:prstGeom>
          <a:solidFill>
            <a:srgbClr val="FFFFFF">
              <a:shade val="85000"/>
            </a:srgbClr>
          </a:solidFill>
          <a:ln>
            <a:solidFill>
              <a:schemeClr val="tx1">
                <a:lumMod val="65000"/>
                <a:lumOff val="35000"/>
              </a:schemeClr>
            </a:solidFill>
          </a:ln>
          <a:effectLst>
            <a:reflection blurRad="12700" stA="38000" endPos="28000" dist="5000" dir="5400000" sy="-100000" algn="bl" rotWithShape="0"/>
          </a:effectLst>
        </p:spPr>
      </p:pic>
      <p:pic>
        <p:nvPicPr>
          <p:cNvPr id="7" name="Picture 6" descr="Calendar&#10;&#10;Description automatically generated">
            <a:extLst>
              <a:ext uri="{FF2B5EF4-FFF2-40B4-BE49-F238E27FC236}">
                <a16:creationId xmlns:a16="http://schemas.microsoft.com/office/drawing/2014/main" id="{8C8C7BB7-3A9F-4BC9-9AFB-85F035861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16" y="4104664"/>
            <a:ext cx="4252328" cy="1714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Calendar&#10;&#10;Description automatically generated">
            <a:extLst>
              <a:ext uri="{FF2B5EF4-FFF2-40B4-BE49-F238E27FC236}">
                <a16:creationId xmlns:a16="http://schemas.microsoft.com/office/drawing/2014/main" id="{D3047CCB-E37C-41F1-9C0C-544A9F3C5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3193" y="4104664"/>
            <a:ext cx="4328535" cy="16994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4E6A77FC-A065-4500-AB40-382A91623B20}"/>
              </a:ext>
            </a:extLst>
          </p:cNvPr>
          <p:cNvSpPr txBox="1"/>
          <p:nvPr/>
        </p:nvSpPr>
        <p:spPr>
          <a:xfrm>
            <a:off x="1553592" y="3657600"/>
            <a:ext cx="2689934" cy="369332"/>
          </a:xfrm>
          <a:prstGeom prst="rect">
            <a:avLst/>
          </a:prstGeom>
          <a:noFill/>
        </p:spPr>
        <p:txBody>
          <a:bodyPr wrap="square" rtlCol="0">
            <a:spAutoFit/>
          </a:bodyPr>
          <a:lstStyle/>
          <a:p>
            <a:r>
              <a:rPr lang="en-US" dirty="0">
                <a:solidFill>
                  <a:srgbClr val="FF0000"/>
                </a:solidFill>
              </a:rPr>
              <a:t>Over-sampling class 1</a:t>
            </a:r>
          </a:p>
        </p:txBody>
      </p:sp>
      <p:sp>
        <p:nvSpPr>
          <p:cNvPr id="13" name="TextBox 12">
            <a:extLst>
              <a:ext uri="{FF2B5EF4-FFF2-40B4-BE49-F238E27FC236}">
                <a16:creationId xmlns:a16="http://schemas.microsoft.com/office/drawing/2014/main" id="{74F0718A-63D4-4EE4-8B5F-53146A202442}"/>
              </a:ext>
            </a:extLst>
          </p:cNvPr>
          <p:cNvSpPr txBox="1"/>
          <p:nvPr/>
        </p:nvSpPr>
        <p:spPr>
          <a:xfrm>
            <a:off x="7435729" y="3429000"/>
            <a:ext cx="2621507" cy="646331"/>
          </a:xfrm>
          <a:prstGeom prst="rect">
            <a:avLst/>
          </a:prstGeom>
          <a:noFill/>
        </p:spPr>
        <p:txBody>
          <a:bodyPr wrap="square" rtlCol="0">
            <a:spAutoFit/>
          </a:bodyPr>
          <a:lstStyle/>
          <a:p>
            <a:pPr algn="l"/>
            <a:r>
              <a:rPr lang="en-US" dirty="0">
                <a:solidFill>
                  <a:srgbClr val="FF0000"/>
                </a:solidFill>
              </a:rPr>
              <a:t>Over-sampling class 1 + ridge regression</a:t>
            </a:r>
          </a:p>
        </p:txBody>
      </p:sp>
      <p:sp>
        <p:nvSpPr>
          <p:cNvPr id="15" name="Rectangle 14">
            <a:extLst>
              <a:ext uri="{FF2B5EF4-FFF2-40B4-BE49-F238E27FC236}">
                <a16:creationId xmlns:a16="http://schemas.microsoft.com/office/drawing/2014/main" id="{D14E608D-4E73-4549-8976-2BFEEE0CE72C}"/>
              </a:ext>
            </a:extLst>
          </p:cNvPr>
          <p:cNvSpPr/>
          <p:nvPr/>
        </p:nvSpPr>
        <p:spPr>
          <a:xfrm>
            <a:off x="8746482" y="1582789"/>
            <a:ext cx="497149" cy="229053"/>
          </a:xfrm>
          <a:prstGeom prst="rect">
            <a:avLst/>
          </a:prstGeom>
          <a:solidFill>
            <a:schemeClr val="tx1">
              <a:lumMod val="85000"/>
              <a:lumOff val="15000"/>
            </a:schemeClr>
          </a:solid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sz="1200" dirty="0"/>
              <a:t>after</a:t>
            </a:r>
          </a:p>
        </p:txBody>
      </p:sp>
    </p:spTree>
    <p:extLst>
      <p:ext uri="{BB962C8B-B14F-4D97-AF65-F5344CB8AC3E}">
        <p14:creationId xmlns:p14="http://schemas.microsoft.com/office/powerpoint/2010/main" val="916604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75246A-EDCD-4922-AFC5-7CE4B1DC18EC}"/>
              </a:ext>
            </a:extLst>
          </p:cNvPr>
          <p:cNvSpPr/>
          <p:nvPr/>
        </p:nvSpPr>
        <p:spPr>
          <a:xfrm>
            <a:off x="281166" y="150244"/>
            <a:ext cx="3316934"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a:extLst>
              <a:ext uri="{FF2B5EF4-FFF2-40B4-BE49-F238E27FC236}">
                <a16:creationId xmlns:a16="http://schemas.microsoft.com/office/drawing/2014/main" id="{3AEF9F33-2B36-4250-B353-54ED6A64B554}"/>
              </a:ext>
            </a:extLst>
          </p:cNvPr>
          <p:cNvSpPr txBox="1"/>
          <p:nvPr/>
        </p:nvSpPr>
        <p:spPr>
          <a:xfrm>
            <a:off x="581891" y="1505527"/>
            <a:ext cx="4913745" cy="1754326"/>
          </a:xfrm>
          <a:prstGeom prst="rect">
            <a:avLst/>
          </a:prstGeom>
          <a:noFill/>
        </p:spPr>
        <p:txBody>
          <a:bodyPr wrap="square" rtlCol="0">
            <a:spAutoFit/>
          </a:bodyPr>
          <a:lstStyle/>
          <a:p>
            <a:pPr algn="l"/>
            <a:r>
              <a:rPr lang="en-US" dirty="0"/>
              <a:t>We build few models that may be used to predict readmission , some have higher accuracy , some have a better balance between prediction of all classes , but none of them are strong enough to be used in pratique </a:t>
            </a:r>
          </a:p>
          <a:p>
            <a:pPr algn="l"/>
            <a:endParaRPr lang="en-US" dirty="0"/>
          </a:p>
        </p:txBody>
      </p:sp>
      <p:sp>
        <p:nvSpPr>
          <p:cNvPr id="5" name="TextBox 4">
            <a:extLst>
              <a:ext uri="{FF2B5EF4-FFF2-40B4-BE49-F238E27FC236}">
                <a16:creationId xmlns:a16="http://schemas.microsoft.com/office/drawing/2014/main" id="{DA4C192B-B667-4C4A-97AF-38302C3A72EC}"/>
              </a:ext>
            </a:extLst>
          </p:cNvPr>
          <p:cNvSpPr txBox="1"/>
          <p:nvPr/>
        </p:nvSpPr>
        <p:spPr>
          <a:xfrm>
            <a:off x="6567055" y="1505527"/>
            <a:ext cx="4581233" cy="2308324"/>
          </a:xfrm>
          <a:prstGeom prst="rect">
            <a:avLst/>
          </a:prstGeom>
          <a:noFill/>
        </p:spPr>
        <p:txBody>
          <a:bodyPr wrap="square" rtlCol="0">
            <a:spAutoFit/>
          </a:bodyPr>
          <a:lstStyle/>
          <a:p>
            <a:pPr algn="l"/>
            <a:r>
              <a:rPr lang="en-US" dirty="0"/>
              <a:t>The weak result of prediction can be due to many problems, it may be because the data is not enough relevant to the problem , it can be because the problem is not a linear problem and the problem is random , at the end we talk about human being that are composed by random different strength and resistance against disease   </a:t>
            </a:r>
          </a:p>
        </p:txBody>
      </p:sp>
      <p:cxnSp>
        <p:nvCxnSpPr>
          <p:cNvPr id="7" name="Straight Connector 6">
            <a:extLst>
              <a:ext uri="{FF2B5EF4-FFF2-40B4-BE49-F238E27FC236}">
                <a16:creationId xmlns:a16="http://schemas.microsoft.com/office/drawing/2014/main" id="{71221A23-F0A3-47CF-89EE-84A3B8FB71F8}"/>
              </a:ext>
            </a:extLst>
          </p:cNvPr>
          <p:cNvCxnSpPr/>
          <p:nvPr/>
        </p:nvCxnSpPr>
        <p:spPr>
          <a:xfrm>
            <a:off x="6031345" y="480291"/>
            <a:ext cx="0" cy="57265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75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235F1439-E2A2-4ED6-BFC8-F8B44F394631}"/>
              </a:ext>
            </a:extLst>
          </p:cNvPr>
          <p:cNvSpPr txBox="1"/>
          <p:nvPr/>
        </p:nvSpPr>
        <p:spPr>
          <a:xfrm>
            <a:off x="736846" y="738598"/>
            <a:ext cx="9632272" cy="646331"/>
          </a:xfrm>
          <a:prstGeom prst="rect">
            <a:avLst/>
          </a:prstGeom>
          <a:noFill/>
        </p:spPr>
        <p:txBody>
          <a:bodyPr wrap="square" rtlCol="0">
            <a:spAutoFit/>
          </a:bodyPr>
          <a:lstStyle/>
          <a:p>
            <a:pPr algn="l"/>
            <a:r>
              <a:rPr lang="en-US" dirty="0"/>
              <a:t>In many cases of admission of patients that have </a:t>
            </a:r>
            <a:r>
              <a:rPr lang="en-US" dirty="0" err="1"/>
              <a:t>diabete</a:t>
            </a:r>
            <a:r>
              <a:rPr lang="en-US" dirty="0"/>
              <a:t> , the possible </a:t>
            </a:r>
            <a:r>
              <a:rPr lang="en-US" dirty="0" err="1"/>
              <a:t>relasement</a:t>
            </a:r>
            <a:r>
              <a:rPr lang="en-US" dirty="0"/>
              <a:t> of the patient are divided in three possibilities:</a:t>
            </a:r>
          </a:p>
        </p:txBody>
      </p:sp>
      <p:sp>
        <p:nvSpPr>
          <p:cNvPr id="6" name="תיבת טקסט 5">
            <a:extLst>
              <a:ext uri="{FF2B5EF4-FFF2-40B4-BE49-F238E27FC236}">
                <a16:creationId xmlns:a16="http://schemas.microsoft.com/office/drawing/2014/main" id="{CB22878F-71C8-450F-8A83-FE1AEE15BFF8}"/>
              </a:ext>
            </a:extLst>
          </p:cNvPr>
          <p:cNvSpPr txBox="1"/>
          <p:nvPr/>
        </p:nvSpPr>
        <p:spPr>
          <a:xfrm>
            <a:off x="1819922" y="2530136"/>
            <a:ext cx="6294268" cy="369332"/>
          </a:xfrm>
          <a:prstGeom prst="rect">
            <a:avLst/>
          </a:prstGeom>
          <a:noFill/>
        </p:spPr>
        <p:txBody>
          <a:bodyPr wrap="square" rtlCol="0">
            <a:spAutoFit/>
          </a:bodyPr>
          <a:lstStyle/>
          <a:p>
            <a:pPr marL="342900" indent="-342900" algn="l">
              <a:buFont typeface="+mj-lt"/>
              <a:buAutoNum type="arabicPeriod"/>
            </a:pPr>
            <a:endParaRPr lang="en-US" dirty="0"/>
          </a:p>
        </p:txBody>
      </p:sp>
      <p:sp>
        <p:nvSpPr>
          <p:cNvPr id="2" name="TextBox 1">
            <a:extLst>
              <a:ext uri="{FF2B5EF4-FFF2-40B4-BE49-F238E27FC236}">
                <a16:creationId xmlns:a16="http://schemas.microsoft.com/office/drawing/2014/main" id="{72EB7FB1-B348-458A-95DD-0A882089B904}"/>
              </a:ext>
            </a:extLst>
          </p:cNvPr>
          <p:cNvSpPr txBox="1"/>
          <p:nvPr/>
        </p:nvSpPr>
        <p:spPr>
          <a:xfrm>
            <a:off x="1342376" y="1406955"/>
            <a:ext cx="6917554" cy="1477328"/>
          </a:xfrm>
          <a:prstGeom prst="rect">
            <a:avLst/>
          </a:prstGeom>
          <a:noFill/>
        </p:spPr>
        <p:txBody>
          <a:bodyPr wrap="square" rtlCol="0">
            <a:spAutoFit/>
          </a:bodyPr>
          <a:lstStyle/>
          <a:p>
            <a:pPr marL="342900" indent="-342900" algn="l" rtl="0">
              <a:buFont typeface="+mj-lt"/>
              <a:buAutoNum type="arabicPeriod"/>
            </a:pPr>
            <a:r>
              <a:rPr lang="en-US" dirty="0"/>
              <a:t>The patients that will have to get readmitted within 30 days</a:t>
            </a:r>
          </a:p>
          <a:p>
            <a:pPr marL="342900" indent="-342900" algn="l" rtl="0">
              <a:buFont typeface="+mj-lt"/>
              <a:buAutoNum type="arabicPeriod"/>
            </a:pPr>
            <a:endParaRPr lang="en-US" dirty="0"/>
          </a:p>
          <a:p>
            <a:pPr marL="342900" indent="-342900" algn="l" rtl="0">
              <a:buFont typeface="+mj-lt"/>
              <a:buAutoNum type="arabicPeriod"/>
            </a:pPr>
            <a:r>
              <a:rPr lang="en-US" dirty="0"/>
              <a:t>The patients that will be readmitted after 30 days </a:t>
            </a:r>
          </a:p>
          <a:p>
            <a:pPr marL="342900" indent="-342900" algn="l" rtl="0">
              <a:buFont typeface="+mj-lt"/>
              <a:buAutoNum type="arabicPeriod"/>
            </a:pPr>
            <a:endParaRPr lang="en-US" dirty="0"/>
          </a:p>
          <a:p>
            <a:pPr marL="342900" indent="-342900" algn="l" rtl="0">
              <a:buFont typeface="+mj-lt"/>
              <a:buAutoNum type="arabicPeriod"/>
            </a:pPr>
            <a:r>
              <a:rPr lang="en-US" dirty="0"/>
              <a:t>The patients that will not be readmitted</a:t>
            </a:r>
          </a:p>
        </p:txBody>
      </p:sp>
      <p:sp>
        <p:nvSpPr>
          <p:cNvPr id="3" name="TextBox 2">
            <a:extLst>
              <a:ext uri="{FF2B5EF4-FFF2-40B4-BE49-F238E27FC236}">
                <a16:creationId xmlns:a16="http://schemas.microsoft.com/office/drawing/2014/main" id="{315072F7-D2D5-4F90-A37B-CE596126354C}"/>
              </a:ext>
            </a:extLst>
          </p:cNvPr>
          <p:cNvSpPr txBox="1"/>
          <p:nvPr/>
        </p:nvSpPr>
        <p:spPr>
          <a:xfrm>
            <a:off x="736846" y="2914083"/>
            <a:ext cx="10817442" cy="369332"/>
          </a:xfrm>
          <a:prstGeom prst="rect">
            <a:avLst/>
          </a:prstGeom>
          <a:noFill/>
        </p:spPr>
        <p:txBody>
          <a:bodyPr wrap="square" rtlCol="0">
            <a:spAutoFit/>
          </a:bodyPr>
          <a:lstStyle/>
          <a:p>
            <a:pPr algn="l"/>
            <a:r>
              <a:rPr lang="en-US" dirty="0"/>
              <a:t>Medical personal believes that a better care of some of the patients can prevent a non-wanted readmission </a:t>
            </a:r>
          </a:p>
        </p:txBody>
      </p:sp>
      <p:sp>
        <p:nvSpPr>
          <p:cNvPr id="7" name="TextBox 6">
            <a:extLst>
              <a:ext uri="{FF2B5EF4-FFF2-40B4-BE49-F238E27FC236}">
                <a16:creationId xmlns:a16="http://schemas.microsoft.com/office/drawing/2014/main" id="{3A7BD54E-2BE8-47E8-B0D8-2D2C531628C7}"/>
              </a:ext>
            </a:extLst>
          </p:cNvPr>
          <p:cNvSpPr txBox="1"/>
          <p:nvPr/>
        </p:nvSpPr>
        <p:spPr>
          <a:xfrm>
            <a:off x="736846" y="3438851"/>
            <a:ext cx="8994744" cy="369332"/>
          </a:xfrm>
          <a:prstGeom prst="rect">
            <a:avLst/>
          </a:prstGeom>
          <a:noFill/>
        </p:spPr>
        <p:txBody>
          <a:bodyPr wrap="square" rtlCol="0">
            <a:spAutoFit/>
          </a:bodyPr>
          <a:lstStyle/>
          <a:p>
            <a:pPr algn="l"/>
            <a:r>
              <a:rPr lang="en-US" dirty="0"/>
              <a:t>That is why they tried to figure out the causality of early readmission or readmission in general</a:t>
            </a:r>
          </a:p>
        </p:txBody>
      </p:sp>
      <p:sp>
        <p:nvSpPr>
          <p:cNvPr id="8" name="TextBox 7">
            <a:extLst>
              <a:ext uri="{FF2B5EF4-FFF2-40B4-BE49-F238E27FC236}">
                <a16:creationId xmlns:a16="http://schemas.microsoft.com/office/drawing/2014/main" id="{EF181806-229F-4BCA-A1B7-0827ACABA56F}"/>
              </a:ext>
            </a:extLst>
          </p:cNvPr>
          <p:cNvSpPr txBox="1"/>
          <p:nvPr/>
        </p:nvSpPr>
        <p:spPr>
          <a:xfrm>
            <a:off x="736846" y="4284415"/>
            <a:ext cx="10520039" cy="671915"/>
          </a:xfrm>
          <a:prstGeom prst="rect">
            <a:avLst/>
          </a:prstGeom>
          <a:noFill/>
        </p:spPr>
        <p:txBody>
          <a:bodyPr wrap="square" rtlCol="0">
            <a:spAutoFit/>
          </a:bodyPr>
          <a:lstStyle/>
          <a:p>
            <a:pPr marL="0" marR="0" algn="l">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We have data from around 130 hospitals in the US, of  over 100,000 diabetic patients that shows the treatments, medications </a:t>
            </a:r>
            <a:r>
              <a:rPr lang="en-US" sz="1800" dirty="0" err="1">
                <a:effectLst/>
                <a:ea typeface="Calibri" panose="020F0502020204030204" pitchFamily="34" charset="0"/>
                <a:cs typeface="Arial" panose="020B0604020202020204" pitchFamily="34" charset="0"/>
              </a:rPr>
              <a:t>etc</a:t>
            </a:r>
            <a:r>
              <a:rPr lang="en-US" sz="1800" dirty="0">
                <a:effectLst/>
                <a:ea typeface="Calibri" panose="020F0502020204030204" pitchFamily="34" charset="0"/>
                <a:cs typeface="Arial" panose="020B0604020202020204" pitchFamily="34" charset="0"/>
              </a:rPr>
              <a:t> that they had and the data of weather they were re-admitted, and if so when.  </a:t>
            </a:r>
          </a:p>
        </p:txBody>
      </p:sp>
      <p:pic>
        <p:nvPicPr>
          <p:cNvPr id="11" name="Picture 10">
            <a:extLst>
              <a:ext uri="{FF2B5EF4-FFF2-40B4-BE49-F238E27FC236}">
                <a16:creationId xmlns:a16="http://schemas.microsoft.com/office/drawing/2014/main" id="{06B6134E-70EF-4129-B347-5313C6E45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8383"/>
            <a:ext cx="12192000" cy="1212610"/>
          </a:xfrm>
          <a:prstGeom prst="rect">
            <a:avLst/>
          </a:prstGeom>
        </p:spPr>
      </p:pic>
      <p:sp>
        <p:nvSpPr>
          <p:cNvPr id="12" name="Rectangle 11">
            <a:extLst>
              <a:ext uri="{FF2B5EF4-FFF2-40B4-BE49-F238E27FC236}">
                <a16:creationId xmlns:a16="http://schemas.microsoft.com/office/drawing/2014/main" id="{F858342F-294C-488A-9862-08A196C63A1D}"/>
              </a:ext>
            </a:extLst>
          </p:cNvPr>
          <p:cNvSpPr/>
          <p:nvPr/>
        </p:nvSpPr>
        <p:spPr>
          <a:xfrm>
            <a:off x="235094" y="-60158"/>
            <a:ext cx="8500532"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Presentation of the problem:</a:t>
            </a:r>
          </a:p>
        </p:txBody>
      </p:sp>
      <p:sp>
        <p:nvSpPr>
          <p:cNvPr id="4" name="TextBox 3">
            <a:extLst>
              <a:ext uri="{FF2B5EF4-FFF2-40B4-BE49-F238E27FC236}">
                <a16:creationId xmlns:a16="http://schemas.microsoft.com/office/drawing/2014/main" id="{D8CEE13D-7FAC-46B3-8938-507593B137D5}"/>
              </a:ext>
            </a:extLst>
          </p:cNvPr>
          <p:cNvSpPr txBox="1"/>
          <p:nvPr/>
        </p:nvSpPr>
        <p:spPr>
          <a:xfrm>
            <a:off x="736846" y="3888419"/>
            <a:ext cx="10005135" cy="369332"/>
          </a:xfrm>
          <a:prstGeom prst="rect">
            <a:avLst/>
          </a:prstGeom>
          <a:noFill/>
        </p:spPr>
        <p:txBody>
          <a:bodyPr wrap="square" rtlCol="0">
            <a:spAutoFit/>
          </a:bodyPr>
          <a:lstStyle/>
          <a:p>
            <a:pPr algn="l"/>
            <a:r>
              <a:rPr lang="en-US" dirty="0">
                <a:solidFill>
                  <a:srgbClr val="FF0000"/>
                </a:solidFill>
              </a:rPr>
              <a:t>Finding a model like this that works will mean that the causality exists between this data and readmission</a:t>
            </a:r>
          </a:p>
        </p:txBody>
      </p:sp>
    </p:spTree>
    <p:extLst>
      <p:ext uri="{BB962C8B-B14F-4D97-AF65-F5344CB8AC3E}">
        <p14:creationId xmlns:p14="http://schemas.microsoft.com/office/powerpoint/2010/main" val="137377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2707EF-D8E7-47C4-ABE3-C45288D48003}"/>
              </a:ext>
            </a:extLst>
          </p:cNvPr>
          <p:cNvSpPr/>
          <p:nvPr/>
        </p:nvSpPr>
        <p:spPr>
          <a:xfrm>
            <a:off x="327131" y="137813"/>
            <a:ext cx="3108960"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Features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A2F22642-C38A-44CC-A1BA-824394E6EF97}"/>
              </a:ext>
            </a:extLst>
          </p:cNvPr>
          <p:cNvSpPr txBox="1"/>
          <p:nvPr/>
        </p:nvSpPr>
        <p:spPr>
          <a:xfrm>
            <a:off x="772356" y="1002148"/>
            <a:ext cx="7403977" cy="646331"/>
          </a:xfrm>
          <a:prstGeom prst="rect">
            <a:avLst/>
          </a:prstGeom>
          <a:noFill/>
        </p:spPr>
        <p:txBody>
          <a:bodyPr wrap="square" rtlCol="0">
            <a:spAutoFit/>
          </a:bodyPr>
          <a:lstStyle/>
          <a:p>
            <a:pPr algn="l"/>
            <a:r>
              <a:rPr lang="en-US" dirty="0"/>
              <a:t>The database that has been given contains multiples features , some of them can be relevant some of them can’t </a:t>
            </a:r>
          </a:p>
        </p:txBody>
      </p:sp>
      <p:sp>
        <p:nvSpPr>
          <p:cNvPr id="7" name="TextBox 6">
            <a:extLst>
              <a:ext uri="{FF2B5EF4-FFF2-40B4-BE49-F238E27FC236}">
                <a16:creationId xmlns:a16="http://schemas.microsoft.com/office/drawing/2014/main" id="{2CD18894-473D-40D9-B1DF-E594E1112E8C}"/>
              </a:ext>
            </a:extLst>
          </p:cNvPr>
          <p:cNvSpPr txBox="1"/>
          <p:nvPr/>
        </p:nvSpPr>
        <p:spPr>
          <a:xfrm>
            <a:off x="220599" y="1556935"/>
            <a:ext cx="6094520" cy="5172057"/>
          </a:xfrm>
          <a:prstGeom prst="rect">
            <a:avLst/>
          </a:prstGeom>
          <a:noFill/>
        </p:spPr>
        <p:txBody>
          <a:bodyPr wrap="square">
            <a:spAutoFit/>
          </a:bodyPr>
          <a:lstStyle/>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encounter</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patient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nbr</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not relevant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race:</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Caucasian, Asian, African American, Hispanic, and other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male, female, and unknown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Grouped in 10-year intervals: [0, 10), [10, 20), ..., [90, 100)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weight: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pounds (we don’t know if this data is relevant because only 3% of the dataset got it)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admission</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type</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identifier corresponding to 9 distinct values, for example, emergency, urgent,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etc</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discharge</a:t>
            </a:r>
            <a:r>
              <a:rPr lang="en-US" sz="1200" b="1" i="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disposition</a:t>
            </a:r>
            <a:r>
              <a:rPr lang="en-US" sz="12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identifier corresponding to 29 distinct values, for example, discharged to home, expired, and not available,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etc</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admission</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source</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identifier corresponding to 21 distinct values, for example, physician referral,</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emergency room, and transfer from a hospital,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etc</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time</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hospital</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number of days between admission and discharge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payer</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code</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i="1" dirty="0">
                <a:effectLst/>
                <a:latin typeface="Calibri" panose="020F0502020204030204" pitchFamily="34" charset="0"/>
                <a:ea typeface="Times New Roman" panose="02020603050405020304" pitchFamily="18" charset="0"/>
                <a:cs typeface="Calibri" panose="020F0502020204030204" pitchFamily="34" charset="0"/>
              </a:rPr>
              <a:t> </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23 distinct values, for example, Blue Cross\Blue (not necessarily relevant)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200" b="1" i="1" u="sng"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medical</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specialty</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identifier of a specialty of the admitting physician, corresponding to 84 distinct values, for example, cardiology, internal medicine, family\general practice, and surgeon,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etc</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lab</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procedures</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Number of lab tests performed during the encounter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procedures</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Number of procedures (other than lab tests) performed during the encounter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200" b="1" i="1" u="sng"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num</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medications</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Number of distinct generic names administered during the encounter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CB22589-E384-42EE-991A-B217150D9CB9}"/>
              </a:ext>
            </a:extLst>
          </p:cNvPr>
          <p:cNvSpPr txBox="1"/>
          <p:nvPr/>
        </p:nvSpPr>
        <p:spPr>
          <a:xfrm>
            <a:off x="6097480" y="1488681"/>
            <a:ext cx="6094520" cy="3063018"/>
          </a:xfrm>
          <a:prstGeom prst="rect">
            <a:avLst/>
          </a:prstGeom>
          <a:noFill/>
        </p:spPr>
        <p:txBody>
          <a:bodyPr wrap="square">
            <a:spAutoFit/>
          </a:bodyPr>
          <a:lstStyle/>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outpatient</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Number of outpatient visits of the patient in the year preceding the encounter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200" b="1" i="1" u="sng"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number</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emergency</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Number of emergency visits of the patient in the year preceding the encounter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inpatient</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Number of inpatient visits of the patient in the year preceding the encounter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200" b="1" i="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diag</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diag</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diag</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diagnoses</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The primary diagnosis( 848 distinct values ) Secondary diagnosis (923 distinct values) , Additional secondary diagnosis (954 distinct values) and Number of diagnoses entered to the system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i="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-28 features:</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max</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glu_serum</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A1Cresult, metformin, repaglinide,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nateglinide</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chlorpropamide, glimepiride, acetohexamide, glipizide, glyburide, tolbutamide, pioglitazone, rosiglitazone, acarbose, miglitol, troglitazone, tolazamide,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examide</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citoglipton</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insulin, glyburide-metformin, glipizide-metformin, glimepiride-pioglitazone, metformin-rosiglitazone, metformin-pioglitazone,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chane</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diabetesMed</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3" name="Picture 12" descr="A screenshot of a computer&#10;&#10;Description automatically generated with medium confidence">
            <a:extLst>
              <a:ext uri="{FF2B5EF4-FFF2-40B4-BE49-F238E27FC236}">
                <a16:creationId xmlns:a16="http://schemas.microsoft.com/office/drawing/2014/main" id="{9EE6C8AA-73F5-418F-BD7A-9096B4125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119" y="4619953"/>
            <a:ext cx="4725880" cy="19146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463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7B03CF-A7A6-49A8-8A6D-74EFB179B212}"/>
              </a:ext>
            </a:extLst>
          </p:cNvPr>
          <p:cNvSpPr/>
          <p:nvPr/>
        </p:nvSpPr>
        <p:spPr>
          <a:xfrm>
            <a:off x="138113" y="108726"/>
            <a:ext cx="2558714" cy="923330"/>
          </a:xfrm>
          <a:prstGeom prst="rect">
            <a:avLst/>
          </a:prstGeom>
          <a:noFill/>
        </p:spPr>
        <p:txBody>
          <a:bodyPr wrap="none" lIns="91440" tIns="45720" rIns="91440" bIns="45720">
            <a:spAutoFit/>
          </a:bodyPr>
          <a:lstStyle/>
          <a:p>
            <a:pPr algn="ctr"/>
            <a:r>
              <a:rPr lang="en-US" sz="5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Softmax</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CA9B8F37-4743-4675-B191-4CF56A5480F4}"/>
              </a:ext>
            </a:extLst>
          </p:cNvPr>
          <p:cNvSpPr txBox="1"/>
          <p:nvPr/>
        </p:nvSpPr>
        <p:spPr>
          <a:xfrm>
            <a:off x="710214" y="951950"/>
            <a:ext cx="6098959" cy="923330"/>
          </a:xfrm>
          <a:prstGeom prst="rect">
            <a:avLst/>
          </a:prstGeom>
          <a:noFill/>
        </p:spPr>
        <p:txBody>
          <a:bodyPr wrap="square" rtlCol="0">
            <a:spAutoFit/>
          </a:bodyPr>
          <a:lstStyle/>
          <a:p>
            <a:pPr algn="l"/>
            <a:r>
              <a:rPr lang="en-US" dirty="0"/>
              <a:t>To do so , we are going to try to train a model that uses the data to predict whether the patient is supposed to be readmitted </a:t>
            </a:r>
          </a:p>
        </p:txBody>
      </p:sp>
      <p:sp>
        <p:nvSpPr>
          <p:cNvPr id="4" name="TextBox 3">
            <a:extLst>
              <a:ext uri="{FF2B5EF4-FFF2-40B4-BE49-F238E27FC236}">
                <a16:creationId xmlns:a16="http://schemas.microsoft.com/office/drawing/2014/main" id="{2396AA3C-EE52-48A1-B25A-5F09470BC479}"/>
              </a:ext>
            </a:extLst>
          </p:cNvPr>
          <p:cNvSpPr txBox="1"/>
          <p:nvPr/>
        </p:nvSpPr>
        <p:spPr>
          <a:xfrm>
            <a:off x="710214" y="1799816"/>
            <a:ext cx="7395099" cy="369332"/>
          </a:xfrm>
          <a:prstGeom prst="rect">
            <a:avLst/>
          </a:prstGeom>
          <a:noFill/>
        </p:spPr>
        <p:txBody>
          <a:bodyPr wrap="square" rtlCol="0">
            <a:spAutoFit/>
          </a:bodyPr>
          <a:lstStyle/>
          <a:p>
            <a:pPr algn="l"/>
            <a:r>
              <a:rPr lang="en-US" dirty="0"/>
              <a:t>We will first build an algorithm </a:t>
            </a:r>
            <a:r>
              <a:rPr lang="en-US" dirty="0" err="1"/>
              <a:t>softmax</a:t>
            </a:r>
            <a:r>
              <a:rPr lang="en-US" dirty="0"/>
              <a:t> to predict the problem</a:t>
            </a:r>
          </a:p>
        </p:txBody>
      </p:sp>
      <p:pic>
        <p:nvPicPr>
          <p:cNvPr id="6" name="Picture 5" descr="Diagram&#10;&#10;Description automatically generated">
            <a:extLst>
              <a:ext uri="{FF2B5EF4-FFF2-40B4-BE49-F238E27FC236}">
                <a16:creationId xmlns:a16="http://schemas.microsoft.com/office/drawing/2014/main" id="{D11529FE-32FB-4673-80E1-9562102EF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732" y="2236044"/>
            <a:ext cx="5181600" cy="3248025"/>
          </a:xfrm>
          <a:prstGeom prst="rect">
            <a:avLst/>
          </a:prstGeom>
        </p:spPr>
      </p:pic>
      <p:sp>
        <p:nvSpPr>
          <p:cNvPr id="9" name="Rectangle 8">
            <a:extLst>
              <a:ext uri="{FF2B5EF4-FFF2-40B4-BE49-F238E27FC236}">
                <a16:creationId xmlns:a16="http://schemas.microsoft.com/office/drawing/2014/main" id="{C23470F3-CD3E-42B7-B128-074C2456F240}"/>
              </a:ext>
            </a:extLst>
          </p:cNvPr>
          <p:cNvSpPr/>
          <p:nvPr/>
        </p:nvSpPr>
        <p:spPr>
          <a:xfrm>
            <a:off x="5759456" y="2493550"/>
            <a:ext cx="1154097" cy="385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38B79B-19B5-4DF8-8E1B-5AFC18C0194C}"/>
              </a:ext>
            </a:extLst>
          </p:cNvPr>
          <p:cNvSpPr/>
          <p:nvPr/>
        </p:nvSpPr>
        <p:spPr>
          <a:xfrm>
            <a:off x="5760533" y="3660970"/>
            <a:ext cx="949910" cy="385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5817AF-D037-430E-BD7C-ADA359D9E90D}"/>
              </a:ext>
            </a:extLst>
          </p:cNvPr>
          <p:cNvSpPr/>
          <p:nvPr/>
        </p:nvSpPr>
        <p:spPr>
          <a:xfrm>
            <a:off x="5759456" y="4808122"/>
            <a:ext cx="878889" cy="332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63773F-9339-412D-AC92-34DB54F9B106}"/>
              </a:ext>
            </a:extLst>
          </p:cNvPr>
          <p:cNvSpPr/>
          <p:nvPr/>
        </p:nvSpPr>
        <p:spPr>
          <a:xfrm>
            <a:off x="1176472" y="2236044"/>
            <a:ext cx="1322773" cy="34502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8079AF7-7447-47D5-A335-166541DD356E}"/>
              </a:ext>
            </a:extLst>
          </p:cNvPr>
          <p:cNvSpPr txBox="1"/>
          <p:nvPr/>
        </p:nvSpPr>
        <p:spPr>
          <a:xfrm>
            <a:off x="5649158" y="2427674"/>
            <a:ext cx="1455938" cy="646331"/>
          </a:xfrm>
          <a:prstGeom prst="rect">
            <a:avLst/>
          </a:prstGeom>
          <a:noFill/>
        </p:spPr>
        <p:txBody>
          <a:bodyPr wrap="square" rtlCol="0">
            <a:spAutoFit/>
          </a:bodyPr>
          <a:lstStyle/>
          <a:p>
            <a:pPr algn="ctr"/>
            <a:r>
              <a:rPr lang="en-US" dirty="0"/>
              <a:t>No readmission</a:t>
            </a:r>
          </a:p>
        </p:txBody>
      </p:sp>
      <p:sp>
        <p:nvSpPr>
          <p:cNvPr id="15" name="TextBox 14">
            <a:extLst>
              <a:ext uri="{FF2B5EF4-FFF2-40B4-BE49-F238E27FC236}">
                <a16:creationId xmlns:a16="http://schemas.microsoft.com/office/drawing/2014/main" id="{65DA0DD1-440B-45BF-960C-A8C92A257001}"/>
              </a:ext>
            </a:extLst>
          </p:cNvPr>
          <p:cNvSpPr txBox="1"/>
          <p:nvPr/>
        </p:nvSpPr>
        <p:spPr>
          <a:xfrm>
            <a:off x="5711525" y="3553661"/>
            <a:ext cx="1757779" cy="646331"/>
          </a:xfrm>
          <a:prstGeom prst="rect">
            <a:avLst/>
          </a:prstGeom>
          <a:noFill/>
        </p:spPr>
        <p:txBody>
          <a:bodyPr wrap="square" rtlCol="0">
            <a:spAutoFit/>
          </a:bodyPr>
          <a:lstStyle/>
          <a:p>
            <a:pPr algn="l"/>
            <a:r>
              <a:rPr lang="en-US" dirty="0"/>
              <a:t>Readmission within 30 days</a:t>
            </a:r>
          </a:p>
        </p:txBody>
      </p:sp>
      <p:sp>
        <p:nvSpPr>
          <p:cNvPr id="16" name="TextBox 15">
            <a:extLst>
              <a:ext uri="{FF2B5EF4-FFF2-40B4-BE49-F238E27FC236}">
                <a16:creationId xmlns:a16="http://schemas.microsoft.com/office/drawing/2014/main" id="{B849ADE0-DA1D-4DE9-9B7E-1EC8BDE9FF79}"/>
              </a:ext>
            </a:extLst>
          </p:cNvPr>
          <p:cNvSpPr txBox="1"/>
          <p:nvPr/>
        </p:nvSpPr>
        <p:spPr>
          <a:xfrm>
            <a:off x="5628442" y="4732854"/>
            <a:ext cx="1757779" cy="646331"/>
          </a:xfrm>
          <a:prstGeom prst="rect">
            <a:avLst/>
          </a:prstGeom>
          <a:noFill/>
        </p:spPr>
        <p:txBody>
          <a:bodyPr wrap="square" rtlCol="0">
            <a:spAutoFit/>
          </a:bodyPr>
          <a:lstStyle/>
          <a:p>
            <a:pPr algn="l"/>
            <a:r>
              <a:rPr lang="en-US" dirty="0"/>
              <a:t>Readmission after 30 days</a:t>
            </a:r>
          </a:p>
        </p:txBody>
      </p:sp>
      <p:sp>
        <p:nvSpPr>
          <p:cNvPr id="17" name="TextBox 16">
            <a:extLst>
              <a:ext uri="{FF2B5EF4-FFF2-40B4-BE49-F238E27FC236}">
                <a16:creationId xmlns:a16="http://schemas.microsoft.com/office/drawing/2014/main" id="{529EA2CA-93BE-4B5D-A00B-FB9554CEDF5A}"/>
              </a:ext>
            </a:extLst>
          </p:cNvPr>
          <p:cNvSpPr txBox="1"/>
          <p:nvPr/>
        </p:nvSpPr>
        <p:spPr>
          <a:xfrm>
            <a:off x="710214" y="3720517"/>
            <a:ext cx="1740023" cy="369332"/>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rPr>
              <a:t> 2477 features </a:t>
            </a:r>
            <a:endParaRPr lang="en-US" dirty="0"/>
          </a:p>
        </p:txBody>
      </p:sp>
      <p:pic>
        <p:nvPicPr>
          <p:cNvPr id="19" name="Picture 18" descr="Text&#10;&#10;Description automatically generated">
            <a:extLst>
              <a:ext uri="{FF2B5EF4-FFF2-40B4-BE49-F238E27FC236}">
                <a16:creationId xmlns:a16="http://schemas.microsoft.com/office/drawing/2014/main" id="{4B26B24C-E1AA-4FE2-9CD7-3F14B4F04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304" y="902592"/>
            <a:ext cx="4344805" cy="2464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3096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9D7BC4-D1D8-4A5D-84DC-68ECC08B7BE1}"/>
              </a:ext>
            </a:extLst>
          </p:cNvPr>
          <p:cNvSpPr/>
          <p:nvPr/>
        </p:nvSpPr>
        <p:spPr>
          <a:xfrm>
            <a:off x="227579" y="82092"/>
            <a:ext cx="4776757" cy="923330"/>
          </a:xfrm>
          <a:prstGeom prst="rect">
            <a:avLst/>
          </a:prstGeom>
          <a:noFill/>
        </p:spPr>
        <p:txBody>
          <a:bodyPr wrap="none" lIns="91440" tIns="45720" rIns="91440" bIns="45720">
            <a:spAutoFit/>
          </a:bodyPr>
          <a:lstStyle/>
          <a:p>
            <a:pPr algn="ctr"/>
            <a:r>
              <a:rPr 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Softmax Results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descr="Chart, line chart&#10;&#10;Description automatically generated">
            <a:extLst>
              <a:ext uri="{FF2B5EF4-FFF2-40B4-BE49-F238E27FC236}">
                <a16:creationId xmlns:a16="http://schemas.microsoft.com/office/drawing/2014/main" id="{95F05CEF-33AF-4D5E-B224-5887A056B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23" y="1005422"/>
            <a:ext cx="4732613" cy="325367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descr="Chart, line chart&#10;&#10;Description automatically generated">
            <a:extLst>
              <a:ext uri="{FF2B5EF4-FFF2-40B4-BE49-F238E27FC236}">
                <a16:creationId xmlns:a16="http://schemas.microsoft.com/office/drawing/2014/main" id="{9DC80F21-DC90-47FB-BE02-85B4B7178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75073"/>
            <a:ext cx="4776757" cy="328402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Picture 7" descr="Calendar&#10;&#10;Description automatically generated">
            <a:extLst>
              <a:ext uri="{FF2B5EF4-FFF2-40B4-BE49-F238E27FC236}">
                <a16:creationId xmlns:a16="http://schemas.microsoft.com/office/drawing/2014/main" id="{367CD790-742D-40EC-BEE2-91FB1C792F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781" y="4678197"/>
            <a:ext cx="4633362" cy="174513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45792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76D670-DBA6-422E-BAB5-E8133CEC768D}"/>
              </a:ext>
            </a:extLst>
          </p:cNvPr>
          <p:cNvSpPr/>
          <p:nvPr/>
        </p:nvSpPr>
        <p:spPr>
          <a:xfrm>
            <a:off x="231588" y="64337"/>
            <a:ext cx="2052165"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Model</a:t>
            </a:r>
          </a:p>
        </p:txBody>
      </p:sp>
      <p:sp>
        <p:nvSpPr>
          <p:cNvPr id="3" name="TextBox 2">
            <a:extLst>
              <a:ext uri="{FF2B5EF4-FFF2-40B4-BE49-F238E27FC236}">
                <a16:creationId xmlns:a16="http://schemas.microsoft.com/office/drawing/2014/main" id="{6DA776A9-6461-421F-B04A-3A4A9917CC97}"/>
              </a:ext>
            </a:extLst>
          </p:cNvPr>
          <p:cNvSpPr txBox="1"/>
          <p:nvPr/>
        </p:nvSpPr>
        <p:spPr>
          <a:xfrm>
            <a:off x="461639" y="896645"/>
            <a:ext cx="10484528" cy="646331"/>
          </a:xfrm>
          <a:prstGeom prst="rect">
            <a:avLst/>
          </a:prstGeom>
          <a:noFill/>
        </p:spPr>
        <p:txBody>
          <a:bodyPr wrap="square" rtlCol="0">
            <a:spAutoFit/>
          </a:bodyPr>
          <a:lstStyle/>
          <a:p>
            <a:pPr algn="l"/>
            <a:r>
              <a:rPr lang="en-US" dirty="0"/>
              <a:t>As the </a:t>
            </a:r>
            <a:r>
              <a:rPr lang="en-US" dirty="0" err="1"/>
              <a:t>Softmax</a:t>
            </a:r>
            <a:r>
              <a:rPr lang="en-US" dirty="0"/>
              <a:t> get an 58% accuracy but low F1-score for the important classes we will try to improve the prediction by using an MLP and try few attempts with few different settings in order to get better result </a:t>
            </a:r>
          </a:p>
        </p:txBody>
      </p:sp>
      <p:pic>
        <p:nvPicPr>
          <p:cNvPr id="5" name="Picture 4" descr="Text&#10;&#10;Description automatically generated">
            <a:extLst>
              <a:ext uri="{FF2B5EF4-FFF2-40B4-BE49-F238E27FC236}">
                <a16:creationId xmlns:a16="http://schemas.microsoft.com/office/drawing/2014/main" id="{2949A302-7091-4A7C-819D-6E467D4A8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13" y="1543029"/>
            <a:ext cx="8085521" cy="3093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1CE80266-C1FB-4985-87E9-B75E433866FC}"/>
              </a:ext>
            </a:extLst>
          </p:cNvPr>
          <p:cNvSpPr txBox="1"/>
          <p:nvPr/>
        </p:nvSpPr>
        <p:spPr>
          <a:xfrm>
            <a:off x="905522" y="4909351"/>
            <a:ext cx="7395099" cy="1477328"/>
          </a:xfrm>
          <a:prstGeom prst="rect">
            <a:avLst/>
          </a:prstGeom>
          <a:noFill/>
        </p:spPr>
        <p:txBody>
          <a:bodyPr wrap="square" rtlCol="0">
            <a:spAutoFit/>
          </a:bodyPr>
          <a:lstStyle/>
          <a:p>
            <a:pPr algn="l"/>
            <a:r>
              <a:rPr lang="en-US" dirty="0"/>
              <a:t>Basically, we tried with many kinds of hidden layer and we have seen that it doesn’t change the result significatively then we did it with 3 hidden layers</a:t>
            </a:r>
          </a:p>
          <a:p>
            <a:pPr marL="342900" indent="-342900" algn="l" rtl="0">
              <a:buFont typeface="+mj-lt"/>
              <a:buAutoNum type="arabicPeriod"/>
            </a:pPr>
            <a:r>
              <a:rPr lang="en-US" dirty="0"/>
              <a:t>With the number of the features</a:t>
            </a:r>
          </a:p>
          <a:p>
            <a:pPr marL="342900" indent="-342900" algn="l" rtl="0">
              <a:buFont typeface="+mj-lt"/>
              <a:buAutoNum type="arabicPeriod"/>
            </a:pPr>
            <a:r>
              <a:rPr lang="en-US" dirty="0"/>
              <a:t>2/3 of the number of the features</a:t>
            </a:r>
          </a:p>
          <a:p>
            <a:pPr marL="342900" indent="-342900" algn="l" rtl="0">
              <a:buFont typeface="+mj-lt"/>
              <a:buAutoNum type="arabicPeriod"/>
            </a:pPr>
            <a:r>
              <a:rPr lang="en-US" dirty="0"/>
              <a:t>1/3 of the number of the features</a:t>
            </a:r>
          </a:p>
        </p:txBody>
      </p:sp>
    </p:spTree>
    <p:extLst>
      <p:ext uri="{BB962C8B-B14F-4D97-AF65-F5344CB8AC3E}">
        <p14:creationId xmlns:p14="http://schemas.microsoft.com/office/powerpoint/2010/main" val="359836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6FA6E2-FD71-49FC-B97D-D16FC9103B11}"/>
              </a:ext>
            </a:extLst>
          </p:cNvPr>
          <p:cNvSpPr/>
          <p:nvPr/>
        </p:nvSpPr>
        <p:spPr>
          <a:xfrm>
            <a:off x="247079" y="0"/>
            <a:ext cx="3530390"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MLP results</a:t>
            </a:r>
          </a:p>
        </p:txBody>
      </p:sp>
      <p:pic>
        <p:nvPicPr>
          <p:cNvPr id="4" name="Picture 3" descr="Chart, line chart&#10;&#10;Description automatically generated">
            <a:extLst>
              <a:ext uri="{FF2B5EF4-FFF2-40B4-BE49-F238E27FC236}">
                <a16:creationId xmlns:a16="http://schemas.microsoft.com/office/drawing/2014/main" id="{A7BECDFD-FA01-4D70-A13E-92617AEC3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56" y="923330"/>
            <a:ext cx="4626762" cy="318089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descr="Chart, line chart&#10;&#10;Description automatically generated">
            <a:extLst>
              <a:ext uri="{FF2B5EF4-FFF2-40B4-BE49-F238E27FC236}">
                <a16:creationId xmlns:a16="http://schemas.microsoft.com/office/drawing/2014/main" id="{15820234-E8FA-4434-973B-C8AE85A64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4572" y="923330"/>
            <a:ext cx="4626761" cy="318089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Picture 7" descr="A picture containing calendar&#10;&#10;Description automatically generated">
            <a:extLst>
              <a:ext uri="{FF2B5EF4-FFF2-40B4-BE49-F238E27FC236}">
                <a16:creationId xmlns:a16="http://schemas.microsoft.com/office/drawing/2014/main" id="{2193E256-58F6-427F-96BC-9F7DEAF38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4101" y="4212147"/>
            <a:ext cx="4389500" cy="16308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6" name="Straight Arrow Connector 15">
            <a:extLst>
              <a:ext uri="{FF2B5EF4-FFF2-40B4-BE49-F238E27FC236}">
                <a16:creationId xmlns:a16="http://schemas.microsoft.com/office/drawing/2014/main" id="{0B5E8CCE-654A-4950-A8C6-8C19834659B3}"/>
              </a:ext>
            </a:extLst>
          </p:cNvPr>
          <p:cNvCxnSpPr/>
          <p:nvPr/>
        </p:nvCxnSpPr>
        <p:spPr>
          <a:xfrm flipV="1">
            <a:off x="1349406" y="3533313"/>
            <a:ext cx="497149" cy="14942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367BEBCE-30E7-4E35-8A22-C3A08C01DDC3}"/>
              </a:ext>
            </a:extLst>
          </p:cNvPr>
          <p:cNvSpPr txBox="1"/>
          <p:nvPr/>
        </p:nvSpPr>
        <p:spPr>
          <a:xfrm>
            <a:off x="861133" y="5027557"/>
            <a:ext cx="1970843" cy="369332"/>
          </a:xfrm>
          <a:prstGeom prst="rect">
            <a:avLst/>
          </a:prstGeom>
          <a:noFill/>
        </p:spPr>
        <p:txBody>
          <a:bodyPr wrap="square" rtlCol="0">
            <a:spAutoFit/>
          </a:bodyPr>
          <a:lstStyle/>
          <a:p>
            <a:pPr algn="l"/>
            <a:r>
              <a:rPr lang="en-US" dirty="0">
                <a:solidFill>
                  <a:srgbClr val="FF0000"/>
                </a:solidFill>
              </a:rPr>
              <a:t>Overfitting</a:t>
            </a:r>
          </a:p>
        </p:txBody>
      </p:sp>
    </p:spTree>
    <p:extLst>
      <p:ext uri="{BB962C8B-B14F-4D97-AF65-F5344CB8AC3E}">
        <p14:creationId xmlns:p14="http://schemas.microsoft.com/office/powerpoint/2010/main" val="172051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D096E2-D589-4756-9851-81054C2E2641}"/>
              </a:ext>
            </a:extLst>
          </p:cNvPr>
          <p:cNvSpPr/>
          <p:nvPr/>
        </p:nvSpPr>
        <p:spPr>
          <a:xfrm>
            <a:off x="0" y="99847"/>
            <a:ext cx="7646837"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Attempts of improvement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A08249B9-3E03-4515-952D-6E0FC1D4F84E}"/>
              </a:ext>
            </a:extLst>
          </p:cNvPr>
          <p:cNvSpPr txBox="1"/>
          <p:nvPr/>
        </p:nvSpPr>
        <p:spPr>
          <a:xfrm>
            <a:off x="1216241" y="1127464"/>
            <a:ext cx="6773662" cy="923330"/>
          </a:xfrm>
          <a:prstGeom prst="rect">
            <a:avLst/>
          </a:prstGeom>
          <a:noFill/>
        </p:spPr>
        <p:txBody>
          <a:bodyPr wrap="square" rtlCol="0">
            <a:spAutoFit/>
          </a:bodyPr>
          <a:lstStyle/>
          <a:p>
            <a:pPr algn="l"/>
            <a:r>
              <a:rPr lang="en-US" dirty="0"/>
              <a:t>After we have seen that the model was overfitting  we tried to improve him by using regularizations , early </a:t>
            </a:r>
            <a:r>
              <a:rPr lang="en-US" dirty="0" err="1"/>
              <a:t>stoping</a:t>
            </a:r>
            <a:r>
              <a:rPr lang="en-US" dirty="0"/>
              <a:t> wasn’t an option so we used 3 of them </a:t>
            </a:r>
          </a:p>
        </p:txBody>
      </p:sp>
      <p:sp>
        <p:nvSpPr>
          <p:cNvPr id="4" name="TextBox 3">
            <a:extLst>
              <a:ext uri="{FF2B5EF4-FFF2-40B4-BE49-F238E27FC236}">
                <a16:creationId xmlns:a16="http://schemas.microsoft.com/office/drawing/2014/main" id="{BA0B5CBC-C2A5-4F01-AC40-803F02A869F8}"/>
              </a:ext>
            </a:extLst>
          </p:cNvPr>
          <p:cNvSpPr txBox="1"/>
          <p:nvPr/>
        </p:nvSpPr>
        <p:spPr>
          <a:xfrm>
            <a:off x="1580225" y="2108500"/>
            <a:ext cx="5184560" cy="923330"/>
          </a:xfrm>
          <a:prstGeom prst="rect">
            <a:avLst/>
          </a:prstGeom>
          <a:noFill/>
        </p:spPr>
        <p:txBody>
          <a:bodyPr wrap="square" rtlCol="0">
            <a:spAutoFit/>
          </a:bodyPr>
          <a:lstStyle/>
          <a:p>
            <a:pPr marL="285750" indent="-285750" algn="l" rtl="0">
              <a:buFont typeface="Arial" panose="020B0604020202020204" pitchFamily="34" charset="0"/>
              <a:buChar char="•"/>
            </a:pPr>
            <a:r>
              <a:rPr lang="en-US" dirty="0"/>
              <a:t>Lasso </a:t>
            </a:r>
          </a:p>
          <a:p>
            <a:pPr marL="285750" indent="-285750" algn="l" rtl="0">
              <a:buFont typeface="Arial" panose="020B0604020202020204" pitchFamily="34" charset="0"/>
              <a:buChar char="•"/>
            </a:pPr>
            <a:r>
              <a:rPr lang="en-US" dirty="0"/>
              <a:t>Ridge Regression</a:t>
            </a:r>
          </a:p>
          <a:p>
            <a:pPr marL="285750" indent="-285750" algn="l" rtl="0">
              <a:buFont typeface="Arial" panose="020B0604020202020204" pitchFamily="34" charset="0"/>
              <a:buChar char="•"/>
            </a:pPr>
            <a:r>
              <a:rPr lang="en-US" dirty="0"/>
              <a:t>Dropout </a:t>
            </a:r>
          </a:p>
        </p:txBody>
      </p:sp>
      <p:pic>
        <p:nvPicPr>
          <p:cNvPr id="6" name="Picture 5" descr="Text&#10;&#10;Description automatically generated">
            <a:extLst>
              <a:ext uri="{FF2B5EF4-FFF2-40B4-BE49-F238E27FC236}">
                <a16:creationId xmlns:a16="http://schemas.microsoft.com/office/drawing/2014/main" id="{BC2AF270-280B-4BDA-874F-84B6650FF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77" y="3309111"/>
            <a:ext cx="9723963" cy="26367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89981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DCD3C0-05EC-4E25-B990-5B86C33D7CC5}"/>
              </a:ext>
            </a:extLst>
          </p:cNvPr>
          <p:cNvSpPr/>
          <p:nvPr/>
        </p:nvSpPr>
        <p:spPr>
          <a:xfrm>
            <a:off x="103626" y="0"/>
            <a:ext cx="4296690"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Regularization</a:t>
            </a:r>
          </a:p>
        </p:txBody>
      </p:sp>
      <p:pic>
        <p:nvPicPr>
          <p:cNvPr id="4" name="Picture 3" descr="Chart&#10;&#10;Description automatically generated">
            <a:extLst>
              <a:ext uri="{FF2B5EF4-FFF2-40B4-BE49-F238E27FC236}">
                <a16:creationId xmlns:a16="http://schemas.microsoft.com/office/drawing/2014/main" id="{3203969C-E5BB-477C-B1F7-1C3CB608E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838" y="381793"/>
            <a:ext cx="4296690" cy="295397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descr="Calendar&#10;&#10;Description automatically generated with medium confidence">
            <a:extLst>
              <a:ext uri="{FF2B5EF4-FFF2-40B4-BE49-F238E27FC236}">
                <a16:creationId xmlns:a16="http://schemas.microsoft.com/office/drawing/2014/main" id="{D12BBBC7-1234-4979-A594-BC7B7C117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171" y="4080025"/>
            <a:ext cx="4427604" cy="20347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Calendar&#10;&#10;Description automatically generated">
            <a:extLst>
              <a:ext uri="{FF2B5EF4-FFF2-40B4-BE49-F238E27FC236}">
                <a16:creationId xmlns:a16="http://schemas.microsoft.com/office/drawing/2014/main" id="{0FF8B0E3-231F-4BF4-9889-B427B85BF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6752" y="3952388"/>
            <a:ext cx="4089270" cy="2289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32CC51AB-F1BF-4F99-9DB7-4143886138BA}"/>
              </a:ext>
            </a:extLst>
          </p:cNvPr>
          <p:cNvSpPr txBox="1"/>
          <p:nvPr/>
        </p:nvSpPr>
        <p:spPr>
          <a:xfrm>
            <a:off x="2156123" y="3710693"/>
            <a:ext cx="1667302" cy="369332"/>
          </a:xfrm>
          <a:prstGeom prst="rect">
            <a:avLst/>
          </a:prstGeom>
          <a:noFill/>
        </p:spPr>
        <p:txBody>
          <a:bodyPr wrap="square" rtlCol="0">
            <a:spAutoFit/>
          </a:bodyPr>
          <a:lstStyle/>
          <a:p>
            <a:pPr algn="l"/>
            <a:r>
              <a:rPr lang="en-US" dirty="0">
                <a:solidFill>
                  <a:srgbClr val="FF0000"/>
                </a:solidFill>
              </a:rPr>
              <a:t>Lasso</a:t>
            </a:r>
          </a:p>
        </p:txBody>
      </p:sp>
      <p:sp>
        <p:nvSpPr>
          <p:cNvPr id="10" name="TextBox 9">
            <a:extLst>
              <a:ext uri="{FF2B5EF4-FFF2-40B4-BE49-F238E27FC236}">
                <a16:creationId xmlns:a16="http://schemas.microsoft.com/office/drawing/2014/main" id="{6B58D9F0-AB1B-41E0-83FC-1EED4A4D3924}"/>
              </a:ext>
            </a:extLst>
          </p:cNvPr>
          <p:cNvSpPr txBox="1"/>
          <p:nvPr/>
        </p:nvSpPr>
        <p:spPr>
          <a:xfrm>
            <a:off x="6487773" y="3583056"/>
            <a:ext cx="2325950" cy="369332"/>
          </a:xfrm>
          <a:prstGeom prst="rect">
            <a:avLst/>
          </a:prstGeom>
          <a:noFill/>
        </p:spPr>
        <p:txBody>
          <a:bodyPr wrap="square" rtlCol="0">
            <a:spAutoFit/>
          </a:bodyPr>
          <a:lstStyle/>
          <a:p>
            <a:r>
              <a:rPr lang="en-US" dirty="0">
                <a:solidFill>
                  <a:srgbClr val="FF0000"/>
                </a:solidFill>
              </a:rPr>
              <a:t>Ridge regression</a:t>
            </a:r>
          </a:p>
        </p:txBody>
      </p:sp>
    </p:spTree>
    <p:extLst>
      <p:ext uri="{BB962C8B-B14F-4D97-AF65-F5344CB8AC3E}">
        <p14:creationId xmlns:p14="http://schemas.microsoft.com/office/powerpoint/2010/main" val="1753555316"/>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1118</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patients Re-admission detection</dc:title>
  <dc:creator>samuel schwarcz</dc:creator>
  <cp:lastModifiedBy>samuel schwarcz</cp:lastModifiedBy>
  <cp:revision>4</cp:revision>
  <dcterms:created xsi:type="dcterms:W3CDTF">2021-02-07T13:59:39Z</dcterms:created>
  <dcterms:modified xsi:type="dcterms:W3CDTF">2021-03-01T09:02:41Z</dcterms:modified>
</cp:coreProperties>
</file>