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99"/>
    <p:restoredTop sz="94674"/>
  </p:normalViewPr>
  <p:slideViewPr>
    <p:cSldViewPr snapToGrid="0" showGuides="1">
      <p:cViewPr varScale="1">
        <p:scale>
          <a:sx n="119" d="100"/>
          <a:sy n="119" d="100"/>
        </p:scale>
        <p:origin x="76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DE44D-BCEE-C04F-A12B-E697725A9DFC}" type="datetimeFigureOut">
              <a:rPr lang="en-CN" smtClean="0"/>
              <a:t>2023/2/5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B67DD-78F4-884E-AE77-29C33FE416B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41369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B67DD-78F4-884E-AE77-29C33FE416B2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3582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52526-8A2A-36AC-0AF8-DA0622696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CB5B00-0D38-9E12-F86D-9B34B0736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531F3-FFA7-A563-AAB2-E28E30AD5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A787-BAE0-8147-91D5-90F168A25A87}" type="datetimeFigureOut">
              <a:rPr lang="en-CN" smtClean="0"/>
              <a:t>2023/2/5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97045-8279-A8CF-5788-6BBE45A13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EEDE0-4FC0-66FB-5072-CFB064091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A578-FAA0-0F46-9449-731C8E9D140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4408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CF072-F0EE-70CA-4404-4333C628C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20AB65-8B13-8F92-9D18-6C24486F6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31933-94EA-7211-7685-068B2D8EC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A787-BAE0-8147-91D5-90F168A25A87}" type="datetimeFigureOut">
              <a:rPr lang="en-CN" smtClean="0"/>
              <a:t>2023/2/5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2B773-B89F-3B5F-D327-441A36F63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79F94-7C6C-2E49-24A7-DF458E0E6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A578-FAA0-0F46-9449-731C8E9D140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63535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731DCE-D499-9C5C-B1F6-2751E5079E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E6968C-277F-74D0-1F38-59D7102EB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E1F79-D0D6-BD62-32A7-4DF4FAC3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A787-BAE0-8147-91D5-90F168A25A87}" type="datetimeFigureOut">
              <a:rPr lang="en-CN" smtClean="0"/>
              <a:t>2023/2/5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0E9D1-2CAF-07A0-4F70-0F8291EAD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3DF93-65D0-F064-275E-3BF350D17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A578-FAA0-0F46-9449-731C8E9D140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4031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EF9E1-4ECA-8856-B977-0AEA67E8C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604E8-9626-66E9-304D-5CB689909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F57D9-5134-0388-8F14-515B94A1C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A787-BAE0-8147-91D5-90F168A25A87}" type="datetimeFigureOut">
              <a:rPr lang="en-CN" smtClean="0"/>
              <a:t>2023/2/5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B1D62-C998-5162-AF79-84429ED98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0E161-585C-4461-2797-019F9636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A578-FAA0-0F46-9449-731C8E9D140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27916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C787B-5AFC-44F2-D7FD-D26D2A78B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6448E-32C4-8266-E92B-9720EEDAF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D87B0-E3CC-45DA-8AA4-3483F1921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A787-BAE0-8147-91D5-90F168A25A87}" type="datetimeFigureOut">
              <a:rPr lang="en-CN" smtClean="0"/>
              <a:t>2023/2/5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C6EDB-DEDD-700E-3D76-5AB49310E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C8DE1-8FA0-E428-58B1-DCAC1C9AB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A578-FAA0-0F46-9449-731C8E9D140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55159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A6822-04D1-4C1F-D041-856F43065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4CD0E-ECCE-553A-699B-61F09DF46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C5B71-1A1F-274F-368A-FEF1FBA0F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27CC7-3214-59B5-A7E4-3833F659E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A787-BAE0-8147-91D5-90F168A25A87}" type="datetimeFigureOut">
              <a:rPr lang="en-CN" smtClean="0"/>
              <a:t>2023/2/5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9D05F-451E-A2F6-97A8-4F3E2E9B0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9030A-FA29-B915-3C0C-07D6BCDCA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A578-FAA0-0F46-9449-731C8E9D140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5550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18A20-7762-B835-BC46-B351D3393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AFFA4-36C3-2362-2525-109BCD8A6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1F4DC-EB81-0F2B-7B8E-57F5C8680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6D0268-BE92-CEAB-962B-888F9F0C3C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45BCC9-DF02-D689-B680-E0E121E90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4E1F67-78E7-CD7C-C5D4-3280BEFD8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A787-BAE0-8147-91D5-90F168A25A87}" type="datetimeFigureOut">
              <a:rPr lang="en-CN" smtClean="0"/>
              <a:t>2023/2/5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D92D73-FA67-E29A-88C1-F6B80E253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DC6B41-B662-BBE4-84C3-27565D34F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A578-FAA0-0F46-9449-731C8E9D140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92041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FEC45-548B-0F3D-392F-5B3697ABF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BF1E75-5BB6-6E32-E3D8-D521F83A4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A787-BAE0-8147-91D5-90F168A25A87}" type="datetimeFigureOut">
              <a:rPr lang="en-CN" smtClean="0"/>
              <a:t>2023/2/5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1D079E-EE98-7865-3FDA-08726EC68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7A9A59-7BBB-2E45-4F73-6D5F7FE45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A578-FAA0-0F46-9449-731C8E9D140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56238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BB8920-01A6-E916-0319-18163330A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A787-BAE0-8147-91D5-90F168A25A87}" type="datetimeFigureOut">
              <a:rPr lang="en-CN" smtClean="0"/>
              <a:t>2023/2/5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447841-A840-0244-6B2A-D8057C67C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09FC9-A9DB-2F42-9CF4-35A6E01B5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A578-FAA0-0F46-9449-731C8E9D140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19496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31CBC-2D9B-6DB0-08E4-230E948CB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58546-0642-7167-36B7-7CC1179E9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BC774-7786-E9CD-7B18-C38192FBE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A9EE4-680C-36DA-13F6-3BBD38F59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A787-BAE0-8147-91D5-90F168A25A87}" type="datetimeFigureOut">
              <a:rPr lang="en-CN" smtClean="0"/>
              <a:t>2023/2/5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D8241-A4DB-70FD-A180-728BA0883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6FB86-6EF8-87F3-4933-E3237A1D5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A578-FAA0-0F46-9449-731C8E9D140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3679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A544A-D71A-F375-3848-4D8217916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C3DB48-E504-AE16-35B9-AB7908F7F2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95EC2-E7C4-8AD3-08AF-2D055C0E5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F59DB-9ABC-C6E5-274E-77CFD318F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A787-BAE0-8147-91D5-90F168A25A87}" type="datetimeFigureOut">
              <a:rPr lang="en-CN" smtClean="0"/>
              <a:t>2023/2/5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5C691-674B-5B8B-B99D-6750A8B56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51A03-588C-FEEB-61A1-6353CF96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A578-FAA0-0F46-9449-731C8E9D140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5198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5C72D1-969E-8E6D-EC19-4FF680C6F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94581-03BB-6C89-9F18-A820EAE3C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015FF-5E90-A31E-7BB1-A1EE0BCED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5A787-BAE0-8147-91D5-90F168A25A87}" type="datetimeFigureOut">
              <a:rPr lang="en-CN" smtClean="0"/>
              <a:t>2023/2/5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6E46E-720B-C90E-9B70-485A2E826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CEF6A-5A30-B667-C0E8-AD099217D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8A578-FAA0-0F46-9449-731C8E9D140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59868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A76129-8918-D885-C278-0104DD3F79FB}"/>
              </a:ext>
            </a:extLst>
          </p:cNvPr>
          <p:cNvSpPr txBox="1"/>
          <p:nvPr/>
        </p:nvSpPr>
        <p:spPr>
          <a:xfrm>
            <a:off x="1613647" y="3033656"/>
            <a:ext cx="92675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3200" dirty="0"/>
              <a:t>Cognitive Ability Classification from Domographic Data</a:t>
            </a:r>
          </a:p>
        </p:txBody>
      </p:sp>
    </p:spTree>
    <p:extLst>
      <p:ext uri="{BB962C8B-B14F-4D97-AF65-F5344CB8AC3E}">
        <p14:creationId xmlns:p14="http://schemas.microsoft.com/office/powerpoint/2010/main" val="3980645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512D51-CD81-842F-4029-F9F6BF166C78}"/>
              </a:ext>
            </a:extLst>
          </p:cNvPr>
          <p:cNvSpPr txBox="1"/>
          <p:nvPr/>
        </p:nvSpPr>
        <p:spPr>
          <a:xfrm>
            <a:off x="408791" y="268941"/>
            <a:ext cx="807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dirty="0"/>
              <a:t>Task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19BA33-818F-5B9E-85D8-1E286E14E843}"/>
              </a:ext>
            </a:extLst>
          </p:cNvPr>
          <p:cNvSpPr txBox="1"/>
          <p:nvPr/>
        </p:nvSpPr>
        <p:spPr>
          <a:xfrm>
            <a:off x="494852" y="1355463"/>
            <a:ext cx="6286336" cy="2542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N" dirty="0"/>
              <a:t>We aim to classify subjects into two classes of cognitive ability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</a:t>
            </a:r>
            <a:r>
              <a:rPr lang="en-CN" dirty="0"/>
              <a:t>igh Cognitive Ability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N" dirty="0"/>
              <a:t>Low Cognitive Ability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N" dirty="0"/>
              <a:t>T</a:t>
            </a:r>
            <a:r>
              <a:rPr lang="en-US" dirty="0"/>
              <a:t>h</a:t>
            </a:r>
            <a:r>
              <a:rPr lang="en-CN" dirty="0"/>
              <a:t>e prediction is made based on subjects’ demographic data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N" dirty="0"/>
              <a:t>We frame it as a classification problem with binary-class</a:t>
            </a:r>
          </a:p>
        </p:txBody>
      </p:sp>
    </p:spTree>
    <p:extLst>
      <p:ext uri="{BB962C8B-B14F-4D97-AF65-F5344CB8AC3E}">
        <p14:creationId xmlns:p14="http://schemas.microsoft.com/office/powerpoint/2010/main" val="857606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351795-D90F-3B30-9B4E-567E99A42B7B}"/>
              </a:ext>
            </a:extLst>
          </p:cNvPr>
          <p:cNvSpPr txBox="1"/>
          <p:nvPr/>
        </p:nvSpPr>
        <p:spPr>
          <a:xfrm>
            <a:off x="408791" y="268941"/>
            <a:ext cx="86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dirty="0"/>
              <a:t>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3278D3-CA83-9715-48B2-DEDE7C47A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64" y="1845628"/>
            <a:ext cx="5395041" cy="9728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DEA35D-ABFB-5DE3-CFB9-F70B79918091}"/>
              </a:ext>
            </a:extLst>
          </p:cNvPr>
          <p:cNvSpPr txBox="1"/>
          <p:nvPr/>
        </p:nvSpPr>
        <p:spPr>
          <a:xfrm>
            <a:off x="441064" y="1086522"/>
            <a:ext cx="112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Raw Data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BAF9F6-9905-BC3E-EC0A-C5244A88489A}"/>
              </a:ext>
            </a:extLst>
          </p:cNvPr>
          <p:cNvSpPr txBox="1"/>
          <p:nvPr/>
        </p:nvSpPr>
        <p:spPr>
          <a:xfrm>
            <a:off x="408791" y="3163644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b="0" i="0" dirty="0">
                <a:solidFill>
                  <a:srgbClr val="000000"/>
                </a:solidFill>
                <a:effectLst/>
              </a:rPr>
              <a:t>(2302948, 11)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2CF26C-2302-6E5A-FB27-DCE8DC8916F5}"/>
              </a:ext>
            </a:extLst>
          </p:cNvPr>
          <p:cNvSpPr txBox="1"/>
          <p:nvPr/>
        </p:nvSpPr>
        <p:spPr>
          <a:xfrm>
            <a:off x="537882" y="3689873"/>
            <a:ext cx="46305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CN" dirty="0"/>
              <a:t>ll columns with missing values are dropped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Duplicated rows are merged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Redundent features are dropped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</a:t>
            </a:r>
            <a:r>
              <a:rPr lang="en-CN" dirty="0"/>
              <a:t>ser_id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CN" dirty="0"/>
              <a:t>est_run_id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</a:t>
            </a:r>
            <a:r>
              <a:rPr lang="en-CN" dirty="0"/>
              <a:t>attery_id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CN" dirty="0"/>
              <a:t>pecific_subtest_id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</a:t>
            </a:r>
            <a:r>
              <a:rPr lang="en-CN" dirty="0"/>
              <a:t>aw_score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800063-5086-CEAB-E6AF-8D5F5954C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409" y="337969"/>
            <a:ext cx="4636546" cy="30910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BAB08A-5A72-F781-9D64-CFF26A0E6948}"/>
              </a:ext>
            </a:extLst>
          </p:cNvPr>
          <p:cNvSpPr txBox="1"/>
          <p:nvPr/>
        </p:nvSpPr>
        <p:spPr>
          <a:xfrm>
            <a:off x="6884894" y="3786692"/>
            <a:ext cx="49807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We frame it into a classification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Subjects with top 25% grand index are considered high cognitive 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Subjects with bottom 25% grand index are considered low cognitive 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62679 observants in each class </a:t>
            </a:r>
          </a:p>
        </p:txBody>
      </p:sp>
    </p:spTree>
    <p:extLst>
      <p:ext uri="{BB962C8B-B14F-4D97-AF65-F5344CB8AC3E}">
        <p14:creationId xmlns:p14="http://schemas.microsoft.com/office/powerpoint/2010/main" val="1496968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D6949F-A677-FB20-5C2D-14A43FDE84DE}"/>
              </a:ext>
            </a:extLst>
          </p:cNvPr>
          <p:cNvSpPr txBox="1"/>
          <p:nvPr/>
        </p:nvSpPr>
        <p:spPr>
          <a:xfrm>
            <a:off x="408791" y="268941"/>
            <a:ext cx="86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dirty="0"/>
              <a:t>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79ED77-5A6C-3D89-4AEE-57D258B02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900" y="5134970"/>
            <a:ext cx="4017656" cy="13930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4505BC-4AB7-CBDD-2199-1588D3CD0682}"/>
              </a:ext>
            </a:extLst>
          </p:cNvPr>
          <p:cNvSpPr txBox="1"/>
          <p:nvPr/>
        </p:nvSpPr>
        <p:spPr>
          <a:xfrm>
            <a:off x="8649149" y="4389120"/>
            <a:ext cx="2026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Cleaned DataFrame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FCE9BF-0A8E-F4E2-B703-3CADCC16DC3E}"/>
              </a:ext>
            </a:extLst>
          </p:cNvPr>
          <p:cNvSpPr txBox="1"/>
          <p:nvPr/>
        </p:nvSpPr>
        <p:spPr>
          <a:xfrm>
            <a:off x="548640" y="1097280"/>
            <a:ext cx="24447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1 numeric feature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CN" dirty="0"/>
              <a:t>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3 categorical feature </a:t>
            </a:r>
          </a:p>
          <a:p>
            <a:endParaRPr lang="en-C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D4F177-4514-DAE5-76A7-66FEAE5F3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91" y="2202628"/>
            <a:ext cx="3279738" cy="21864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9456CD-B6F0-E808-1E78-C3803A420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91" y="4524993"/>
            <a:ext cx="3279738" cy="21864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D7058B-F96C-36EA-5F4D-B95C3BA7F8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4825" y="3567562"/>
            <a:ext cx="3279738" cy="21864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F904D29-ED11-35EE-E37A-74788C1762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5900" y="530551"/>
            <a:ext cx="3279739" cy="326270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FE59D16-3A0D-B02B-C51B-70F98DC3B279}"/>
              </a:ext>
            </a:extLst>
          </p:cNvPr>
          <p:cNvSpPr txBox="1"/>
          <p:nvPr/>
        </p:nvSpPr>
        <p:spPr>
          <a:xfrm>
            <a:off x="9034639" y="4765638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(125358, 5)</a:t>
            </a:r>
          </a:p>
        </p:txBody>
      </p:sp>
    </p:spTree>
    <p:extLst>
      <p:ext uri="{BB962C8B-B14F-4D97-AF65-F5344CB8AC3E}">
        <p14:creationId xmlns:p14="http://schemas.microsoft.com/office/powerpoint/2010/main" val="782181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ABCD42-15E2-CF87-3A15-EBD5976D0320}"/>
              </a:ext>
            </a:extLst>
          </p:cNvPr>
          <p:cNvSpPr txBox="1"/>
          <p:nvPr/>
        </p:nvSpPr>
        <p:spPr>
          <a:xfrm>
            <a:off x="408791" y="268941"/>
            <a:ext cx="86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dirty="0"/>
              <a:t>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F12898-EA09-5212-257A-99E07E8AF6F5}"/>
              </a:ext>
            </a:extLst>
          </p:cNvPr>
          <p:cNvSpPr txBox="1"/>
          <p:nvPr/>
        </p:nvSpPr>
        <p:spPr>
          <a:xfrm>
            <a:off x="451821" y="1366221"/>
            <a:ext cx="4484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one-hot encoding for categorical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CN" dirty="0"/>
              <a:t>tandarization of  the numeric feature age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3ADE1-86EE-9955-61C5-88B721654C98}"/>
              </a:ext>
            </a:extLst>
          </p:cNvPr>
          <p:cNvSpPr txBox="1"/>
          <p:nvPr/>
        </p:nvSpPr>
        <p:spPr>
          <a:xfrm>
            <a:off x="478425" y="2710927"/>
            <a:ext cx="1636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b="1" dirty="0"/>
              <a:t>Train-Test Split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5A3784-948C-F808-6013-DBB968E2E6A4}"/>
              </a:ext>
            </a:extLst>
          </p:cNvPr>
          <p:cNvSpPr txBox="1"/>
          <p:nvPr/>
        </p:nvSpPr>
        <p:spPr>
          <a:xfrm>
            <a:off x="494852" y="3571539"/>
            <a:ext cx="3354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20% of the data as test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</a:t>
            </a:r>
            <a:r>
              <a:rPr lang="en-US" i="1" dirty="0" err="1"/>
              <a:t>train_test_split</a:t>
            </a:r>
            <a:r>
              <a:rPr lang="en-US" i="1" dirty="0"/>
              <a:t> </a:t>
            </a:r>
            <a:r>
              <a:rPr lang="en-US" dirty="0"/>
              <a:t>function </a:t>
            </a:r>
            <a:r>
              <a:rPr lang="en-CN" dirty="0"/>
              <a:t>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5652F0-B695-60CB-EEF9-A2C4D8C840F1}"/>
              </a:ext>
            </a:extLst>
          </p:cNvPr>
          <p:cNvSpPr txBox="1"/>
          <p:nvPr/>
        </p:nvSpPr>
        <p:spPr>
          <a:xfrm>
            <a:off x="478425" y="4432151"/>
            <a:ext cx="27006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i="1" dirty="0"/>
              <a:t>Classes are splitted equally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i="1" dirty="0"/>
              <a:t>Test Data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N" i="1" dirty="0"/>
              <a:t>12570, High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N" i="1" dirty="0"/>
              <a:t>12502, Low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5BA765-040F-E930-C4BC-E064808D5650}"/>
              </a:ext>
            </a:extLst>
          </p:cNvPr>
          <p:cNvSpPr txBox="1"/>
          <p:nvPr/>
        </p:nvSpPr>
        <p:spPr>
          <a:xfrm>
            <a:off x="6341633" y="1366221"/>
            <a:ext cx="5398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latin typeface="Menlo" panose="020B0609030804020204" pitchFamily="49" charset="0"/>
              </a:rPr>
              <a:t>Detecting Multicollinearity with VIF</a:t>
            </a:r>
            <a:endParaRPr lang="en-US" b="0" dirty="0">
              <a:effectLst/>
              <a:latin typeface="Menlo" panose="020B060903080402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A9E859-BC29-00D1-9D43-15B67CE14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8806" y="2533650"/>
            <a:ext cx="31242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278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06465E-559E-527C-2230-15DFD3CEF53A}"/>
              </a:ext>
            </a:extLst>
          </p:cNvPr>
          <p:cNvSpPr txBox="1"/>
          <p:nvPr/>
        </p:nvSpPr>
        <p:spPr>
          <a:xfrm>
            <a:off x="473336" y="398033"/>
            <a:ext cx="1271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dirty="0"/>
              <a:t>Models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782771-427C-C6D5-DD76-6A0B06DED73B}"/>
              </a:ext>
            </a:extLst>
          </p:cNvPr>
          <p:cNvSpPr txBox="1"/>
          <p:nvPr/>
        </p:nvSpPr>
        <p:spPr>
          <a:xfrm>
            <a:off x="479138" y="1032734"/>
            <a:ext cx="2531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dirty="0"/>
              <a:t>Logistic 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421270-FC09-4FFD-D955-126DE82D84C1}"/>
              </a:ext>
            </a:extLst>
          </p:cNvPr>
          <p:cNvSpPr txBox="1"/>
          <p:nvPr/>
        </p:nvSpPr>
        <p:spPr>
          <a:xfrm>
            <a:off x="336087" y="1582341"/>
            <a:ext cx="5348900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Grid-search for hyperparameters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parameters = [{</a:t>
            </a:r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'penalty'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:[</a:t>
            </a:r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'l1'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'l2’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		'C'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:[</a:t>
            </a:r>
            <a:r>
              <a:rPr lang="en-US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0.1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1000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]}]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AUC</a:t>
            </a:r>
            <a:r>
              <a:rPr lang="zh-CN" altLang="en-US" dirty="0"/>
              <a:t> </a:t>
            </a:r>
            <a:r>
              <a:rPr lang="en-US" altLang="zh-CN" dirty="0"/>
              <a:t>as the score criteria</a:t>
            </a:r>
            <a:endParaRPr lang="en-US" dirty="0"/>
          </a:p>
          <a:p>
            <a:endParaRPr lang="en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Best AUC score: 0.9041449584055424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Best parameter combination: {'C': 0.1, 'penalty': 'l1'}</a:t>
            </a:r>
            <a:endParaRPr lang="en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03DFEC-AF9C-D8EA-BDD3-9D73DE7C6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315" y="398033"/>
            <a:ext cx="3674913" cy="1401329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A12C6E7-4294-0845-E13A-53EF254AF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064998"/>
              </p:ext>
            </p:extLst>
          </p:nvPr>
        </p:nvGraphicFramePr>
        <p:xfrm>
          <a:off x="624107" y="4286561"/>
          <a:ext cx="1651000" cy="4064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17432368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82814577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female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30020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C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0.25</a:t>
                      </a:r>
                      <a:endParaRPr lang="en-C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C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28282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232A5C3-984D-E584-20C0-EAFFF5874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643248"/>
              </p:ext>
            </p:extLst>
          </p:nvPr>
        </p:nvGraphicFramePr>
        <p:xfrm>
          <a:off x="3720361" y="3650915"/>
          <a:ext cx="1335318" cy="295656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022580">
                  <a:extLst>
                    <a:ext uri="{9D8B030D-6E8A-4147-A177-3AD203B41FA5}">
                      <a16:colId xmlns:a16="http://schemas.microsoft.com/office/drawing/2014/main" val="3723964916"/>
                    </a:ext>
                  </a:extLst>
                </a:gridCol>
                <a:gridCol w="312738">
                  <a:extLst>
                    <a:ext uri="{9D8B030D-6E8A-4147-A177-3AD203B41FA5}">
                      <a16:colId xmlns:a16="http://schemas.microsoft.com/office/drawing/2014/main" val="324313507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Some high school</a:t>
                      </a:r>
                      <a:endParaRPr lang="en-US" sz="100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82092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 school diploma/GED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94948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Some college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941393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College degree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289576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Professional degree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-0.77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211055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Master’s degree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108701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Ph.D.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493825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Associate’s degree</a:t>
                      </a:r>
                      <a:endParaRPr lang="en-US" sz="100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506924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Other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1.34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674528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97F612D-8A6A-4079-A690-DC4616EF5FB6}"/>
              </a:ext>
            </a:extLst>
          </p:cNvPr>
          <p:cNvSpPr txBox="1"/>
          <p:nvPr/>
        </p:nvSpPr>
        <p:spPr>
          <a:xfrm>
            <a:off x="484094" y="3765176"/>
            <a:ext cx="945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Weights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253DA43-6AB9-CE74-6C38-6C50F8C8D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512375"/>
              </p:ext>
            </p:extLst>
          </p:nvPr>
        </p:nvGraphicFramePr>
        <p:xfrm>
          <a:off x="194257" y="4925995"/>
          <a:ext cx="3302000" cy="4064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39166527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69591352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02911176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79953409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AU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CA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NZ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US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605822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0.11</a:t>
                      </a:r>
                      <a:endParaRPr lang="en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0.04</a:t>
                      </a:r>
                      <a:endParaRPr lang="en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3892567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6334322-73B2-AEF4-1B3E-205FB70A9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858590"/>
              </p:ext>
            </p:extLst>
          </p:nvPr>
        </p:nvGraphicFramePr>
        <p:xfrm>
          <a:off x="1016475" y="5675846"/>
          <a:ext cx="825500" cy="4064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10956933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047053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2.11</a:t>
                      </a:r>
                      <a:endParaRPr lang="en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8277856"/>
                  </a:ext>
                </a:extLst>
              </a:tr>
            </a:tbl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0700EB64-B536-8B92-D83C-FC72D8D670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2961" y="4841287"/>
            <a:ext cx="2881156" cy="176618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4BF89BB-99BF-91C9-A570-32EDAA0ACD3B}"/>
              </a:ext>
            </a:extLst>
          </p:cNvPr>
          <p:cNvSpPr txBox="1"/>
          <p:nvPr/>
        </p:nvSpPr>
        <p:spPr>
          <a:xfrm>
            <a:off x="6663400" y="5539715"/>
            <a:ext cx="1282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Failed Case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583EE6-18D8-0811-8739-9518D975AF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2009" y="1612159"/>
            <a:ext cx="3783523" cy="252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477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394687-B5C1-437D-E572-0D557DFD8E1B}"/>
              </a:ext>
            </a:extLst>
          </p:cNvPr>
          <p:cNvSpPr txBox="1"/>
          <p:nvPr/>
        </p:nvSpPr>
        <p:spPr>
          <a:xfrm>
            <a:off x="473336" y="398033"/>
            <a:ext cx="1271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dirty="0"/>
              <a:t>Models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4BB73-ABBC-85D0-5D61-BCDBC40710D1}"/>
              </a:ext>
            </a:extLst>
          </p:cNvPr>
          <p:cNvSpPr txBox="1"/>
          <p:nvPr/>
        </p:nvSpPr>
        <p:spPr>
          <a:xfrm>
            <a:off x="479138" y="1032734"/>
            <a:ext cx="20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1848427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F241DB-EBCD-F977-2FF6-4A497C261733}"/>
              </a:ext>
            </a:extLst>
          </p:cNvPr>
          <p:cNvSpPr txBox="1"/>
          <p:nvPr/>
        </p:nvSpPr>
        <p:spPr>
          <a:xfrm>
            <a:off x="473336" y="398033"/>
            <a:ext cx="1859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dirty="0"/>
              <a:t>Conclusion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879AA3-EF81-6C4D-6D39-C772DA5767D0}"/>
              </a:ext>
            </a:extLst>
          </p:cNvPr>
          <p:cNvSpPr txBox="1"/>
          <p:nvPr/>
        </p:nvSpPr>
        <p:spPr>
          <a:xfrm>
            <a:off x="473336" y="1290918"/>
            <a:ext cx="102197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</a:t>
            </a:r>
            <a:r>
              <a:rPr lang="en-US"/>
              <a:t>e </a:t>
            </a:r>
            <a:r>
              <a:rPr lang="en-US" dirty="0"/>
              <a:t>could use two different models (LR and RF) to successfully classify cognitive ability with demographic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age and educational level are important for prediction.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In additon, we also used the whole dataset instead of typical subjects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N" dirty="0"/>
              <a:t>same pipeline of Logistic Regression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CN" dirty="0"/>
              <a:t>erformance drop as expected but still effective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7F75E8-E0B6-FD58-27C9-1067DD3D8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594" y="3638774"/>
            <a:ext cx="5235406" cy="192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72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360</Words>
  <Application>Microsoft Macintosh PowerPoint</Application>
  <PresentationFormat>Widescreen</PresentationFormat>
  <Paragraphs>94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Anmin</dc:creator>
  <cp:lastModifiedBy>Yang Anmin</cp:lastModifiedBy>
  <cp:revision>7</cp:revision>
  <dcterms:created xsi:type="dcterms:W3CDTF">2023-02-05T16:27:30Z</dcterms:created>
  <dcterms:modified xsi:type="dcterms:W3CDTF">2023-02-05T20:24:40Z</dcterms:modified>
</cp:coreProperties>
</file>