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7"/>
    <p:restoredTop sz="94674"/>
  </p:normalViewPr>
  <p:slideViewPr>
    <p:cSldViewPr snapToGrid="0" showGuides="1">
      <p:cViewPr varScale="1">
        <p:scale>
          <a:sx n="119" d="100"/>
          <a:sy n="119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DE44D-BCEE-C04F-A12B-E697725A9DFC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B67DD-78F4-884E-AE77-29C33FE416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136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B67DD-78F4-884E-AE77-29C33FE416B2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58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2526-8A2A-36AC-0AF8-DA0622696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B5B00-0D38-9E12-F86D-9B34B0736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31F3-FFA7-A563-AAB2-E28E30AD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7045-8279-A8CF-5788-6BBE45A1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EDE0-4FC0-66FB-5072-CFB06409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408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F072-F0EE-70CA-4404-4333C628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0AB65-8B13-8F92-9D18-6C24486F6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1933-94EA-7211-7685-068B2D8E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B773-B89F-3B5F-D327-441A36F6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F94-7C6C-2E49-24A7-DF458E0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35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31DCE-D499-9C5C-B1F6-2751E5079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6968C-277F-74D0-1F38-59D7102EB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E1F79-D0D6-BD62-32A7-4DF4FAC3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E9D1-2CAF-07A0-4F70-0F8291EA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DF93-65D0-F064-275E-3BF350D1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031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F9E1-4ECA-8856-B977-0AEA67E8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04E8-9626-66E9-304D-5CB68990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57D9-5134-0388-8F14-515B94A1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1D62-C998-5162-AF79-84429ED9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E161-585C-4461-2797-019F963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791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787B-5AFC-44F2-D7FD-D26D2A78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6448E-32C4-8266-E92B-9720EEDA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87B0-E3CC-45DA-8AA4-3483F192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6EDB-DEDD-700E-3D76-5AB49310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8DE1-8FA0-E428-58B1-DCAC1C9A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515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6822-04D1-4C1F-D041-856F4306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CD0E-ECCE-553A-699B-61F09DF46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C5B71-1A1F-274F-368A-FEF1FBA0F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27CC7-3214-59B5-A7E4-3833F659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9D05F-451E-A2F6-97A8-4F3E2E9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9030A-FA29-B915-3C0C-07D6BCDC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55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A20-7762-B835-BC46-B351D339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FFA4-36C3-2362-2525-109BCD8A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1F4DC-EB81-0F2B-7B8E-57F5C8680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D0268-BE92-CEAB-962B-888F9F0C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5BCC9-DF02-D689-B680-E0E121E90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E1F67-78E7-CD7C-C5D4-3280BEFD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92D73-FA67-E29A-88C1-F6B80E25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C6B41-B662-BBE4-84C3-27565D34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04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EC45-548B-0F3D-392F-5B3697AB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F1E75-5BB6-6E32-E3D8-D521F83A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D079E-EE98-7865-3FDA-08726EC6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A9A59-7BBB-2E45-4F73-6D5F7FE4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623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B8920-01A6-E916-0319-18163330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47841-A840-0244-6B2A-D8057C67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9FC9-A9DB-2F42-9CF4-35A6E01B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949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1CBC-2D9B-6DB0-08E4-230E948C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546-0642-7167-36B7-7CC1179E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C774-7786-E9CD-7B18-C38192FB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A9EE4-680C-36DA-13F6-3BBD38F5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D8241-A4DB-70FD-A180-728BA088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FB86-6EF8-87F3-4933-E3237A1D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67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544A-D71A-F375-3848-4D821791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3DB48-E504-AE16-35B9-AB7908F7F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95EC2-E7C4-8AD3-08AF-2D055C0E5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F59DB-9ABC-C6E5-274E-77CFD318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5C691-674B-5B8B-B99D-6750A8B5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1A03-588C-FEEB-61A1-6353CF96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198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C72D1-969E-8E6D-EC19-4FF680C6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94581-03BB-6C89-9F18-A820EAE3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15FF-5E90-A31E-7BB1-A1EE0BCED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6E46E-720B-C90E-9B70-485A2E826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EF6A-5A30-B667-C0E8-AD09921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986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76129-8918-D885-C278-0104DD3F79FB}"/>
              </a:ext>
            </a:extLst>
          </p:cNvPr>
          <p:cNvSpPr txBox="1"/>
          <p:nvPr/>
        </p:nvSpPr>
        <p:spPr>
          <a:xfrm>
            <a:off x="1613647" y="3033656"/>
            <a:ext cx="9267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/>
              <a:t>Cognitive Ability Classification from Domographic Data</a:t>
            </a:r>
          </a:p>
        </p:txBody>
      </p:sp>
    </p:spTree>
    <p:extLst>
      <p:ext uri="{BB962C8B-B14F-4D97-AF65-F5344CB8AC3E}">
        <p14:creationId xmlns:p14="http://schemas.microsoft.com/office/powerpoint/2010/main" val="39806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12D51-CD81-842F-4029-F9F6BF166C78}"/>
              </a:ext>
            </a:extLst>
          </p:cNvPr>
          <p:cNvSpPr txBox="1"/>
          <p:nvPr/>
        </p:nvSpPr>
        <p:spPr>
          <a:xfrm>
            <a:off x="408791" y="268941"/>
            <a:ext cx="807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BA33-818F-5B9E-85D8-1E286E14E843}"/>
              </a:ext>
            </a:extLst>
          </p:cNvPr>
          <p:cNvSpPr txBox="1"/>
          <p:nvPr/>
        </p:nvSpPr>
        <p:spPr>
          <a:xfrm>
            <a:off x="494852" y="1355463"/>
            <a:ext cx="6286336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We aim to classify subjects into two classes of cognitive 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CN" dirty="0"/>
              <a:t>igh Cognitive 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Low Cognitive Ability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T</a:t>
            </a:r>
            <a:r>
              <a:rPr lang="en-US" dirty="0"/>
              <a:t>h</a:t>
            </a:r>
            <a:r>
              <a:rPr lang="en-CN" dirty="0"/>
              <a:t>e prediction is made based on subjects’ demographic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We frame it as a classification problem with binary-class</a:t>
            </a:r>
          </a:p>
        </p:txBody>
      </p:sp>
    </p:spTree>
    <p:extLst>
      <p:ext uri="{BB962C8B-B14F-4D97-AF65-F5344CB8AC3E}">
        <p14:creationId xmlns:p14="http://schemas.microsoft.com/office/powerpoint/2010/main" val="85760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51795-D90F-3B30-9B4E-567E99A42B7B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278D3-CA83-9715-48B2-DEDE7C47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4" y="1845628"/>
            <a:ext cx="5395041" cy="972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EA35D-ABFB-5DE3-CFB9-F70B79918091}"/>
              </a:ext>
            </a:extLst>
          </p:cNvPr>
          <p:cNvSpPr txBox="1"/>
          <p:nvPr/>
        </p:nvSpPr>
        <p:spPr>
          <a:xfrm>
            <a:off x="441064" y="1086522"/>
            <a:ext cx="112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Raw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AF9F6-9905-BC3E-EC0A-C5244A88489A}"/>
              </a:ext>
            </a:extLst>
          </p:cNvPr>
          <p:cNvSpPr txBox="1"/>
          <p:nvPr/>
        </p:nvSpPr>
        <p:spPr>
          <a:xfrm>
            <a:off x="408791" y="316364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0" i="0" dirty="0">
                <a:solidFill>
                  <a:srgbClr val="000000"/>
                </a:solidFill>
                <a:effectLst/>
              </a:rPr>
              <a:t>(2302948, 11)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CF26C-2302-6E5A-FB27-DCE8DC8916F5}"/>
              </a:ext>
            </a:extLst>
          </p:cNvPr>
          <p:cNvSpPr txBox="1"/>
          <p:nvPr/>
        </p:nvSpPr>
        <p:spPr>
          <a:xfrm>
            <a:off x="537882" y="3689873"/>
            <a:ext cx="4630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CN" dirty="0"/>
              <a:t>ll columns with missing values are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Duplicated rows are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Redundent features are dropped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CN" dirty="0"/>
              <a:t>ser_id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CN" dirty="0"/>
              <a:t>est_run_id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CN" dirty="0"/>
              <a:t>attery_id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CN" dirty="0"/>
              <a:t>pecific_subtest_id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CN" dirty="0"/>
              <a:t>aw_score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00063-5086-CEAB-E6AF-8D5F5954C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09" y="337969"/>
            <a:ext cx="4636546" cy="3091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BAB08A-5A72-F781-9D64-CFF26A0E6948}"/>
              </a:ext>
            </a:extLst>
          </p:cNvPr>
          <p:cNvSpPr txBox="1"/>
          <p:nvPr/>
        </p:nvSpPr>
        <p:spPr>
          <a:xfrm>
            <a:off x="6884894" y="3786692"/>
            <a:ext cx="4980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We frame it into a classification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Subjects with top 25% grand index are considered high cognitive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Subjects with bottom 25% grand index are considered low cognitive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62679 observants in each class </a:t>
            </a:r>
          </a:p>
        </p:txBody>
      </p:sp>
    </p:spTree>
    <p:extLst>
      <p:ext uri="{BB962C8B-B14F-4D97-AF65-F5344CB8AC3E}">
        <p14:creationId xmlns:p14="http://schemas.microsoft.com/office/powerpoint/2010/main" val="149696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6949F-A677-FB20-5C2D-14A43FDE84DE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9ED77-5A6C-3D89-4AEE-57D258B0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900" y="5134970"/>
            <a:ext cx="4017656" cy="1393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505BC-4AB7-CBDD-2199-1588D3CD0682}"/>
              </a:ext>
            </a:extLst>
          </p:cNvPr>
          <p:cNvSpPr txBox="1"/>
          <p:nvPr/>
        </p:nvSpPr>
        <p:spPr>
          <a:xfrm>
            <a:off x="8649149" y="4389120"/>
            <a:ext cx="20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Cleaned DataFrame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CE9BF-0A8E-F4E2-B703-3CADCC16DC3E}"/>
              </a:ext>
            </a:extLst>
          </p:cNvPr>
          <p:cNvSpPr txBox="1"/>
          <p:nvPr/>
        </p:nvSpPr>
        <p:spPr>
          <a:xfrm>
            <a:off x="548640" y="1097280"/>
            <a:ext cx="244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1 numeric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CN" dirty="0"/>
              <a:t>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3 categorical feature </a:t>
            </a:r>
          </a:p>
          <a:p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4F177-4514-DAE5-76A7-66FEAE5F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1" y="2202628"/>
            <a:ext cx="3279738" cy="2186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456CD-B6F0-E808-1E78-C3803A420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91" y="4524993"/>
            <a:ext cx="3279738" cy="21864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D7058B-F96C-36EA-5F4D-B95C3BA7F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825" y="3567562"/>
            <a:ext cx="3279738" cy="2186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904D29-ED11-35EE-E37A-74788C176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0" y="530551"/>
            <a:ext cx="3279739" cy="32627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E59D16-3A0D-B02B-C51B-70F98DC3B279}"/>
              </a:ext>
            </a:extLst>
          </p:cNvPr>
          <p:cNvSpPr txBox="1"/>
          <p:nvPr/>
        </p:nvSpPr>
        <p:spPr>
          <a:xfrm>
            <a:off x="9034639" y="476563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(125358, 5)</a:t>
            </a:r>
          </a:p>
        </p:txBody>
      </p:sp>
    </p:spTree>
    <p:extLst>
      <p:ext uri="{BB962C8B-B14F-4D97-AF65-F5344CB8AC3E}">
        <p14:creationId xmlns:p14="http://schemas.microsoft.com/office/powerpoint/2010/main" val="78218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ABCD42-15E2-CF87-3A15-EBD5976D0320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12898-EA09-5212-257A-99E07E8AF6F5}"/>
              </a:ext>
            </a:extLst>
          </p:cNvPr>
          <p:cNvSpPr txBox="1"/>
          <p:nvPr/>
        </p:nvSpPr>
        <p:spPr>
          <a:xfrm>
            <a:off x="451821" y="1366221"/>
            <a:ext cx="448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one-hot encoding for categorical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CN" dirty="0"/>
              <a:t>tandarization of  the numeric feature 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ADE1-86EE-9955-61C5-88B721654C98}"/>
              </a:ext>
            </a:extLst>
          </p:cNvPr>
          <p:cNvSpPr txBox="1"/>
          <p:nvPr/>
        </p:nvSpPr>
        <p:spPr>
          <a:xfrm>
            <a:off x="478425" y="2710927"/>
            <a:ext cx="16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Train-Test Split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A3784-948C-F808-6013-DBB968E2E6A4}"/>
              </a:ext>
            </a:extLst>
          </p:cNvPr>
          <p:cNvSpPr txBox="1"/>
          <p:nvPr/>
        </p:nvSpPr>
        <p:spPr>
          <a:xfrm>
            <a:off x="494852" y="3571539"/>
            <a:ext cx="335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20% of the data as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i="1" dirty="0" err="1"/>
              <a:t>train_test_split</a:t>
            </a:r>
            <a:r>
              <a:rPr lang="en-US" i="1" dirty="0"/>
              <a:t> </a:t>
            </a:r>
            <a:r>
              <a:rPr lang="en-US" dirty="0"/>
              <a:t>function </a:t>
            </a:r>
            <a:r>
              <a:rPr lang="en-CN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652F0-B695-60CB-EEF9-A2C4D8C840F1}"/>
              </a:ext>
            </a:extLst>
          </p:cNvPr>
          <p:cNvSpPr txBox="1"/>
          <p:nvPr/>
        </p:nvSpPr>
        <p:spPr>
          <a:xfrm>
            <a:off x="478425" y="4432151"/>
            <a:ext cx="2700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/>
              <a:t>Classes are splitted equally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i="1" dirty="0"/>
              <a:t>Test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i="1" dirty="0"/>
              <a:t>12570,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i="1" dirty="0"/>
              <a:t>12502, Low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BA765-040F-E930-C4BC-E064808D5650}"/>
              </a:ext>
            </a:extLst>
          </p:cNvPr>
          <p:cNvSpPr txBox="1"/>
          <p:nvPr/>
        </p:nvSpPr>
        <p:spPr>
          <a:xfrm>
            <a:off x="6341633" y="1366221"/>
            <a:ext cx="5398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Menlo" panose="020B0609030804020204" pitchFamily="49" charset="0"/>
              </a:rPr>
              <a:t>Detecting Multicollinearity with VIF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A9E859-BC29-00D1-9D43-15B67CE1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806" y="2533650"/>
            <a:ext cx="3124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6465E-559E-527C-2230-15DFD3CEF53A}"/>
              </a:ext>
            </a:extLst>
          </p:cNvPr>
          <p:cNvSpPr txBox="1"/>
          <p:nvPr/>
        </p:nvSpPr>
        <p:spPr>
          <a:xfrm>
            <a:off x="473336" y="39803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82771-427C-C6D5-DD76-6A0B06DED73B}"/>
              </a:ext>
            </a:extLst>
          </p:cNvPr>
          <p:cNvSpPr txBox="1"/>
          <p:nvPr/>
        </p:nvSpPr>
        <p:spPr>
          <a:xfrm>
            <a:off x="479138" y="1032734"/>
            <a:ext cx="253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21270-FC09-4FFD-D955-126DE82D84C1}"/>
              </a:ext>
            </a:extLst>
          </p:cNvPr>
          <p:cNvSpPr txBox="1"/>
          <p:nvPr/>
        </p:nvSpPr>
        <p:spPr>
          <a:xfrm>
            <a:off x="336087" y="1582341"/>
            <a:ext cx="534890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Grid-search for hyperparameters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parameters = [{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'penalty'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'l1'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'l2’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		'C'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]}]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AUC</a:t>
            </a:r>
            <a:r>
              <a:rPr lang="zh-CN" altLang="en-US" dirty="0"/>
              <a:t> </a:t>
            </a:r>
            <a:r>
              <a:rPr lang="en-US" altLang="zh-CN" dirty="0"/>
              <a:t>as the score criteria</a:t>
            </a:r>
            <a:endParaRPr lang="en-US" dirty="0"/>
          </a:p>
          <a:p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AUC score: 0.90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parameter combination: {'C': 0.1, 'penalty': 'l1'}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3DFEC-AF9C-D8EA-BDD3-9D73DE7C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315" y="398033"/>
            <a:ext cx="3674913" cy="140132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12C6E7-4294-0845-E13A-53EF254AF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64998"/>
              </p:ext>
            </p:extLst>
          </p:nvPr>
        </p:nvGraphicFramePr>
        <p:xfrm>
          <a:off x="624107" y="4286561"/>
          <a:ext cx="1651000" cy="406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7432368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281457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0020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828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32A5C3-984D-E584-20C0-EAFFF5874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43248"/>
              </p:ext>
            </p:extLst>
          </p:nvPr>
        </p:nvGraphicFramePr>
        <p:xfrm>
          <a:off x="3720361" y="3650915"/>
          <a:ext cx="1335318" cy="29565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22580">
                  <a:extLst>
                    <a:ext uri="{9D8B030D-6E8A-4147-A177-3AD203B41FA5}">
                      <a16:colId xmlns:a16="http://schemas.microsoft.com/office/drawing/2014/main" val="3723964916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324313507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 high school</a:t>
                      </a:r>
                      <a:endParaRPr lang="en-US" sz="10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8209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school diploma/GED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4948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 college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94139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College degree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895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Professional degree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1055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Master’s degree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8701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Ph.D.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9382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Associate’s degree</a:t>
                      </a:r>
                      <a:endParaRPr lang="en-US" sz="10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50692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7452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7F612D-8A6A-4079-A690-DC4616EF5FB6}"/>
              </a:ext>
            </a:extLst>
          </p:cNvPr>
          <p:cNvSpPr txBox="1"/>
          <p:nvPr/>
        </p:nvSpPr>
        <p:spPr>
          <a:xfrm>
            <a:off x="484094" y="3765176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Weights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53DA43-6AB9-CE74-6C38-6C50F8C8D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12375"/>
              </p:ext>
            </p:extLst>
          </p:nvPr>
        </p:nvGraphicFramePr>
        <p:xfrm>
          <a:off x="194257" y="4925995"/>
          <a:ext cx="3302000" cy="4064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9166527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9591352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91117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9953409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NZ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0582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892567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6334322-73B2-AEF4-1B3E-205FB70A9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58590"/>
              </p:ext>
            </p:extLst>
          </p:nvPr>
        </p:nvGraphicFramePr>
        <p:xfrm>
          <a:off x="1016475" y="5675846"/>
          <a:ext cx="825500" cy="406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0956933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47053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27785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4BF89BB-99BF-91C9-A570-32EDAA0ACD3B}"/>
              </a:ext>
            </a:extLst>
          </p:cNvPr>
          <p:cNvSpPr txBox="1"/>
          <p:nvPr/>
        </p:nvSpPr>
        <p:spPr>
          <a:xfrm>
            <a:off x="6663400" y="5539715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Failed Case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583EE6-18D8-0811-8739-9518D975A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009" y="1612159"/>
            <a:ext cx="3783523" cy="2522349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158118A-6458-51F3-FC0D-FDC59B223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84650"/>
              </p:ext>
            </p:extLst>
          </p:nvPr>
        </p:nvGraphicFramePr>
        <p:xfrm>
          <a:off x="8042196" y="4798035"/>
          <a:ext cx="3955547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3932">
                  <a:extLst>
                    <a:ext uri="{9D8B030D-6E8A-4147-A177-3AD203B41FA5}">
                      <a16:colId xmlns:a16="http://schemas.microsoft.com/office/drawing/2014/main" val="195426899"/>
                    </a:ext>
                  </a:extLst>
                </a:gridCol>
                <a:gridCol w="1971615">
                  <a:extLst>
                    <a:ext uri="{9D8B030D-6E8A-4147-A177-3AD203B41FA5}">
                      <a16:colId xmlns:a16="http://schemas.microsoft.com/office/drawing/2014/main" val="1462095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5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College 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2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Country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61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135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47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94687-B5C1-437D-E572-0D557DFD8E1B}"/>
              </a:ext>
            </a:extLst>
          </p:cNvPr>
          <p:cNvSpPr txBox="1"/>
          <p:nvPr/>
        </p:nvSpPr>
        <p:spPr>
          <a:xfrm>
            <a:off x="473336" y="39803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4BB73-ABBC-85D0-5D61-BCDBC40710D1}"/>
              </a:ext>
            </a:extLst>
          </p:cNvPr>
          <p:cNvSpPr txBox="1"/>
          <p:nvPr/>
        </p:nvSpPr>
        <p:spPr>
          <a:xfrm>
            <a:off x="479138" y="1032734"/>
            <a:ext cx="20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84842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241DB-EBCD-F977-2FF6-4A497C261733}"/>
              </a:ext>
            </a:extLst>
          </p:cNvPr>
          <p:cNvSpPr txBox="1"/>
          <p:nvPr/>
        </p:nvSpPr>
        <p:spPr>
          <a:xfrm>
            <a:off x="473336" y="398033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79AA3-EF81-6C4D-6D39-C772DA5767D0}"/>
              </a:ext>
            </a:extLst>
          </p:cNvPr>
          <p:cNvSpPr txBox="1"/>
          <p:nvPr/>
        </p:nvSpPr>
        <p:spPr>
          <a:xfrm>
            <a:off x="473336" y="1290918"/>
            <a:ext cx="10219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/>
              <a:t>e </a:t>
            </a:r>
            <a:r>
              <a:rPr lang="en-US" dirty="0"/>
              <a:t>could use two different models (LR and RF) to successfully classify cognitive ability with demographic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age and educational level are important for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In additon, we also used the whole dataset instead of typical subjects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dirty="0"/>
              <a:t>same pipeline of Logistic Regression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CN" dirty="0"/>
              <a:t>erformance drop as expected but still effective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75E8-E0B6-FD58-27C9-1067DD3D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94" y="3638774"/>
            <a:ext cx="5235406" cy="19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370</Words>
  <Application>Microsoft Macintosh PowerPoint</Application>
  <PresentationFormat>Widescreen</PresentationFormat>
  <Paragraphs>102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Anmin</dc:creator>
  <cp:lastModifiedBy>Yang Anmin</cp:lastModifiedBy>
  <cp:revision>8</cp:revision>
  <dcterms:created xsi:type="dcterms:W3CDTF">2023-02-05T16:27:30Z</dcterms:created>
  <dcterms:modified xsi:type="dcterms:W3CDTF">2023-02-05T23:19:52Z</dcterms:modified>
</cp:coreProperties>
</file>