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6" r:id="rId13"/>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4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17D7BB63-8F08-4109-A612-E5054632B12C}" type="datetimeFigureOut">
              <a:rPr lang="en-GB" smtClean="0"/>
              <a:t>14/10/2019</a:t>
            </a:fld>
            <a:endParaRPr lang="en-GB"/>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408A66C-DE63-44D2-B956-B5AD0D701299}" type="slidenum">
              <a:rPr lang="en-GB" smtClean="0"/>
              <a:t>‹#›</a:t>
            </a:fld>
            <a:endParaRPr lang="en-GB"/>
          </a:p>
        </p:txBody>
      </p:sp>
    </p:spTree>
    <p:extLst>
      <p:ext uri="{BB962C8B-B14F-4D97-AF65-F5344CB8AC3E}">
        <p14:creationId xmlns:p14="http://schemas.microsoft.com/office/powerpoint/2010/main" val="3397117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08A66C-DE63-44D2-B956-B5AD0D701299}" type="slidenum">
              <a:rPr lang="en-GB" smtClean="0"/>
              <a:t>8</a:t>
            </a:fld>
            <a:endParaRPr lang="en-GB"/>
          </a:p>
        </p:txBody>
      </p:sp>
    </p:spTree>
    <p:extLst>
      <p:ext uri="{BB962C8B-B14F-4D97-AF65-F5344CB8AC3E}">
        <p14:creationId xmlns:p14="http://schemas.microsoft.com/office/powerpoint/2010/main" val="41427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25" name="PlaceHolder 2"/>
          <p:cNvSpPr>
            <a:spLocks noGrp="1"/>
          </p:cNvSpPr>
          <p:nvPr>
            <p:ph type="body"/>
          </p:nvPr>
        </p:nvSpPr>
        <p:spPr>
          <a:xfrm>
            <a:off x="360000" y="1980000"/>
            <a:ext cx="9179640" cy="223200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360000" y="4424400"/>
            <a:ext cx="917964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28"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5063760" y="4424400"/>
            <a:ext cx="447948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33" name="PlaceHolder 2"/>
          <p:cNvSpPr>
            <a:spLocks noGrp="1"/>
          </p:cNvSpPr>
          <p:nvPr>
            <p:ph type="body"/>
          </p:nvPr>
        </p:nvSpPr>
        <p:spPr>
          <a:xfrm>
            <a:off x="360000" y="1980000"/>
            <a:ext cx="2955600" cy="223200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463920" y="1980000"/>
            <a:ext cx="2955600" cy="223200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567480" y="1980000"/>
            <a:ext cx="2955600" cy="223200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360000" y="4424400"/>
            <a:ext cx="2955600" cy="223200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463920" y="4424400"/>
            <a:ext cx="2955600" cy="223200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567480" y="4424400"/>
            <a:ext cx="295560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46" name="PlaceHolder 2"/>
          <p:cNvSpPr>
            <a:spLocks noGrp="1"/>
          </p:cNvSpPr>
          <p:nvPr>
            <p:ph type="subTitle"/>
          </p:nvPr>
        </p:nvSpPr>
        <p:spPr>
          <a:xfrm>
            <a:off x="360000" y="1980000"/>
            <a:ext cx="9179640" cy="46796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48" name="PlaceHolder 2"/>
          <p:cNvSpPr>
            <a:spLocks noGrp="1"/>
          </p:cNvSpPr>
          <p:nvPr>
            <p:ph type="body"/>
          </p:nvPr>
        </p:nvSpPr>
        <p:spPr>
          <a:xfrm>
            <a:off x="360000" y="1980000"/>
            <a:ext cx="9179640" cy="467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50" name="PlaceHolder 2"/>
          <p:cNvSpPr>
            <a:spLocks noGrp="1"/>
          </p:cNvSpPr>
          <p:nvPr>
            <p:ph type="body"/>
          </p:nvPr>
        </p:nvSpPr>
        <p:spPr>
          <a:xfrm>
            <a:off x="360000" y="1980000"/>
            <a:ext cx="4479480" cy="46796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5063760" y="1980000"/>
            <a:ext cx="4479480" cy="467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60000" y="360000"/>
            <a:ext cx="9359640" cy="41716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55"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5063760" y="1980000"/>
            <a:ext cx="4479480" cy="467964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4" name="PlaceHolder 2"/>
          <p:cNvSpPr>
            <a:spLocks noGrp="1"/>
          </p:cNvSpPr>
          <p:nvPr>
            <p:ph type="subTitle"/>
          </p:nvPr>
        </p:nvSpPr>
        <p:spPr>
          <a:xfrm>
            <a:off x="360000" y="1980000"/>
            <a:ext cx="9179640" cy="46796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59" name="PlaceHolder 2"/>
          <p:cNvSpPr>
            <a:spLocks noGrp="1"/>
          </p:cNvSpPr>
          <p:nvPr>
            <p:ph type="body"/>
          </p:nvPr>
        </p:nvSpPr>
        <p:spPr>
          <a:xfrm>
            <a:off x="360000" y="1980000"/>
            <a:ext cx="4479480" cy="467964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63"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360000" y="4424400"/>
            <a:ext cx="917964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67" name="PlaceHolder 2"/>
          <p:cNvSpPr>
            <a:spLocks noGrp="1"/>
          </p:cNvSpPr>
          <p:nvPr>
            <p:ph type="body"/>
          </p:nvPr>
        </p:nvSpPr>
        <p:spPr>
          <a:xfrm>
            <a:off x="360000" y="1980000"/>
            <a:ext cx="9179640" cy="223200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360000" y="4424400"/>
            <a:ext cx="917964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70"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5063760" y="4424400"/>
            <a:ext cx="447948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75" name="PlaceHolder 2"/>
          <p:cNvSpPr>
            <a:spLocks noGrp="1"/>
          </p:cNvSpPr>
          <p:nvPr>
            <p:ph type="body"/>
          </p:nvPr>
        </p:nvSpPr>
        <p:spPr>
          <a:xfrm>
            <a:off x="360000" y="1980000"/>
            <a:ext cx="2955600" cy="223200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3463920" y="1980000"/>
            <a:ext cx="2955600" cy="223200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6567480" y="1980000"/>
            <a:ext cx="2955600" cy="2232000"/>
          </a:xfrm>
          <a:prstGeom prst="rect">
            <a:avLst/>
          </a:prstGeom>
        </p:spPr>
        <p:txBody>
          <a:bodyPr lIns="0" tIns="0" rIns="0" bIns="0">
            <a:normAutofit/>
          </a:bodyPr>
          <a:lstStyle/>
          <a:p>
            <a:endParaRPr lang="en-US" sz="3200" b="0" strike="noStrike" spc="-1">
              <a:latin typeface="Arial"/>
            </a:endParaRPr>
          </a:p>
        </p:txBody>
      </p:sp>
      <p:sp>
        <p:nvSpPr>
          <p:cNvPr id="78" name="PlaceHolder 5"/>
          <p:cNvSpPr>
            <a:spLocks noGrp="1"/>
          </p:cNvSpPr>
          <p:nvPr>
            <p:ph type="body"/>
          </p:nvPr>
        </p:nvSpPr>
        <p:spPr>
          <a:xfrm>
            <a:off x="360000" y="4424400"/>
            <a:ext cx="2955600" cy="2232000"/>
          </a:xfrm>
          <a:prstGeom prst="rect">
            <a:avLst/>
          </a:prstGeom>
        </p:spPr>
        <p:txBody>
          <a:bodyPr lIns="0" tIns="0" rIns="0" bIns="0">
            <a:normAutofit/>
          </a:bodyPr>
          <a:lstStyle/>
          <a:p>
            <a:endParaRPr lang="en-US" sz="3200" b="0" strike="noStrike" spc="-1">
              <a:latin typeface="Arial"/>
            </a:endParaRPr>
          </a:p>
        </p:txBody>
      </p:sp>
      <p:sp>
        <p:nvSpPr>
          <p:cNvPr id="79" name="PlaceHolder 6"/>
          <p:cNvSpPr>
            <a:spLocks noGrp="1"/>
          </p:cNvSpPr>
          <p:nvPr>
            <p:ph type="body"/>
          </p:nvPr>
        </p:nvSpPr>
        <p:spPr>
          <a:xfrm>
            <a:off x="3463920" y="4424400"/>
            <a:ext cx="2955600" cy="2232000"/>
          </a:xfrm>
          <a:prstGeom prst="rect">
            <a:avLst/>
          </a:prstGeom>
        </p:spPr>
        <p:txBody>
          <a:bodyPr lIns="0" tIns="0" rIns="0" bIns="0">
            <a:normAutofit/>
          </a:bodyPr>
          <a:lstStyle/>
          <a:p>
            <a:endParaRPr lang="en-US" sz="3200" b="0" strike="noStrike" spc="-1">
              <a:latin typeface="Arial"/>
            </a:endParaRPr>
          </a:p>
        </p:txBody>
      </p:sp>
      <p:sp>
        <p:nvSpPr>
          <p:cNvPr id="80" name="PlaceHolder 7"/>
          <p:cNvSpPr>
            <a:spLocks noGrp="1"/>
          </p:cNvSpPr>
          <p:nvPr>
            <p:ph type="body"/>
          </p:nvPr>
        </p:nvSpPr>
        <p:spPr>
          <a:xfrm>
            <a:off x="6567480" y="4424400"/>
            <a:ext cx="295560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88" name="PlaceHolder 2"/>
          <p:cNvSpPr>
            <a:spLocks noGrp="1"/>
          </p:cNvSpPr>
          <p:nvPr>
            <p:ph type="subTitle"/>
          </p:nvPr>
        </p:nvSpPr>
        <p:spPr>
          <a:xfrm>
            <a:off x="360000" y="1980000"/>
            <a:ext cx="9179640" cy="46796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90" name="PlaceHolder 2"/>
          <p:cNvSpPr>
            <a:spLocks noGrp="1"/>
          </p:cNvSpPr>
          <p:nvPr>
            <p:ph type="body"/>
          </p:nvPr>
        </p:nvSpPr>
        <p:spPr>
          <a:xfrm>
            <a:off x="360000" y="1980000"/>
            <a:ext cx="9179640" cy="467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92" name="PlaceHolder 2"/>
          <p:cNvSpPr>
            <a:spLocks noGrp="1"/>
          </p:cNvSpPr>
          <p:nvPr>
            <p:ph type="body"/>
          </p:nvPr>
        </p:nvSpPr>
        <p:spPr>
          <a:xfrm>
            <a:off x="360000" y="1980000"/>
            <a:ext cx="4479480" cy="467964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5063760" y="1980000"/>
            <a:ext cx="4479480" cy="467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6" name="PlaceHolder 2"/>
          <p:cNvSpPr>
            <a:spLocks noGrp="1"/>
          </p:cNvSpPr>
          <p:nvPr>
            <p:ph type="body"/>
          </p:nvPr>
        </p:nvSpPr>
        <p:spPr>
          <a:xfrm>
            <a:off x="360000" y="1980000"/>
            <a:ext cx="9179640" cy="467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60000" y="360000"/>
            <a:ext cx="9359640" cy="41716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97"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3200" b="0" strike="noStrike" spc="-1">
              <a:latin typeface="Arial"/>
            </a:endParaRPr>
          </a:p>
        </p:txBody>
      </p:sp>
      <p:sp>
        <p:nvSpPr>
          <p:cNvPr id="98" name="PlaceHolder 3"/>
          <p:cNvSpPr>
            <a:spLocks noGrp="1"/>
          </p:cNvSpPr>
          <p:nvPr>
            <p:ph type="body"/>
          </p:nvPr>
        </p:nvSpPr>
        <p:spPr>
          <a:xfrm>
            <a:off x="5063760" y="1980000"/>
            <a:ext cx="4479480" cy="4679640"/>
          </a:xfrm>
          <a:prstGeom prst="rect">
            <a:avLst/>
          </a:prstGeom>
        </p:spPr>
        <p:txBody>
          <a:bodyPr lIns="0" tIns="0" rIns="0" bIns="0">
            <a:normAutofit/>
          </a:bodyPr>
          <a:lstStyle/>
          <a:p>
            <a:endParaRPr lang="en-US" sz="3200" b="0" strike="noStrike" spc="-1">
              <a:latin typeface="Arial"/>
            </a:endParaRPr>
          </a:p>
        </p:txBody>
      </p:sp>
      <p:sp>
        <p:nvSpPr>
          <p:cNvPr id="99"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101" name="PlaceHolder 2"/>
          <p:cNvSpPr>
            <a:spLocks noGrp="1"/>
          </p:cNvSpPr>
          <p:nvPr>
            <p:ph type="body"/>
          </p:nvPr>
        </p:nvSpPr>
        <p:spPr>
          <a:xfrm>
            <a:off x="360000" y="1980000"/>
            <a:ext cx="4479480" cy="467964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3200" b="0" strike="noStrike" spc="-1">
              <a:latin typeface="Arial"/>
            </a:endParaRPr>
          </a:p>
        </p:txBody>
      </p:sp>
      <p:sp>
        <p:nvSpPr>
          <p:cNvPr id="103"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105"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360000" y="4424400"/>
            <a:ext cx="917964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109" name="PlaceHolder 2"/>
          <p:cNvSpPr>
            <a:spLocks noGrp="1"/>
          </p:cNvSpPr>
          <p:nvPr>
            <p:ph type="body"/>
          </p:nvPr>
        </p:nvSpPr>
        <p:spPr>
          <a:xfrm>
            <a:off x="360000" y="1980000"/>
            <a:ext cx="9179640" cy="223200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360000" y="4424400"/>
            <a:ext cx="917964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112"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3200" b="0" strike="noStrike" spc="-1">
              <a:latin typeface="Arial"/>
            </a:endParaRPr>
          </a:p>
        </p:txBody>
      </p:sp>
      <p:sp>
        <p:nvSpPr>
          <p:cNvPr id="114"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US" sz="3200" b="0" strike="noStrike" spc="-1">
              <a:latin typeface="Arial"/>
            </a:endParaRPr>
          </a:p>
        </p:txBody>
      </p:sp>
      <p:sp>
        <p:nvSpPr>
          <p:cNvPr id="115" name="PlaceHolder 5"/>
          <p:cNvSpPr>
            <a:spLocks noGrp="1"/>
          </p:cNvSpPr>
          <p:nvPr>
            <p:ph type="body"/>
          </p:nvPr>
        </p:nvSpPr>
        <p:spPr>
          <a:xfrm>
            <a:off x="5063760" y="4424400"/>
            <a:ext cx="447948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117" name="PlaceHolder 2"/>
          <p:cNvSpPr>
            <a:spLocks noGrp="1"/>
          </p:cNvSpPr>
          <p:nvPr>
            <p:ph type="body"/>
          </p:nvPr>
        </p:nvSpPr>
        <p:spPr>
          <a:xfrm>
            <a:off x="360000" y="1980000"/>
            <a:ext cx="2955600" cy="223200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3463920" y="1980000"/>
            <a:ext cx="2955600" cy="2232000"/>
          </a:xfrm>
          <a:prstGeom prst="rect">
            <a:avLst/>
          </a:prstGeom>
        </p:spPr>
        <p:txBody>
          <a:bodyPr lIns="0" tIns="0" rIns="0" bIns="0">
            <a:normAutofit/>
          </a:bodyPr>
          <a:lstStyle/>
          <a:p>
            <a:endParaRPr lang="en-US" sz="3200" b="0" strike="noStrike" spc="-1">
              <a:latin typeface="Arial"/>
            </a:endParaRPr>
          </a:p>
        </p:txBody>
      </p:sp>
      <p:sp>
        <p:nvSpPr>
          <p:cNvPr id="119" name="PlaceHolder 4"/>
          <p:cNvSpPr>
            <a:spLocks noGrp="1"/>
          </p:cNvSpPr>
          <p:nvPr>
            <p:ph type="body"/>
          </p:nvPr>
        </p:nvSpPr>
        <p:spPr>
          <a:xfrm>
            <a:off x="6567480" y="1980000"/>
            <a:ext cx="2955600" cy="2232000"/>
          </a:xfrm>
          <a:prstGeom prst="rect">
            <a:avLst/>
          </a:prstGeom>
        </p:spPr>
        <p:txBody>
          <a:bodyPr lIns="0" tIns="0" rIns="0" bIns="0">
            <a:normAutofit/>
          </a:bodyPr>
          <a:lstStyle/>
          <a:p>
            <a:endParaRPr lang="en-US" sz="3200" b="0" strike="noStrike" spc="-1">
              <a:latin typeface="Arial"/>
            </a:endParaRPr>
          </a:p>
        </p:txBody>
      </p:sp>
      <p:sp>
        <p:nvSpPr>
          <p:cNvPr id="120" name="PlaceHolder 5"/>
          <p:cNvSpPr>
            <a:spLocks noGrp="1"/>
          </p:cNvSpPr>
          <p:nvPr>
            <p:ph type="body"/>
          </p:nvPr>
        </p:nvSpPr>
        <p:spPr>
          <a:xfrm>
            <a:off x="360000" y="4424400"/>
            <a:ext cx="2955600" cy="2232000"/>
          </a:xfrm>
          <a:prstGeom prst="rect">
            <a:avLst/>
          </a:prstGeom>
        </p:spPr>
        <p:txBody>
          <a:bodyPr lIns="0" tIns="0" rIns="0" bIns="0">
            <a:normAutofit/>
          </a:bodyPr>
          <a:lstStyle/>
          <a:p>
            <a:endParaRPr lang="en-US" sz="3200" b="0" strike="noStrike" spc="-1">
              <a:latin typeface="Arial"/>
            </a:endParaRPr>
          </a:p>
        </p:txBody>
      </p:sp>
      <p:sp>
        <p:nvSpPr>
          <p:cNvPr id="121" name="PlaceHolder 6"/>
          <p:cNvSpPr>
            <a:spLocks noGrp="1"/>
          </p:cNvSpPr>
          <p:nvPr>
            <p:ph type="body"/>
          </p:nvPr>
        </p:nvSpPr>
        <p:spPr>
          <a:xfrm>
            <a:off x="3463920" y="4424400"/>
            <a:ext cx="2955600" cy="2232000"/>
          </a:xfrm>
          <a:prstGeom prst="rect">
            <a:avLst/>
          </a:prstGeom>
        </p:spPr>
        <p:txBody>
          <a:bodyPr lIns="0" tIns="0" rIns="0" bIns="0">
            <a:normAutofit/>
          </a:bodyPr>
          <a:lstStyle/>
          <a:p>
            <a:endParaRPr lang="en-US" sz="3200" b="0" strike="noStrike" spc="-1">
              <a:latin typeface="Arial"/>
            </a:endParaRPr>
          </a:p>
        </p:txBody>
      </p:sp>
      <p:sp>
        <p:nvSpPr>
          <p:cNvPr id="122" name="PlaceHolder 7"/>
          <p:cNvSpPr>
            <a:spLocks noGrp="1"/>
          </p:cNvSpPr>
          <p:nvPr>
            <p:ph type="body"/>
          </p:nvPr>
        </p:nvSpPr>
        <p:spPr>
          <a:xfrm>
            <a:off x="6567480" y="4424400"/>
            <a:ext cx="295560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8" name="PlaceHolder 2"/>
          <p:cNvSpPr>
            <a:spLocks noGrp="1"/>
          </p:cNvSpPr>
          <p:nvPr>
            <p:ph type="body"/>
          </p:nvPr>
        </p:nvSpPr>
        <p:spPr>
          <a:xfrm>
            <a:off x="360000" y="1980000"/>
            <a:ext cx="4479480" cy="467964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5063760" y="1980000"/>
            <a:ext cx="4479480" cy="467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 y="360000"/>
            <a:ext cx="9359640" cy="41716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13"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5063760" y="1980000"/>
            <a:ext cx="4479480" cy="467964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17" name="PlaceHolder 2"/>
          <p:cNvSpPr>
            <a:spLocks noGrp="1"/>
          </p:cNvSpPr>
          <p:nvPr>
            <p:ph type="body"/>
          </p:nvPr>
        </p:nvSpPr>
        <p:spPr>
          <a:xfrm>
            <a:off x="360000" y="1980000"/>
            <a:ext cx="4479480" cy="46796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 y="360000"/>
            <a:ext cx="9359640" cy="899640"/>
          </a:xfrm>
          <a:prstGeom prst="rect">
            <a:avLst/>
          </a:prstGeom>
        </p:spPr>
        <p:txBody>
          <a:bodyPr lIns="0" tIns="0" rIns="0" bIns="0" anchor="ctr">
            <a:spAutoFit/>
          </a:bodyPr>
          <a:lstStyle/>
          <a:p>
            <a:pPr algn="ctr"/>
            <a:endParaRPr lang="en-US" sz="4400" b="0" strike="noStrike" spc="-1">
              <a:latin typeface="Arial"/>
            </a:endParaRPr>
          </a:p>
        </p:txBody>
      </p:sp>
      <p:sp>
        <p:nvSpPr>
          <p:cNvPr id="21"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360000" y="4424400"/>
            <a:ext cx="9179640" cy="2232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ustomShape 1"/>
          <p:cNvSpPr/>
          <p:nvPr/>
        </p:nvSpPr>
        <p:spPr>
          <a:xfrm>
            <a:off x="0" y="3150000"/>
            <a:ext cx="9719640" cy="1259640"/>
          </a:xfrm>
          <a:prstGeom prst="rect">
            <a:avLst/>
          </a:prstGeom>
          <a:solidFill>
            <a:srgbClr val="E74C3C"/>
          </a:solid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360000" y="360000"/>
            <a:ext cx="9359640" cy="899640"/>
          </a:xfrm>
          <a:prstGeom prst="rect">
            <a:avLst/>
          </a:prstGeom>
        </p:spPr>
        <p:txBody>
          <a:bodyPr lIns="0" tIns="0" rIns="0" bIns="0" anchor="b">
            <a:noAutofit/>
          </a:bodyPr>
          <a:lstStyle/>
          <a:p>
            <a:r>
              <a:rPr lang="en-US" sz="1800" b="0" strike="noStrike" spc="-1">
                <a:latin typeface="Arial"/>
              </a:rPr>
              <a:t>Click to edit the title text format</a:t>
            </a:r>
          </a:p>
        </p:txBody>
      </p:sp>
      <p:sp>
        <p:nvSpPr>
          <p:cNvPr id="2" name="PlaceHolder 3"/>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CustomShape 1"/>
          <p:cNvSpPr/>
          <p:nvPr/>
        </p:nvSpPr>
        <p:spPr>
          <a:xfrm>
            <a:off x="0" y="180000"/>
            <a:ext cx="9719640" cy="125964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40" name="CustomShape 2"/>
          <p:cNvSpPr/>
          <p:nvPr/>
        </p:nvSpPr>
        <p:spPr>
          <a:xfrm>
            <a:off x="7560000" y="6840000"/>
            <a:ext cx="2519640" cy="53964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41" name="CustomShape 3"/>
          <p:cNvSpPr/>
          <p:nvPr/>
        </p:nvSpPr>
        <p:spPr>
          <a:xfrm>
            <a:off x="900000" y="6840000"/>
            <a:ext cx="6479640" cy="539640"/>
          </a:xfrm>
          <a:prstGeom prst="rect">
            <a:avLst/>
          </a:prstGeom>
          <a:solidFill>
            <a:srgbClr val="BDC3C7"/>
          </a:solidFill>
          <a:ln w="72000">
            <a:noFill/>
          </a:ln>
        </p:spPr>
        <p:style>
          <a:lnRef idx="0">
            <a:scrgbClr r="0" g="0" b="0"/>
          </a:lnRef>
          <a:fillRef idx="0">
            <a:scrgbClr r="0" g="0" b="0"/>
          </a:fillRef>
          <a:effectRef idx="0">
            <a:scrgbClr r="0" g="0" b="0"/>
          </a:effectRef>
          <a:fontRef idx="minor"/>
        </p:style>
      </p:sp>
      <p:sp>
        <p:nvSpPr>
          <p:cNvPr id="42" name="CustomShape 4"/>
          <p:cNvSpPr/>
          <p:nvPr/>
        </p:nvSpPr>
        <p:spPr>
          <a:xfrm>
            <a:off x="180000" y="6840000"/>
            <a:ext cx="539640" cy="539640"/>
          </a:xfrm>
          <a:prstGeom prst="rect">
            <a:avLst/>
          </a:prstGeom>
          <a:noFill/>
          <a:ln w="72000">
            <a:noFill/>
          </a:ln>
        </p:spPr>
        <p:style>
          <a:lnRef idx="0">
            <a:scrgbClr r="0" g="0" b="0"/>
          </a:lnRef>
          <a:fillRef idx="0">
            <a:scrgbClr r="0" g="0" b="0"/>
          </a:fillRef>
          <a:effectRef idx="0">
            <a:scrgbClr r="0" g="0" b="0"/>
          </a:effectRef>
          <a:fontRef idx="minor"/>
        </p:style>
      </p:sp>
      <p:sp>
        <p:nvSpPr>
          <p:cNvPr id="43" name="PlaceHolder 5"/>
          <p:cNvSpPr>
            <a:spLocks noGrp="1"/>
          </p:cNvSpPr>
          <p:nvPr>
            <p:ph type="title"/>
          </p:nvPr>
        </p:nvSpPr>
        <p:spPr>
          <a:xfrm>
            <a:off x="360000" y="360000"/>
            <a:ext cx="9359640" cy="899640"/>
          </a:xfrm>
          <a:prstGeom prst="rect">
            <a:avLst/>
          </a:prstGeom>
        </p:spPr>
        <p:txBody>
          <a:bodyPr lIns="0" tIns="0" rIns="0" bIns="0" anchor="b">
            <a:noAutofit/>
          </a:bodyPr>
          <a:lstStyle/>
          <a:p>
            <a:r>
              <a:rPr lang="en-US" sz="1800" b="0" strike="noStrike" spc="-1">
                <a:latin typeface="Arial"/>
              </a:rPr>
              <a:t>Click to edit the title text format</a:t>
            </a:r>
          </a:p>
        </p:txBody>
      </p:sp>
      <p:sp>
        <p:nvSpPr>
          <p:cNvPr id="44" name="PlaceHolder 6"/>
          <p:cNvSpPr>
            <a:spLocks noGrp="1"/>
          </p:cNvSpPr>
          <p:nvPr>
            <p:ph type="body"/>
          </p:nvPr>
        </p:nvSpPr>
        <p:spPr>
          <a:xfrm>
            <a:off x="360000" y="1980000"/>
            <a:ext cx="9179640" cy="46796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CustomShape 1"/>
          <p:cNvSpPr/>
          <p:nvPr/>
        </p:nvSpPr>
        <p:spPr>
          <a:xfrm>
            <a:off x="0" y="180000"/>
            <a:ext cx="9719640" cy="125964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82" name="CustomShape 2"/>
          <p:cNvSpPr/>
          <p:nvPr/>
        </p:nvSpPr>
        <p:spPr>
          <a:xfrm>
            <a:off x="7560000" y="6840000"/>
            <a:ext cx="2519640" cy="53964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83" name="CustomShape 3"/>
          <p:cNvSpPr/>
          <p:nvPr/>
        </p:nvSpPr>
        <p:spPr>
          <a:xfrm>
            <a:off x="900000" y="6840000"/>
            <a:ext cx="6479640" cy="539640"/>
          </a:xfrm>
          <a:prstGeom prst="rect">
            <a:avLst/>
          </a:prstGeom>
          <a:solidFill>
            <a:srgbClr val="BDC3C7"/>
          </a:solidFill>
          <a:ln w="72000">
            <a:noFill/>
          </a:ln>
        </p:spPr>
        <p:style>
          <a:lnRef idx="0">
            <a:scrgbClr r="0" g="0" b="0"/>
          </a:lnRef>
          <a:fillRef idx="0">
            <a:scrgbClr r="0" g="0" b="0"/>
          </a:fillRef>
          <a:effectRef idx="0">
            <a:scrgbClr r="0" g="0" b="0"/>
          </a:effectRef>
          <a:fontRef idx="minor"/>
        </p:style>
      </p:sp>
      <p:sp>
        <p:nvSpPr>
          <p:cNvPr id="84" name="CustomShape 4"/>
          <p:cNvSpPr/>
          <p:nvPr/>
        </p:nvSpPr>
        <p:spPr>
          <a:xfrm>
            <a:off x="180000" y="6840000"/>
            <a:ext cx="539640" cy="539640"/>
          </a:xfrm>
          <a:prstGeom prst="rect">
            <a:avLst/>
          </a:prstGeom>
          <a:noFill/>
          <a:ln w="72000">
            <a:noFill/>
          </a:ln>
        </p:spPr>
        <p:style>
          <a:lnRef idx="0">
            <a:scrgbClr r="0" g="0" b="0"/>
          </a:lnRef>
          <a:fillRef idx="0">
            <a:scrgbClr r="0" g="0" b="0"/>
          </a:fillRef>
          <a:effectRef idx="0">
            <a:scrgbClr r="0" g="0" b="0"/>
          </a:effectRef>
          <a:fontRef idx="minor"/>
        </p:style>
      </p:sp>
      <p:sp>
        <p:nvSpPr>
          <p:cNvPr id="85" name="PlaceHolder 5"/>
          <p:cNvSpPr>
            <a:spLocks noGrp="1"/>
          </p:cNvSpPr>
          <p:nvPr>
            <p:ph type="title"/>
          </p:nvPr>
        </p:nvSpPr>
        <p:spPr>
          <a:xfrm>
            <a:off x="360000" y="360000"/>
            <a:ext cx="9359640" cy="899640"/>
          </a:xfrm>
          <a:prstGeom prst="rect">
            <a:avLst/>
          </a:prstGeom>
        </p:spPr>
        <p:txBody>
          <a:bodyPr lIns="0" tIns="0" rIns="0" bIns="0" anchor="b">
            <a:noAutofit/>
          </a:bodyPr>
          <a:lstStyle/>
          <a:p>
            <a:r>
              <a:rPr lang="en-US" sz="1800" b="0" strike="noStrike" spc="-1">
                <a:latin typeface="Arial"/>
              </a:rPr>
              <a:t>Click to edit the title text format</a:t>
            </a:r>
          </a:p>
        </p:txBody>
      </p:sp>
      <p:sp>
        <p:nvSpPr>
          <p:cNvPr id="86" name="PlaceHolder 6"/>
          <p:cNvSpPr>
            <a:spLocks noGrp="1"/>
          </p:cNvSpPr>
          <p:nvPr>
            <p:ph type="body"/>
          </p:nvPr>
        </p:nvSpPr>
        <p:spPr>
          <a:xfrm>
            <a:off x="360000" y="1980000"/>
            <a:ext cx="9179640" cy="46796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List_of_Melbourne_suburbs"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0000" y="3330000"/>
            <a:ext cx="9359640" cy="89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100000"/>
              </a:lnSpc>
            </a:pPr>
            <a:r>
              <a:rPr lang="en-US" sz="3200" b="1" strike="noStrike" spc="-1" dirty="0">
                <a:solidFill>
                  <a:srgbClr val="FFFFFF"/>
                </a:solidFill>
                <a:latin typeface="Leelawadee UI"/>
              </a:rPr>
              <a:t>IBM Applied Data Science Capstone – Coursera</a:t>
            </a:r>
            <a:br>
              <a:rPr dirty="0"/>
            </a:br>
            <a:r>
              <a:rPr lang="en-US" sz="2200" b="1" strike="noStrike" spc="-1" dirty="0">
                <a:solidFill>
                  <a:srgbClr val="FFFFFF"/>
                </a:solidFill>
                <a:latin typeface="Leelawadee UI"/>
              </a:rPr>
              <a:t>Opening a new pizza place in Melbourne, </a:t>
            </a:r>
            <a:r>
              <a:rPr lang="en-US" sz="2200" b="1" strike="noStrike" spc="-1" dirty="0" err="1">
                <a:solidFill>
                  <a:srgbClr val="FFFFFF"/>
                </a:solidFill>
                <a:latin typeface="Leelawadee UI"/>
              </a:rPr>
              <a:t>Aus</a:t>
            </a:r>
            <a:endParaRPr lang="en-US" sz="2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360000" y="360000"/>
            <a:ext cx="9359640" cy="645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r>
              <a:rPr lang="en-US" sz="2200" b="1" strike="noStrike" spc="-1">
                <a:solidFill>
                  <a:srgbClr val="FFFFFF"/>
                </a:solidFill>
                <a:latin typeface="Leelawadee UI"/>
                <a:ea typeface="Arial"/>
              </a:rPr>
              <a:t>Conclusion</a:t>
            </a:r>
            <a:endParaRPr lang="en-US" sz="2200" b="0" strike="noStrike" spc="-1">
              <a:latin typeface="Leelawadee UI"/>
            </a:endParaRPr>
          </a:p>
        </p:txBody>
      </p:sp>
      <p:sp>
        <p:nvSpPr>
          <p:cNvPr id="145" name="CustomShape 2"/>
          <p:cNvSpPr/>
          <p:nvPr/>
        </p:nvSpPr>
        <p:spPr>
          <a:xfrm>
            <a:off x="301680" y="2088377"/>
            <a:ext cx="9417960" cy="3382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fontScale="85000" lnSpcReduction="20000"/>
          </a:bodyPr>
          <a:lstStyle/>
          <a:p>
            <a:pPr>
              <a:lnSpc>
                <a:spcPct val="100000"/>
              </a:lnSpc>
            </a:pP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a:p>
            <a:r>
              <a:rPr lang="en-US" b="1" dirty="0"/>
              <a:t> </a:t>
            </a:r>
            <a:endParaRPr lang="en-GB" dirty="0"/>
          </a:p>
          <a:p>
            <a:r>
              <a:rPr lang="en-US" dirty="0"/>
              <a:t>In this project, all steps in a data science analysis is applied like identifying the business problem, specifying the data required, extracting and preparing the data, performing machine learning by clustering the data into 3 clusters based on their similarities, and lastly providing recommendations to the relevant stakeholders i.e. investors regarding the best locations to open a new pizza places. </a:t>
            </a:r>
            <a:endParaRPr lang="en-GB" dirty="0"/>
          </a:p>
          <a:p>
            <a:r>
              <a:rPr lang="en-US" dirty="0"/>
              <a:t> </a:t>
            </a:r>
            <a:endParaRPr lang="en-GB" dirty="0"/>
          </a:p>
          <a:p>
            <a:r>
              <a:rPr lang="en-US" dirty="0"/>
              <a:t>If a person were to open a pizza place in Melbourne, according to me the place should be somewhere in cluster 1, where there is a high concentration on pizza places. A high concentration of pizza places suggests that there is a high demand for pizza in those </a:t>
            </a:r>
            <a:r>
              <a:rPr lang="en-US" dirty="0" err="1"/>
              <a:t>aread</a:t>
            </a:r>
            <a:r>
              <a:rPr lang="en-US" dirty="0"/>
              <a:t>. However, a high concentration also means high competition. So one must open a pizza place where there is a high demand and then differentiate the product offering in a way that is able to beat the competition and stand out. So, I would suggest that a person should open a pizza place on </a:t>
            </a:r>
            <a:r>
              <a:rPr lang="en-US" dirty="0" err="1"/>
              <a:t>Lygon</a:t>
            </a:r>
            <a:r>
              <a:rPr lang="en-US" dirty="0"/>
              <a:t> street in Brunswick with a highly differentiated and competitive product offering.</a:t>
            </a:r>
            <a:endParaRPr lang="en-GB" dirty="0"/>
          </a:p>
          <a:p>
            <a:r>
              <a:rPr lang="en-US" dirty="0"/>
              <a:t> </a:t>
            </a:r>
            <a:endParaRPr lang="en-GB" dirty="0"/>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60000" y="360000"/>
            <a:ext cx="9359640" cy="645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FFFFFF"/>
                </a:solidFill>
                <a:latin typeface="Leelawadee UI"/>
                <a:ea typeface="Arial"/>
              </a:rPr>
              <a:t>Introduction</a:t>
            </a:r>
            <a:endParaRPr lang="en-US" sz="2200" b="0" strike="noStrike" spc="-1">
              <a:latin typeface="Arial"/>
            </a:endParaRPr>
          </a:p>
        </p:txBody>
      </p:sp>
      <p:sp>
        <p:nvSpPr>
          <p:cNvPr id="126" name="CustomShape 2"/>
          <p:cNvSpPr/>
          <p:nvPr/>
        </p:nvSpPr>
        <p:spPr>
          <a:xfrm>
            <a:off x="360000" y="1645920"/>
            <a:ext cx="9179640" cy="501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gn="just">
              <a:lnSpc>
                <a:spcPct val="100000"/>
              </a:lnSpc>
            </a:pPr>
            <a:r>
              <a:rPr lang="en-US" sz="1500" spc="-1" dirty="0">
                <a:solidFill>
                  <a:srgbClr val="1C1C1C"/>
                </a:solidFill>
                <a:latin typeface="Leelawadee UI"/>
              </a:rPr>
              <a:t>Melbourne is one of the largest cities in Australia. It happens to be a sports and culture capital of the country as well. Melbourne is rated as one of the most livable and student friendly cities in the world. This attracts a lot of foreign investors planning to gain residency in the city by investing a large sum of money in it.</a:t>
            </a:r>
          </a:p>
          <a:p>
            <a:pPr algn="just">
              <a:lnSpc>
                <a:spcPct val="100000"/>
              </a:lnSpc>
            </a:pPr>
            <a:r>
              <a:rPr lang="en-US" sz="1500" spc="-1" dirty="0">
                <a:solidFill>
                  <a:srgbClr val="1C1C1C"/>
                </a:solidFill>
                <a:latin typeface="Leelawadee UI"/>
              </a:rPr>
              <a:t>Pizza is a universally loved food item. So if a pizza place is opened and the operation is executed well, it can lead to a great amount of profit create a good return for the investor. So if a foreign investor wants to open a pizza place in Melbourne, in which Suburb should he/she open it? This report will attempt to answer this question by using data science methods.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360000" y="360000"/>
            <a:ext cx="9359640" cy="645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FFFFFF"/>
                </a:solidFill>
                <a:latin typeface="Leelawadee UI"/>
                <a:ea typeface="Arial"/>
              </a:rPr>
              <a:t>Business problem</a:t>
            </a:r>
            <a:endParaRPr lang="en-US" sz="2200" b="0" strike="noStrike" spc="-1">
              <a:latin typeface="Arial"/>
            </a:endParaRPr>
          </a:p>
        </p:txBody>
      </p:sp>
      <p:sp>
        <p:nvSpPr>
          <p:cNvPr id="128" name="CustomShape 2"/>
          <p:cNvSpPr/>
          <p:nvPr/>
        </p:nvSpPr>
        <p:spPr>
          <a:xfrm>
            <a:off x="360000" y="822960"/>
            <a:ext cx="9179640" cy="3382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algn="just"/>
            <a:r>
              <a:rPr lang="en-US" dirty="0"/>
              <a:t>The aim of this project is to analyze and recommend the best suburbs/areas in Melbourne, Australia to open up a pizza place. This will be done utilizing data science methodology and machine learning techniques such as clustering. The question this report attempts to answer is: </a:t>
            </a:r>
          </a:p>
          <a:p>
            <a:pPr algn="just"/>
            <a:endParaRPr lang="en-US" dirty="0"/>
          </a:p>
          <a:p>
            <a:pPr algn="just"/>
            <a:r>
              <a:rPr lang="en-US" b="1" dirty="0"/>
              <a:t>Where would you recommend a new investor to open a new pizza place in the city of Melbourne?</a:t>
            </a:r>
            <a:endParaRPr lang="en-GB" b="1" dirty="0"/>
          </a:p>
          <a:p>
            <a:pPr algn="just">
              <a:lnSpc>
                <a:spcPct val="100000"/>
              </a:lnSpc>
            </a:pPr>
            <a:endParaRPr lang="en-US" sz="15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360000" y="360000"/>
            <a:ext cx="9359640" cy="645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FFFFFF"/>
                </a:solidFill>
                <a:latin typeface="Leelawadee UI"/>
                <a:ea typeface="Arial"/>
              </a:rPr>
              <a:t>Target Audience of this project </a:t>
            </a:r>
            <a:endParaRPr lang="en-US" sz="2200" b="0" strike="noStrike" spc="-1">
              <a:latin typeface="Arial"/>
            </a:endParaRPr>
          </a:p>
        </p:txBody>
      </p:sp>
      <p:sp>
        <p:nvSpPr>
          <p:cNvPr id="130" name="CustomShape 2"/>
          <p:cNvSpPr/>
          <p:nvPr/>
        </p:nvSpPr>
        <p:spPr>
          <a:xfrm>
            <a:off x="274320" y="1554480"/>
            <a:ext cx="9417960" cy="3382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r>
              <a:rPr lang="en-US" dirty="0"/>
              <a:t>This project is useful for any investors who are willing to open a new pizza place in the city of Melbourne.</a:t>
            </a:r>
            <a:endParaRPr lang="en-GB" dirty="0"/>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360000" y="360000"/>
            <a:ext cx="9359640" cy="645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FFFFFF"/>
                </a:solidFill>
                <a:latin typeface="Leelawadee UI"/>
                <a:ea typeface="Arial"/>
              </a:rPr>
              <a:t>Data required</a:t>
            </a:r>
            <a:endParaRPr lang="en-US" sz="2200" b="0" strike="noStrike" spc="-1">
              <a:latin typeface="Arial"/>
            </a:endParaRPr>
          </a:p>
        </p:txBody>
      </p:sp>
      <p:sp>
        <p:nvSpPr>
          <p:cNvPr id="132" name="CustomShape 2"/>
          <p:cNvSpPr/>
          <p:nvPr/>
        </p:nvSpPr>
        <p:spPr>
          <a:xfrm>
            <a:off x="301680" y="182880"/>
            <a:ext cx="9417960" cy="3382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fontScale="98000"/>
          </a:bodyPr>
          <a:lstStyle/>
          <a:p>
            <a:pPr algn="just">
              <a:lnSpc>
                <a:spcPct val="100000"/>
              </a:lnSpc>
            </a:pPr>
            <a:endParaRPr lang="en-US" sz="1800" b="0" strike="noStrike" spc="-1" dirty="0">
              <a:latin typeface="Arial"/>
            </a:endParaRPr>
          </a:p>
          <a:p>
            <a:pPr algn="just">
              <a:lnSpc>
                <a:spcPct val="100000"/>
              </a:lnSpc>
            </a:pPr>
            <a:endParaRPr lang="en-US" sz="1800" b="0" strike="noStrike" spc="-1" dirty="0">
              <a:latin typeface="Arial"/>
            </a:endParaRPr>
          </a:p>
          <a:p>
            <a:pPr algn="just">
              <a:lnSpc>
                <a:spcPct val="100000"/>
              </a:lnSpc>
            </a:pPr>
            <a:endParaRPr lang="en-US" sz="1800" b="0" strike="noStrike" spc="-1" dirty="0">
              <a:latin typeface="Arial"/>
            </a:endParaRPr>
          </a:p>
          <a:p>
            <a:pPr algn="just">
              <a:lnSpc>
                <a:spcPct val="100000"/>
              </a:lnSpc>
            </a:pPr>
            <a:endParaRPr lang="en-US" sz="1800" b="0" strike="noStrike" spc="-1" dirty="0">
              <a:latin typeface="Arial"/>
            </a:endParaRPr>
          </a:p>
          <a:p>
            <a:r>
              <a:rPr lang="en-US" dirty="0"/>
              <a:t>To solve the problem, we will need the following data:</a:t>
            </a:r>
          </a:p>
          <a:p>
            <a:endParaRPr lang="en-GB" dirty="0"/>
          </a:p>
          <a:p>
            <a:r>
              <a:rPr lang="en-US" dirty="0"/>
              <a:t>•	List of Melbourne suburbs.</a:t>
            </a:r>
            <a:endParaRPr lang="en-GB" dirty="0"/>
          </a:p>
          <a:p>
            <a:r>
              <a:rPr lang="en-US" dirty="0"/>
              <a:t>•	Lat/Longs of the Melbourne suburbs.</a:t>
            </a:r>
            <a:endParaRPr lang="en-GB" dirty="0"/>
          </a:p>
          <a:p>
            <a:r>
              <a:rPr lang="en-US" dirty="0"/>
              <a:t>•	Venue data. To find the concentration of pizza places in different suburbs.</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360000" y="360000"/>
            <a:ext cx="9359640" cy="645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FFFFFF"/>
                </a:solidFill>
                <a:latin typeface="Leelawadee UI"/>
                <a:ea typeface="Arial"/>
              </a:rPr>
              <a:t>Sources of data and methods to extract them</a:t>
            </a:r>
            <a:endParaRPr lang="en-US" sz="2200" b="0" strike="noStrike" spc="-1">
              <a:latin typeface="Arial"/>
            </a:endParaRPr>
          </a:p>
        </p:txBody>
      </p:sp>
      <p:sp>
        <p:nvSpPr>
          <p:cNvPr id="134" name="CustomShape 2"/>
          <p:cNvSpPr/>
          <p:nvPr/>
        </p:nvSpPr>
        <p:spPr>
          <a:xfrm>
            <a:off x="274320" y="1463040"/>
            <a:ext cx="9417960" cy="3382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fontScale="96000"/>
          </a:bodyPr>
          <a:lstStyle/>
          <a:p>
            <a:pPr algn="just">
              <a:spcAft>
                <a:spcPts val="1142"/>
              </a:spcAft>
            </a:pPr>
            <a:r>
              <a:rPr lang="en-US" dirty="0"/>
              <a:t>The Wikipedia page (</a:t>
            </a:r>
            <a:r>
              <a:rPr lang="en-US" u="sng" dirty="0">
                <a:hlinkClick r:id="rId2"/>
              </a:rPr>
              <a:t>https://en.wikipedia.org/wiki/List_of_Melbourne_suburbs</a:t>
            </a:r>
            <a:r>
              <a:rPr lang="en-US" dirty="0"/>
              <a:t>) contains a list of 539 inner and outer city suburbs of Melbourne. Web scraping will be used to extract the data from the Wikipedia page. This will be done using the Pandas package. Then we will use Python Geocoder to get geographical coordinates (</a:t>
            </a:r>
            <a:r>
              <a:rPr lang="en-US" dirty="0" err="1"/>
              <a:t>lat</a:t>
            </a:r>
            <a:r>
              <a:rPr lang="en-US" dirty="0"/>
              <a:t>/longs) of each suburb. Then we will use Foursquare API to get the venue data for those suburbs.</a:t>
            </a:r>
            <a:endParaRPr lang="en-GB" dirty="0"/>
          </a:p>
          <a:p>
            <a:pPr algn="just">
              <a:lnSpc>
                <a:spcPct val="100000"/>
              </a:lnSpc>
              <a:spcAft>
                <a:spcPts val="1142"/>
              </a:spcAft>
            </a:pPr>
            <a:endParaRPr lang="en-US" sz="15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60000" y="360000"/>
            <a:ext cx="9359640" cy="645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just">
              <a:lnSpc>
                <a:spcPct val="100000"/>
              </a:lnSpc>
            </a:pPr>
            <a:r>
              <a:rPr lang="en-US" sz="2200" b="1" strike="noStrike" spc="-1">
                <a:solidFill>
                  <a:srgbClr val="FFFFFF"/>
                </a:solidFill>
                <a:latin typeface="Leelawadee UI"/>
                <a:ea typeface="Arial"/>
              </a:rPr>
              <a:t>Methodology</a:t>
            </a:r>
            <a:endParaRPr lang="en-US" sz="2200" b="0" strike="noStrike" spc="-1">
              <a:latin typeface="Arial"/>
            </a:endParaRPr>
          </a:p>
        </p:txBody>
      </p:sp>
      <p:sp>
        <p:nvSpPr>
          <p:cNvPr id="136" name="CustomShape 2"/>
          <p:cNvSpPr/>
          <p:nvPr/>
        </p:nvSpPr>
        <p:spPr>
          <a:xfrm>
            <a:off x="261720" y="1589760"/>
            <a:ext cx="9417960" cy="5085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fontScale="88500"/>
          </a:bodyPr>
          <a:lstStyle/>
          <a:p>
            <a:r>
              <a:rPr lang="en-US" dirty="0"/>
              <a:t>Before anything else, the first thing to do would be to find a list of Melbourne suburbs, which is available on Wikipedia. Using the web scraping of Python through Pandas package, all the names of suburbs are extracted. The list is then compared to Wikipedia to confirm all suburbs are correctly scraped. </a:t>
            </a:r>
            <a:endParaRPr lang="en-GB" dirty="0"/>
          </a:p>
          <a:p>
            <a:r>
              <a:rPr lang="en-US" dirty="0"/>
              <a:t>Next step is to find out the geographical latitude/longitude coordinates to use the Foursquare API. Therefore, the Geocoder package is used to convert neighborhood address into geographical coordinates in the form of geographical coordinates. The collected data is then put into a pandas </a:t>
            </a:r>
            <a:r>
              <a:rPr lang="en-US" dirty="0" err="1"/>
              <a:t>DataFrame</a:t>
            </a:r>
            <a:r>
              <a:rPr lang="en-US" dirty="0"/>
              <a:t>. The </a:t>
            </a:r>
            <a:r>
              <a:rPr lang="en-US" dirty="0" err="1"/>
              <a:t>DataFrame</a:t>
            </a:r>
            <a:r>
              <a:rPr lang="en-US" dirty="0"/>
              <a:t> is then visualized using the Folium package so the suburbs are seen on the city map. This helps us in performing a check to make sure that the geographical coordinates data returned by Geocoder are correctly plotted on the Melbourne map. </a:t>
            </a:r>
            <a:endParaRPr lang="en-GB" dirty="0"/>
          </a:p>
          <a:p>
            <a:r>
              <a:rPr lang="en-US" dirty="0"/>
              <a:t>A list of top 50 venues that are within a radius of 5000 meters was captured using the </a:t>
            </a:r>
            <a:r>
              <a:rPr lang="en-US" dirty="0" err="1"/>
              <a:t>FourSquare</a:t>
            </a:r>
            <a:r>
              <a:rPr lang="en-US" dirty="0"/>
              <a:t> API. </a:t>
            </a:r>
            <a:endParaRPr lang="en-GB" dirty="0"/>
          </a:p>
          <a:p>
            <a:r>
              <a:rPr lang="en-US" dirty="0"/>
              <a:t>Then, each suburb was analyzed by grouping the rows by suburb and taking the average/mean of the occurrence frequency of each venue category. So, we are also preparing the data for clustering. Since we are analyzing the data of “Pizza Places”, we will filter the “Pizza Places” as venue category for the suburbs. </a:t>
            </a:r>
            <a:endParaRPr lang="en-GB" dirty="0"/>
          </a:p>
          <a:p>
            <a:r>
              <a:rPr lang="en-US" dirty="0"/>
              <a:t>Finally, we will perform clustering on data by using k-means clustering method, which is an unsupervised machine learning method. The suburbs will be clustered into 3 clusters based on their frequency of “Pizza Places”. The results will allow us to identify which suburbs have higher concentration of Pizza places while which suburbs have fewer number of Pizza places. Based on the occurrence of Pizza places in different suburbs, it will help us to answer the question as to which suburbs are best to start new a pizza place.</a:t>
            </a:r>
            <a:endParaRPr lang="en-GB" dirty="0"/>
          </a:p>
          <a:p>
            <a:pPr algn="just">
              <a:lnSpc>
                <a:spcPct val="100000"/>
              </a:lnSpc>
            </a:pPr>
            <a:endParaRPr lang="en-US" sz="15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360000" y="360000"/>
            <a:ext cx="9359640" cy="645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FFFFFF"/>
                </a:solidFill>
                <a:latin typeface="Leelawadee UI"/>
                <a:ea typeface="Arial"/>
              </a:rPr>
              <a:t>Results</a:t>
            </a:r>
            <a:endParaRPr lang="en-US" sz="2200" b="0" strike="noStrike" spc="-1">
              <a:latin typeface="Arial"/>
            </a:endParaRPr>
          </a:p>
        </p:txBody>
      </p:sp>
      <p:sp>
        <p:nvSpPr>
          <p:cNvPr id="138" name="CustomShape 2"/>
          <p:cNvSpPr/>
          <p:nvPr/>
        </p:nvSpPr>
        <p:spPr>
          <a:xfrm>
            <a:off x="274320" y="1554480"/>
            <a:ext cx="9417960" cy="5211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r>
              <a:rPr lang="en-US" dirty="0"/>
              <a:t>The results from the k-means clustering showing that we can categorize the Suburbs into 3 clusters based on the frequency of occurrence for “Pizza Places”: </a:t>
            </a:r>
            <a:endParaRPr lang="en-GB" dirty="0"/>
          </a:p>
          <a:p>
            <a:r>
              <a:rPr lang="en-US" dirty="0"/>
              <a:t> </a:t>
            </a:r>
            <a:endParaRPr lang="en-GB" dirty="0"/>
          </a:p>
          <a:p>
            <a:r>
              <a:rPr lang="en-US" dirty="0"/>
              <a:t>• Cluster 0: Suburbs with low concentration of pizza places; around 46%</a:t>
            </a:r>
            <a:endParaRPr lang="en-GB" dirty="0"/>
          </a:p>
          <a:p>
            <a:r>
              <a:rPr lang="en-US" dirty="0"/>
              <a:t>• Cluster 1: Suburbs with high concentration of pizza places; around 19%</a:t>
            </a:r>
            <a:endParaRPr lang="en-GB" dirty="0"/>
          </a:p>
          <a:p>
            <a:r>
              <a:rPr lang="en-US" dirty="0"/>
              <a:t>• Cluster 2: Suburbs with medium pizza places; around 35%</a:t>
            </a:r>
            <a:endParaRPr lang="en-GB" dirty="0"/>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60000" y="360000"/>
            <a:ext cx="9359640" cy="645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FFFFFF"/>
                </a:solidFill>
                <a:latin typeface="Leelawadee UI"/>
                <a:ea typeface="Arial"/>
              </a:rPr>
              <a:t>Discussion</a:t>
            </a:r>
            <a:endParaRPr lang="en-US" sz="2200" b="0" strike="noStrike" spc="-1">
              <a:latin typeface="Arial"/>
            </a:endParaRPr>
          </a:p>
        </p:txBody>
      </p:sp>
      <p:sp>
        <p:nvSpPr>
          <p:cNvPr id="141" name="CustomShape 2"/>
          <p:cNvSpPr/>
          <p:nvPr/>
        </p:nvSpPr>
        <p:spPr>
          <a:xfrm>
            <a:off x="502920" y="2205990"/>
            <a:ext cx="9417960" cy="3382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fontScale="94000"/>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r>
              <a:rPr lang="en-US" dirty="0"/>
              <a:t>Analysis showing that most of the pizza places are concentrated in cluster 1 which includes some popular areas including Brunswick, where there is the </a:t>
            </a:r>
            <a:r>
              <a:rPr lang="en-US" dirty="0" err="1"/>
              <a:t>Lygon</a:t>
            </a:r>
            <a:r>
              <a:rPr lang="en-US" dirty="0"/>
              <a:t> street, famous for Italian restaurants (around 19%). Cluster 0 have around 46% concentration and cluster 2 have around 35%.</a:t>
            </a:r>
            <a:endParaRPr lang="en-GB" dirty="0"/>
          </a:p>
          <a:p>
            <a:r>
              <a:rPr lang="en-US" dirty="0"/>
              <a:t>Analysis shows that most pizza places are clustered around mid-city suburbs. This is just where the commercial areas end and the residential areas begin. One exception to that is Brunswick, where there is the famous </a:t>
            </a:r>
            <a:r>
              <a:rPr lang="en-US" dirty="0" err="1"/>
              <a:t>Lygon</a:t>
            </a:r>
            <a:r>
              <a:rPr lang="en-US" dirty="0"/>
              <a:t> street full of Italian restaurants and pizza places.</a:t>
            </a:r>
            <a:endParaRPr lang="en-GB" dirty="0"/>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a:p>
            <a:pPr algn="just">
              <a:lnSpc>
                <a:spcPct val="100000"/>
              </a:lnSpc>
            </a:pPr>
            <a:endParaRPr lang="en-US" sz="15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TotalTime>
  <Words>829</Words>
  <Application>Microsoft Office PowerPoint</Application>
  <PresentationFormat>Custom</PresentationFormat>
  <Paragraphs>81</Paragraphs>
  <Slides>10</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Calibri</vt:lpstr>
      <vt:lpstr>Leelawadee UI</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Alizarin</dc:title>
  <dc:subject/>
  <dc:creator/>
  <dc:description/>
  <cp:lastModifiedBy>Shaan Nagri</cp:lastModifiedBy>
  <cp:revision>10</cp:revision>
  <dcterms:created xsi:type="dcterms:W3CDTF">2019-08-23T08:58:28Z</dcterms:created>
  <dcterms:modified xsi:type="dcterms:W3CDTF">2019-10-14T13:04:07Z</dcterms:modified>
  <dc:language>en-US</dc:language>
</cp:coreProperties>
</file>