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Shantanu Sengupta"/>
  <p:cmAuthor clrIdx="1" id="1" initials="" lastIdx="2" name="Isha Potni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1-23T17:18:21.590">
    <p:pos x="560" y="2445"/>
    <p:text>This is the previous work equation for Page Rank. Do we want to keep it in the proposed model?</p:text>
  </p:cm>
  <p:cm authorId="1" idx="1" dt="2017-11-23T16:32:03.463">
    <p:pos x="560" y="2545"/>
    <p:text>We can change the title to original proposed model. Equation taken from our paper..</p:text>
  </p:cm>
  <p:cm authorId="0" idx="2" dt="2017-11-23T17:18:21.590">
    <p:pos x="560" y="2645"/>
    <p:text>What about stating it as previous work?</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2" dt="2017-11-23T16:34:35.434">
    <p:pos x="6000" y="0"/>
    <p:text>Does this slide need any detailing?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06400" y="1204850"/>
            <a:ext cx="6846600" cy="1683300"/>
          </a:xfrm>
          <a:prstGeom prst="rect">
            <a:avLst/>
          </a:prstGeom>
        </p:spPr>
        <p:txBody>
          <a:bodyPr anchorCtr="0" anchor="t" bIns="91425" lIns="91425" rIns="91425" wrap="square" tIns="91425">
            <a:noAutofit/>
          </a:bodyPr>
          <a:lstStyle/>
          <a:p>
            <a:pPr lvl="0">
              <a:spcBef>
                <a:spcPts val="0"/>
              </a:spcBef>
              <a:buNone/>
            </a:pPr>
            <a:r>
              <a:rPr lang="en" sz="3000"/>
              <a:t>Analysing the Importance of different weight factors on Weighted PageRank Algorithm</a:t>
            </a:r>
          </a:p>
        </p:txBody>
      </p:sp>
      <p:sp>
        <p:nvSpPr>
          <p:cNvPr id="87" name="Shape 87"/>
          <p:cNvSpPr txBox="1"/>
          <p:nvPr>
            <p:ph idx="1" type="subTitle"/>
          </p:nvPr>
        </p:nvSpPr>
        <p:spPr>
          <a:xfrm>
            <a:off x="706400" y="2834125"/>
            <a:ext cx="8043600" cy="792600"/>
          </a:xfrm>
          <a:prstGeom prst="rect">
            <a:avLst/>
          </a:prstGeom>
        </p:spPr>
        <p:txBody>
          <a:bodyPr anchorCtr="0" anchor="t" bIns="91425" lIns="91425" rIns="91425" wrap="square" tIns="91425">
            <a:noAutofit/>
          </a:bodyPr>
          <a:lstStyle/>
          <a:p>
            <a:pPr lvl="0">
              <a:spcBef>
                <a:spcPts val="0"/>
              </a:spcBef>
              <a:buNone/>
            </a:pPr>
            <a:r>
              <a:t/>
            </a:r>
            <a:endParaRPr sz="1200"/>
          </a:p>
          <a:p>
            <a:pPr lvl="0">
              <a:spcBef>
                <a:spcPts val="0"/>
              </a:spcBef>
              <a:buNone/>
            </a:pPr>
            <a:r>
              <a:rPr lang="en" sz="1800"/>
              <a:t>Akanksha Bhosale</a:t>
            </a:r>
          </a:p>
          <a:p>
            <a:pPr lvl="0">
              <a:spcBef>
                <a:spcPts val="0"/>
              </a:spcBef>
              <a:buNone/>
            </a:pPr>
            <a:r>
              <a:rPr lang="en" sz="1800"/>
              <a:t>Isha Potnis</a:t>
            </a:r>
          </a:p>
          <a:p>
            <a:pPr lvl="0">
              <a:spcBef>
                <a:spcPts val="0"/>
              </a:spcBef>
              <a:buNone/>
            </a:pPr>
            <a:r>
              <a:rPr lang="en" sz="1800"/>
              <a:t>Shantanu Sengupta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Challenges faced</a:t>
            </a:r>
          </a:p>
        </p:txBody>
      </p:sp>
      <p:sp>
        <p:nvSpPr>
          <p:cNvPr id="144" name="Shape 14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42900" lvl="0" marL="457200">
              <a:spcBef>
                <a:spcPts val="0"/>
              </a:spcBef>
              <a:spcAft>
                <a:spcPts val="0"/>
              </a:spcAft>
              <a:buSzPct val="100000"/>
            </a:pPr>
            <a:r>
              <a:rPr lang="en" sz="1800"/>
              <a:t>To create different distributions for the different factors and figuring out the matrix for deciding optimal solution to research question.</a:t>
            </a:r>
          </a:p>
          <a:p>
            <a:pPr indent="-342900" lvl="0" marL="457200">
              <a:spcBef>
                <a:spcPts val="0"/>
              </a:spcBef>
              <a:spcAft>
                <a:spcPts val="0"/>
              </a:spcAft>
              <a:buSzPct val="100000"/>
            </a:pPr>
            <a:r>
              <a:rPr lang="en" sz="1800"/>
              <a:t>To figure out how to assign weights to the different factors and on what basis will one factor be weighted more than other and by what scale.</a:t>
            </a:r>
          </a:p>
          <a:p>
            <a:pPr indent="-342900" lvl="0" marL="457200">
              <a:spcBef>
                <a:spcPts val="0"/>
              </a:spcBef>
              <a:buSzPct val="100000"/>
            </a:pPr>
            <a:r>
              <a:rPr lang="en" sz="1800"/>
              <a:t>Collecting user preferences from the actual users.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Conclusion to the research question</a:t>
            </a:r>
          </a:p>
        </p:txBody>
      </p:sp>
      <p:sp>
        <p:nvSpPr>
          <p:cNvPr id="150" name="Shape 15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sz="2400"/>
              <a:t>To be determined from the results of the experiment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
              <a:t>Thank you</a:t>
            </a:r>
          </a:p>
        </p:txBody>
      </p:sp>
      <p:pic>
        <p:nvPicPr>
          <p:cNvPr id="156" name="Shape 156"/>
          <p:cNvPicPr preferRelativeResize="0"/>
          <p:nvPr/>
        </p:nvPicPr>
        <p:blipFill>
          <a:blip r:embed="rId3">
            <a:alphaModFix/>
          </a:blip>
          <a:stretch>
            <a:fillRect/>
          </a:stretch>
        </p:blipFill>
        <p:spPr>
          <a:xfrm>
            <a:off x="2807425" y="2374025"/>
            <a:ext cx="3048000" cy="2171700"/>
          </a:xfrm>
          <a:prstGeom prst="rect">
            <a:avLst/>
          </a:prstGeom>
          <a:noFill/>
          <a:ln>
            <a:noFill/>
          </a:ln>
        </p:spPr>
      </p:pic>
      <p:sp>
        <p:nvSpPr>
          <p:cNvPr id="157" name="Shape 157"/>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7650" y="1219700"/>
            <a:ext cx="7688700" cy="713400"/>
          </a:xfrm>
          <a:prstGeom prst="rect">
            <a:avLst/>
          </a:prstGeom>
        </p:spPr>
        <p:txBody>
          <a:bodyPr anchorCtr="0" anchor="t" bIns="91425" lIns="91425" rIns="91425" wrap="square" tIns="91425">
            <a:noAutofit/>
          </a:bodyPr>
          <a:lstStyle/>
          <a:p>
            <a:pPr lvl="0">
              <a:spcBef>
                <a:spcPts val="0"/>
              </a:spcBef>
              <a:buNone/>
            </a:pPr>
            <a:r>
              <a:rPr lang="en" sz="3000"/>
              <a:t>Key Points : </a:t>
            </a:r>
          </a:p>
          <a:p>
            <a:pPr lvl="0">
              <a:spcBef>
                <a:spcPts val="0"/>
              </a:spcBef>
              <a:buNone/>
            </a:pPr>
            <a:r>
              <a:t/>
            </a:r>
            <a:endParaRPr sz="3000"/>
          </a:p>
          <a:p>
            <a:pPr lvl="0">
              <a:spcBef>
                <a:spcPts val="0"/>
              </a:spcBef>
              <a:buNone/>
            </a:pPr>
            <a:r>
              <a:t/>
            </a:r>
            <a:endParaRPr sz="3000"/>
          </a:p>
        </p:txBody>
      </p:sp>
      <p:sp>
        <p:nvSpPr>
          <p:cNvPr id="93" name="Shape 93"/>
          <p:cNvSpPr txBox="1"/>
          <p:nvPr>
            <p:ph idx="1" type="body"/>
          </p:nvPr>
        </p:nvSpPr>
        <p:spPr>
          <a:xfrm>
            <a:off x="727650" y="1933100"/>
            <a:ext cx="5851800" cy="27846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AutoNum type="arabicPeriod"/>
            </a:pPr>
            <a:r>
              <a:rPr lang="en" sz="1800"/>
              <a:t>First </a:t>
            </a:r>
            <a:r>
              <a:rPr lang="en" sz="1800"/>
              <a:t>PageRank Algorithm</a:t>
            </a:r>
          </a:p>
          <a:p>
            <a:pPr indent="-342900" lvl="0" marL="457200" rtl="0">
              <a:spcBef>
                <a:spcPts val="0"/>
              </a:spcBef>
              <a:spcAft>
                <a:spcPts val="0"/>
              </a:spcAft>
              <a:buSzPct val="100000"/>
              <a:buAutoNum type="arabicPeriod"/>
            </a:pPr>
            <a:r>
              <a:rPr lang="en" sz="1800"/>
              <a:t>History behind previous Algorithms and their cons</a:t>
            </a:r>
          </a:p>
          <a:p>
            <a:pPr indent="-342900" lvl="0" marL="457200" rtl="0">
              <a:spcBef>
                <a:spcPts val="0"/>
              </a:spcBef>
              <a:spcAft>
                <a:spcPts val="0"/>
              </a:spcAft>
              <a:buSzPct val="100000"/>
              <a:buAutoNum type="arabicPeriod"/>
            </a:pPr>
            <a:r>
              <a:rPr lang="en" sz="1800"/>
              <a:t>Idea behind the proposed algorithm</a:t>
            </a:r>
          </a:p>
          <a:p>
            <a:pPr indent="-342900" lvl="0" marL="457200" rtl="0">
              <a:spcBef>
                <a:spcPts val="0"/>
              </a:spcBef>
              <a:spcAft>
                <a:spcPts val="0"/>
              </a:spcAft>
              <a:buSzPct val="100000"/>
              <a:buAutoNum type="arabicPeriod"/>
            </a:pPr>
            <a:r>
              <a:rPr lang="en" sz="1800"/>
              <a:t>Our research question</a:t>
            </a:r>
          </a:p>
          <a:p>
            <a:pPr indent="-342900" lvl="0" marL="457200" rtl="0">
              <a:spcBef>
                <a:spcPts val="0"/>
              </a:spcBef>
              <a:spcAft>
                <a:spcPts val="0"/>
              </a:spcAft>
              <a:buSzPct val="100000"/>
              <a:buAutoNum type="arabicPeriod"/>
            </a:pPr>
            <a:r>
              <a:rPr lang="en" sz="1800"/>
              <a:t>Architecture</a:t>
            </a:r>
          </a:p>
          <a:p>
            <a:pPr indent="-342900" lvl="0" marL="457200" rtl="0">
              <a:spcBef>
                <a:spcPts val="0"/>
              </a:spcBef>
              <a:spcAft>
                <a:spcPts val="0"/>
              </a:spcAft>
              <a:buSzPct val="100000"/>
              <a:buAutoNum type="arabicPeriod"/>
            </a:pPr>
            <a:r>
              <a:rPr lang="en" sz="1800"/>
              <a:t>Our experimental approach</a:t>
            </a:r>
          </a:p>
          <a:p>
            <a:pPr indent="-342900" lvl="0" marL="457200" rtl="0">
              <a:spcBef>
                <a:spcPts val="0"/>
              </a:spcBef>
              <a:spcAft>
                <a:spcPts val="0"/>
              </a:spcAft>
              <a:buSzPct val="100000"/>
              <a:buAutoNum type="arabicPeriod"/>
            </a:pPr>
            <a:r>
              <a:rPr lang="en" sz="1800"/>
              <a:t>Results </a:t>
            </a:r>
          </a:p>
          <a:p>
            <a:pPr indent="-342900" lvl="0" marL="457200">
              <a:spcBef>
                <a:spcPts val="0"/>
              </a:spcBef>
              <a:buSzPct val="100000"/>
              <a:buAutoNum type="arabicPeriod"/>
            </a:pPr>
            <a:r>
              <a:rPr lang="en" sz="1800"/>
              <a:t>Observation and Conclusions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7650" y="1256800"/>
            <a:ext cx="7688700" cy="759300"/>
          </a:xfrm>
          <a:prstGeom prst="rect">
            <a:avLst/>
          </a:prstGeom>
        </p:spPr>
        <p:txBody>
          <a:bodyPr anchorCtr="0" anchor="t" bIns="91425" lIns="91425" rIns="91425" wrap="square" tIns="91425">
            <a:noAutofit/>
          </a:bodyPr>
          <a:lstStyle/>
          <a:p>
            <a:pPr lvl="0">
              <a:spcBef>
                <a:spcPts val="0"/>
              </a:spcBef>
              <a:buNone/>
            </a:pPr>
            <a:r>
              <a:rPr lang="en" sz="3000"/>
              <a:t>Motivation for research</a:t>
            </a:r>
          </a:p>
        </p:txBody>
      </p:sp>
      <p:sp>
        <p:nvSpPr>
          <p:cNvPr id="99" name="Shape 99"/>
          <p:cNvSpPr txBox="1"/>
          <p:nvPr>
            <p:ph idx="1" type="body"/>
          </p:nvPr>
        </p:nvSpPr>
        <p:spPr>
          <a:xfrm>
            <a:off x="311700" y="2016100"/>
            <a:ext cx="4942800" cy="33150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sz="1800"/>
              <a:t>PageRank Algorithm</a:t>
            </a:r>
            <a:r>
              <a:rPr lang="en" sz="1800"/>
              <a:t> - Where it fails ?</a:t>
            </a:r>
          </a:p>
          <a:p>
            <a:pPr indent="-342900" lvl="0" marL="457200" rtl="0">
              <a:spcBef>
                <a:spcPts val="0"/>
              </a:spcBef>
              <a:spcAft>
                <a:spcPts val="0"/>
              </a:spcAft>
              <a:buSzPct val="100000"/>
            </a:pPr>
            <a:r>
              <a:rPr lang="en" sz="1800"/>
              <a:t>Weighted PageRank - An Improvement</a:t>
            </a:r>
          </a:p>
          <a:p>
            <a:pPr indent="-342900" lvl="0" marL="457200" rtl="0">
              <a:spcBef>
                <a:spcPts val="0"/>
              </a:spcBef>
              <a:spcAft>
                <a:spcPts val="0"/>
              </a:spcAft>
              <a:buSzPct val="100000"/>
            </a:pPr>
            <a:r>
              <a:rPr lang="en" sz="1800"/>
              <a:t>Modified Weighted PageRank - moving beyond inlinks-outlinks</a:t>
            </a:r>
          </a:p>
          <a:p>
            <a:pPr indent="-342900" lvl="0" marL="457200" rtl="0">
              <a:spcBef>
                <a:spcPts val="0"/>
              </a:spcBef>
              <a:buSzPct val="100000"/>
            </a:pPr>
            <a:r>
              <a:rPr lang="en" sz="1800"/>
              <a:t>Proposed Weighted PageRank - giving importance to what matters more</a:t>
            </a:r>
          </a:p>
        </p:txBody>
      </p:sp>
      <p:pic>
        <p:nvPicPr>
          <p:cNvPr id="100" name="Shape 100"/>
          <p:cNvPicPr preferRelativeResize="0"/>
          <p:nvPr/>
        </p:nvPicPr>
        <p:blipFill>
          <a:blip r:embed="rId3">
            <a:alphaModFix/>
          </a:blip>
          <a:stretch>
            <a:fillRect/>
          </a:stretch>
        </p:blipFill>
        <p:spPr>
          <a:xfrm>
            <a:off x="5312050" y="1324700"/>
            <a:ext cx="3386148" cy="22308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727650" y="1252175"/>
            <a:ext cx="7688700" cy="729600"/>
          </a:xfrm>
          <a:prstGeom prst="rect">
            <a:avLst/>
          </a:prstGeom>
        </p:spPr>
        <p:txBody>
          <a:bodyPr anchorCtr="0" anchor="t" bIns="91425" lIns="91425" rIns="91425" wrap="square" tIns="91425">
            <a:noAutofit/>
          </a:bodyPr>
          <a:lstStyle/>
          <a:p>
            <a:pPr lvl="0">
              <a:spcBef>
                <a:spcPts val="0"/>
              </a:spcBef>
              <a:buNone/>
            </a:pPr>
            <a:r>
              <a:rPr lang="en" sz="3000"/>
              <a:t>Original </a:t>
            </a:r>
            <a:r>
              <a:rPr lang="en" sz="3000"/>
              <a:t>Proposed Work</a:t>
            </a:r>
          </a:p>
        </p:txBody>
      </p:sp>
      <p:sp>
        <p:nvSpPr>
          <p:cNvPr id="106" name="Shape 106"/>
          <p:cNvSpPr txBox="1"/>
          <p:nvPr>
            <p:ph idx="1" type="body"/>
          </p:nvPr>
        </p:nvSpPr>
        <p:spPr>
          <a:xfrm>
            <a:off x="727650" y="1981775"/>
            <a:ext cx="7851300" cy="1979100"/>
          </a:xfrm>
          <a:prstGeom prst="rect">
            <a:avLst/>
          </a:prstGeom>
        </p:spPr>
        <p:txBody>
          <a:bodyPr anchorCtr="0" anchor="t" bIns="91425" lIns="91425" rIns="91425" wrap="square" tIns="91425">
            <a:noAutofit/>
          </a:bodyPr>
          <a:lstStyle/>
          <a:p>
            <a:pPr lvl="0">
              <a:spcBef>
                <a:spcPts val="0"/>
              </a:spcBef>
              <a:buNone/>
            </a:pPr>
            <a:r>
              <a:rPr lang="en" sz="1800"/>
              <a:t> Factors contributing to efficient PageRank : </a:t>
            </a:r>
          </a:p>
          <a:p>
            <a:pPr indent="-342900" lvl="0" marL="457200" rtl="0">
              <a:spcBef>
                <a:spcPts val="0"/>
              </a:spcBef>
              <a:spcAft>
                <a:spcPts val="0"/>
              </a:spcAft>
              <a:buSzPct val="100000"/>
            </a:pPr>
            <a:r>
              <a:rPr lang="en" sz="1800"/>
              <a:t>page popularity</a:t>
            </a:r>
          </a:p>
          <a:p>
            <a:pPr indent="-342900" lvl="0" marL="457200" rtl="0">
              <a:spcBef>
                <a:spcPts val="0"/>
              </a:spcBef>
              <a:spcAft>
                <a:spcPts val="0"/>
              </a:spcAft>
              <a:buSzPct val="100000"/>
            </a:pPr>
            <a:r>
              <a:rPr lang="en" sz="1800"/>
              <a:t>page history</a:t>
            </a:r>
          </a:p>
          <a:p>
            <a:pPr indent="-342900" lvl="0" marL="457200" rtl="0">
              <a:spcBef>
                <a:spcPts val="0"/>
              </a:spcBef>
              <a:spcAft>
                <a:spcPts val="0"/>
              </a:spcAft>
              <a:buSzPct val="100000"/>
            </a:pPr>
            <a:r>
              <a:rPr lang="en" sz="1800"/>
              <a:t>user preferences</a:t>
            </a:r>
          </a:p>
          <a:p>
            <a:pPr indent="-342900" lvl="0" marL="457200">
              <a:spcBef>
                <a:spcPts val="0"/>
              </a:spcBef>
              <a:buSzPct val="100000"/>
            </a:pPr>
            <a:r>
              <a:rPr lang="en" sz="1800"/>
              <a:t>content of the document </a:t>
            </a:r>
          </a:p>
        </p:txBody>
      </p:sp>
      <p:pic>
        <p:nvPicPr>
          <p:cNvPr id="107" name="Shape 107"/>
          <p:cNvPicPr preferRelativeResize="0"/>
          <p:nvPr/>
        </p:nvPicPr>
        <p:blipFill rotWithShape="1">
          <a:blip r:embed="rId4">
            <a:alphaModFix/>
          </a:blip>
          <a:srcRect b="22248" l="1029" r="882" t="4178"/>
          <a:stretch/>
        </p:blipFill>
        <p:spPr>
          <a:xfrm>
            <a:off x="890225" y="3882200"/>
            <a:ext cx="6193725" cy="853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729450" y="1252175"/>
            <a:ext cx="7688700" cy="741000"/>
          </a:xfrm>
          <a:prstGeom prst="rect">
            <a:avLst/>
          </a:prstGeom>
        </p:spPr>
        <p:txBody>
          <a:bodyPr anchorCtr="0" anchor="t" bIns="91425" lIns="91425" rIns="91425" wrap="square" tIns="91425">
            <a:noAutofit/>
          </a:bodyPr>
          <a:lstStyle/>
          <a:p>
            <a:pPr lvl="0">
              <a:spcBef>
                <a:spcPts val="0"/>
              </a:spcBef>
              <a:buNone/>
            </a:pPr>
            <a:r>
              <a:rPr lang="en"/>
              <a:t>Our Research Question</a:t>
            </a:r>
          </a:p>
        </p:txBody>
      </p:sp>
      <p:sp>
        <p:nvSpPr>
          <p:cNvPr id="113" name="Shape 113"/>
          <p:cNvSpPr txBox="1"/>
          <p:nvPr>
            <p:ph idx="1" type="body"/>
          </p:nvPr>
        </p:nvSpPr>
        <p:spPr>
          <a:xfrm>
            <a:off x="729450" y="1993175"/>
            <a:ext cx="7688700" cy="3108900"/>
          </a:xfrm>
          <a:prstGeom prst="rect">
            <a:avLst/>
          </a:prstGeom>
        </p:spPr>
        <p:txBody>
          <a:bodyPr anchorCtr="0" anchor="t" bIns="91425" lIns="91425" rIns="91425" wrap="square" tIns="91425">
            <a:noAutofit/>
          </a:bodyPr>
          <a:lstStyle/>
          <a:p>
            <a:pPr lvl="0" rtl="0">
              <a:spcBef>
                <a:spcPts val="0"/>
              </a:spcBef>
              <a:buNone/>
            </a:pPr>
            <a:r>
              <a:rPr lang="en" sz="1800"/>
              <a:t>Some factors play a more dominant role in returning more relevant pages than others. </a:t>
            </a:r>
          </a:p>
          <a:p>
            <a:pPr lvl="0" rtl="0">
              <a:spcBef>
                <a:spcPts val="0"/>
              </a:spcBef>
              <a:buNone/>
            </a:pPr>
            <a:r>
              <a:rPr lang="en" sz="1800"/>
              <a:t>In this research, we have selected two query dependant and two query independent factors and we focus sharply to find out which weight factor is more dominant in returning the most relevant results and by what factor, on the basis of a user study.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Architecture of the proposed model:</a:t>
            </a:r>
          </a:p>
        </p:txBody>
      </p:sp>
      <p:sp>
        <p:nvSpPr>
          <p:cNvPr id="119" name="Shape 11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User preference and Feedback-based approach</a:t>
            </a:r>
          </a:p>
        </p:txBody>
      </p:sp>
      <p:pic>
        <p:nvPicPr>
          <p:cNvPr id="120" name="Shape 120"/>
          <p:cNvPicPr preferRelativeResize="0"/>
          <p:nvPr/>
        </p:nvPicPr>
        <p:blipFill>
          <a:blip r:embed="rId3">
            <a:alphaModFix/>
          </a:blip>
          <a:stretch>
            <a:fillRect/>
          </a:stretch>
        </p:blipFill>
        <p:spPr>
          <a:xfrm>
            <a:off x="519275" y="1831925"/>
            <a:ext cx="6936326" cy="309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727650" y="1252175"/>
            <a:ext cx="7688700" cy="729600"/>
          </a:xfrm>
          <a:prstGeom prst="rect">
            <a:avLst/>
          </a:prstGeom>
        </p:spPr>
        <p:txBody>
          <a:bodyPr anchorCtr="0" anchor="t" bIns="91425" lIns="91425" rIns="91425" wrap="square" tIns="91425">
            <a:noAutofit/>
          </a:bodyPr>
          <a:lstStyle/>
          <a:p>
            <a:pPr lvl="0">
              <a:spcBef>
                <a:spcPts val="0"/>
              </a:spcBef>
              <a:buNone/>
            </a:pPr>
            <a:r>
              <a:rPr lang="en"/>
              <a:t>Our Experimental Approach to the problem</a:t>
            </a:r>
          </a:p>
        </p:txBody>
      </p:sp>
      <p:sp>
        <p:nvSpPr>
          <p:cNvPr id="126" name="Shape 126"/>
          <p:cNvSpPr txBox="1"/>
          <p:nvPr>
            <p:ph idx="1" type="body"/>
          </p:nvPr>
        </p:nvSpPr>
        <p:spPr>
          <a:xfrm>
            <a:off x="729450" y="1981775"/>
            <a:ext cx="7688700" cy="3120300"/>
          </a:xfrm>
          <a:prstGeom prst="rect">
            <a:avLst/>
          </a:prstGeom>
        </p:spPr>
        <p:txBody>
          <a:bodyPr anchorCtr="0" anchor="t" bIns="91425" lIns="91425" rIns="91425" wrap="square" tIns="91425">
            <a:noAutofit/>
          </a:bodyPr>
          <a:lstStyle/>
          <a:p>
            <a:pPr lvl="0" rtl="0">
              <a:spcBef>
                <a:spcPts val="0"/>
              </a:spcBef>
              <a:buNone/>
            </a:pPr>
            <a:r>
              <a:rPr lang="en" sz="1800"/>
              <a:t>Main modules in this experiment :</a:t>
            </a:r>
          </a:p>
          <a:p>
            <a:pPr indent="-342900" lvl="0" marL="457200" rtl="0">
              <a:spcBef>
                <a:spcPts val="0"/>
              </a:spcBef>
              <a:spcAft>
                <a:spcPts val="0"/>
              </a:spcAft>
              <a:buSzPct val="100000"/>
            </a:pPr>
            <a:r>
              <a:rPr lang="en" sz="1800"/>
              <a:t>PageRank based on query dependent weight factors</a:t>
            </a:r>
          </a:p>
          <a:p>
            <a:pPr indent="-342900" lvl="0" marL="457200" rtl="0">
              <a:spcBef>
                <a:spcPts val="0"/>
              </a:spcBef>
              <a:buSzPct val="100000"/>
            </a:pPr>
            <a:r>
              <a:rPr lang="en" sz="1800"/>
              <a:t>Page Ranking based on query independent weight factors</a:t>
            </a:r>
          </a:p>
          <a:p>
            <a:pPr lvl="0" rtl="0">
              <a:spcBef>
                <a:spcPts val="0"/>
              </a:spcBef>
              <a:buNone/>
            </a:pPr>
            <a:r>
              <a:rPr lang="en" sz="1800"/>
              <a:t>Page Ranker module collects results from the individual modules and  determines the importance of every factor in producing most relevant results.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727650" y="1328375"/>
            <a:ext cx="7688700" cy="729600"/>
          </a:xfrm>
          <a:prstGeom prst="rect">
            <a:avLst/>
          </a:prstGeom>
        </p:spPr>
        <p:txBody>
          <a:bodyPr anchorCtr="0" anchor="t" bIns="91425" lIns="91425" rIns="91425" wrap="square" tIns="91425">
            <a:noAutofit/>
          </a:bodyPr>
          <a:lstStyle/>
          <a:p>
            <a:pPr lvl="0">
              <a:spcBef>
                <a:spcPts val="0"/>
              </a:spcBef>
              <a:buNone/>
            </a:pPr>
            <a:r>
              <a:rPr lang="en"/>
              <a:t>Results of our experiment</a:t>
            </a:r>
          </a:p>
        </p:txBody>
      </p:sp>
      <p:sp>
        <p:nvSpPr>
          <p:cNvPr id="132" name="Shape 132"/>
          <p:cNvSpPr txBox="1"/>
          <p:nvPr>
            <p:ph idx="1" type="body"/>
          </p:nvPr>
        </p:nvSpPr>
        <p:spPr>
          <a:xfrm>
            <a:off x="729450" y="2231275"/>
            <a:ext cx="7688700" cy="2261100"/>
          </a:xfrm>
          <a:prstGeom prst="rect">
            <a:avLst/>
          </a:prstGeom>
        </p:spPr>
        <p:txBody>
          <a:bodyPr anchorCtr="0" anchor="t" bIns="91425" lIns="91425" rIns="91425" wrap="square" tIns="91425">
            <a:noAutofit/>
          </a:bodyPr>
          <a:lstStyle/>
          <a:p>
            <a:pPr lvl="0">
              <a:spcBef>
                <a:spcPts val="0"/>
              </a:spcBef>
              <a:buNone/>
            </a:pPr>
            <a:r>
              <a:rPr lang="en" sz="2400"/>
              <a:t>To be included after the completion of experiment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Significant Observations</a:t>
            </a:r>
          </a:p>
        </p:txBody>
      </p:sp>
      <p:sp>
        <p:nvSpPr>
          <p:cNvPr id="138" name="Shape 13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sz="2400"/>
              <a:t>To be included after the completion of experiment</a:t>
            </a:r>
          </a:p>
          <a:p>
            <a:pPr lvl="0">
              <a:spcBef>
                <a:spcPts val="0"/>
              </a:spcBef>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