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56" r:id="rId2"/>
    <p:sldId id="258" r:id="rId3"/>
    <p:sldId id="257" r:id="rId4"/>
    <p:sldId id="28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68" r:id="rId18"/>
    <p:sldId id="274" r:id="rId19"/>
    <p:sldId id="275" r:id="rId20"/>
    <p:sldId id="276" r:id="rId21"/>
    <p:sldId id="277" r:id="rId22"/>
    <p:sldId id="278" r:id="rId23"/>
    <p:sldId id="280" r:id="rId24"/>
    <p:sldId id="279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5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E0FE6-0C14-477C-99EA-D265092E29EF}" type="datetimeFigureOut">
              <a:rPr lang="en-IN" smtClean="0"/>
              <a:pPr/>
              <a:t>01-05-2017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56B76-5C8B-4362-9F27-BCAC51ABD1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0176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56B76-5C8B-4362-9F27-BCAC51ABD194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56B76-5C8B-4362-9F27-BCAC51ABD194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06382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56B76-5C8B-4362-9F27-BCAC51ABD194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23709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56B76-5C8B-4362-9F27-BCAC51ABD194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31741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F08B929-03FE-4870-91AF-D5B9456E04DB}" type="datetimeFigureOut">
              <a:rPr lang="en-IN" smtClean="0"/>
              <a:pPr/>
              <a:t>01-05-2017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9C9E495-C55D-4B28-BDEC-5DD32C22319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B929-03FE-4870-91AF-D5B9456E04DB}" type="datetimeFigureOut">
              <a:rPr lang="en-IN" smtClean="0"/>
              <a:pPr/>
              <a:t>01-05-2017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E495-C55D-4B28-BDEC-5DD32C22319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B929-03FE-4870-91AF-D5B9456E04DB}" type="datetimeFigureOut">
              <a:rPr lang="en-IN" smtClean="0"/>
              <a:pPr/>
              <a:t>01-05-2017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E495-C55D-4B28-BDEC-5DD32C22319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B929-03FE-4870-91AF-D5B9456E04DB}" type="datetimeFigureOut">
              <a:rPr lang="en-IN" smtClean="0"/>
              <a:pPr/>
              <a:t>01-05-2017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E495-C55D-4B28-BDEC-5DD32C22319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B929-03FE-4870-91AF-D5B9456E04DB}" type="datetimeFigureOut">
              <a:rPr lang="en-IN" smtClean="0"/>
              <a:pPr/>
              <a:t>01-05-2017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E495-C55D-4B28-BDEC-5DD32C22319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B929-03FE-4870-91AF-D5B9456E04DB}" type="datetimeFigureOut">
              <a:rPr lang="en-IN" smtClean="0"/>
              <a:pPr/>
              <a:t>01-05-2017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E495-C55D-4B28-BDEC-5DD32C22319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F08B929-03FE-4870-91AF-D5B9456E04DB}" type="datetimeFigureOut">
              <a:rPr lang="en-IN" smtClean="0"/>
              <a:pPr/>
              <a:t>01-05-2017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9C9E495-C55D-4B28-BDEC-5DD32C22319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F08B929-03FE-4870-91AF-D5B9456E04DB}" type="datetimeFigureOut">
              <a:rPr lang="en-IN" smtClean="0"/>
              <a:pPr/>
              <a:t>01-05-2017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9C9E495-C55D-4B28-BDEC-5DD32C22319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B929-03FE-4870-91AF-D5B9456E04DB}" type="datetimeFigureOut">
              <a:rPr lang="en-IN" smtClean="0"/>
              <a:pPr/>
              <a:t>01-05-2017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E495-C55D-4B28-BDEC-5DD32C22319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B929-03FE-4870-91AF-D5B9456E04DB}" type="datetimeFigureOut">
              <a:rPr lang="en-IN" smtClean="0"/>
              <a:pPr/>
              <a:t>01-05-2017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E495-C55D-4B28-BDEC-5DD32C22319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B929-03FE-4870-91AF-D5B9456E04DB}" type="datetimeFigureOut">
              <a:rPr lang="en-IN" smtClean="0"/>
              <a:pPr/>
              <a:t>01-05-2017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E495-C55D-4B28-BDEC-5DD32C22319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F08B929-03FE-4870-91AF-D5B9456E04DB}" type="datetimeFigureOut">
              <a:rPr lang="en-IN" smtClean="0"/>
              <a:pPr/>
              <a:t>01-05-2017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9C9E495-C55D-4B28-BDEC-5DD32C22319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2060848"/>
            <a:ext cx="84582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300" dirty="0" smtClean="0"/>
              <a:t>SEETELL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An Image to Speech Converter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365104"/>
            <a:ext cx="4032448" cy="1152128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Under the guidance of</a:t>
            </a: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Surabhi Sanjiv K.</a:t>
            </a: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ISE Faculty, BMSCE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09727" y="4339502"/>
            <a:ext cx="4032448" cy="1152128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latin typeface="Arial" pitchFamily="34" charset="0"/>
                <a:cs typeface="Arial" pitchFamily="34" charset="0"/>
              </a:rPr>
              <a:t>Presented by</a:t>
            </a: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Rozelle Jain (1BM13IS066)</a:t>
            </a: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Shantanu Das (1BM13IS073)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18344" y="1916832"/>
            <a:ext cx="8458200" cy="1470025"/>
          </a:xfrm>
          <a:prstGeom prst="rect">
            <a:avLst/>
          </a:prstGeom>
        </p:spPr>
        <p:txBody>
          <a:bodyPr vert="horz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0" y="116632"/>
            <a:ext cx="731520" cy="762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42900" y="946583"/>
            <a:ext cx="8458200" cy="682217"/>
          </a:xfrm>
          <a:prstGeom prst="rect">
            <a:avLst/>
          </a:prstGeom>
        </p:spPr>
        <p:txBody>
          <a:bodyPr vert="horz" anchor="b">
            <a:normAutofit fontScale="7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Department of Information Science &amp; Engineering</a:t>
            </a:r>
          </a:p>
          <a:p>
            <a:pPr algn="ctr">
              <a:lnSpc>
                <a:spcPct val="120000"/>
              </a:lnSpc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BMS College of Engineering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99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320480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n-IN" sz="2400" b="1" dirty="0">
                <a:latin typeface="Bookman Old Style" pitchFamily="18" charset="0"/>
              </a:rPr>
              <a:t>Intel </a:t>
            </a:r>
            <a:r>
              <a:rPr lang="en-IN" sz="2400" dirty="0">
                <a:latin typeface="Bookman Old Style" pitchFamily="18" charset="0"/>
              </a:rPr>
              <a:t>announced a text reading device by the end of 2009 Cost: nearly 80,000 INR.</a:t>
            </a:r>
          </a:p>
          <a:p>
            <a:pPr>
              <a:buClr>
                <a:schemeClr val="tx2"/>
              </a:buClr>
            </a:pPr>
            <a:endParaRPr lang="en-IN" sz="2400" dirty="0">
              <a:latin typeface="Bookman Old Style" pitchFamily="18" charset="0"/>
            </a:endParaRPr>
          </a:p>
          <a:p>
            <a:pPr>
              <a:buClr>
                <a:schemeClr val="tx2"/>
              </a:buClr>
            </a:pPr>
            <a:r>
              <a:rPr lang="en-IN" sz="2400" dirty="0">
                <a:latin typeface="Bookman Old Style" pitchFamily="18" charset="0"/>
              </a:rPr>
              <a:t>‘</a:t>
            </a:r>
            <a:r>
              <a:rPr lang="en-IN" sz="2400" b="1" dirty="0">
                <a:latin typeface="Bookman Old Style" pitchFamily="18" charset="0"/>
              </a:rPr>
              <a:t>Optelec Clear Reader+ Advanced</a:t>
            </a:r>
            <a:r>
              <a:rPr lang="en-IN" sz="2400" dirty="0">
                <a:latin typeface="Bookman Old Style" pitchFamily="18" charset="0"/>
              </a:rPr>
              <a:t>’  - text reading device introduced in 2010. Cost: over </a:t>
            </a:r>
            <a:r>
              <a:rPr lang="en-IN" sz="2400" dirty="0" smtClean="0">
                <a:latin typeface="Bookman Old Style" pitchFamily="18" charset="0"/>
              </a:rPr>
              <a:t>1 lakh </a:t>
            </a:r>
            <a:r>
              <a:rPr lang="en-IN" sz="2400" dirty="0">
                <a:latin typeface="Bookman Old Style" pitchFamily="18" charset="0"/>
              </a:rPr>
              <a:t>INR. </a:t>
            </a:r>
          </a:p>
          <a:p>
            <a:pPr>
              <a:buClr>
                <a:schemeClr val="tx2"/>
              </a:buClr>
            </a:pPr>
            <a:endParaRPr lang="en-IN" sz="2400" dirty="0">
              <a:latin typeface="Bookman Old Style" pitchFamily="18" charset="0"/>
            </a:endParaRPr>
          </a:p>
          <a:p>
            <a:pPr>
              <a:buClr>
                <a:schemeClr val="tx2"/>
              </a:buClr>
            </a:pPr>
            <a:r>
              <a:rPr lang="en-IN" sz="2400" dirty="0">
                <a:latin typeface="Bookman Old Style" pitchFamily="18" charset="0"/>
              </a:rPr>
              <a:t>Android and IOS mobile applications exists to convert image to speech - </a:t>
            </a:r>
            <a:r>
              <a:rPr lang="en-IN" sz="2400" b="1" dirty="0">
                <a:latin typeface="Bookman Old Style" pitchFamily="18" charset="0"/>
              </a:rPr>
              <a:t>I2S OCR - Image to Speech, VoxDox, Picture Speech etc</a:t>
            </a:r>
            <a:r>
              <a:rPr lang="en-IN" sz="2400" b="1" dirty="0" smtClean="0">
                <a:latin typeface="Bookman Old Style" pitchFamily="18" charset="0"/>
              </a:rPr>
              <a:t>. </a:t>
            </a:r>
            <a:r>
              <a:rPr lang="en-IN" sz="2400" dirty="0" smtClean="0">
                <a:latin typeface="Bookman Old Style" pitchFamily="18" charset="0"/>
              </a:rPr>
              <a:t>However these are paid applications and not user friendly for the visually impaired.</a:t>
            </a:r>
            <a:endParaRPr lang="en-IN" sz="2400" dirty="0">
              <a:latin typeface="Bookman Old Style" pitchFamily="18" charset="0"/>
            </a:endParaRPr>
          </a:p>
          <a:p>
            <a:pPr marL="109728" indent="0">
              <a:buClr>
                <a:schemeClr val="tx2"/>
              </a:buClr>
              <a:buNone/>
            </a:pPr>
            <a:endParaRPr lang="en-IN" sz="24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880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069848"/>
          </a:xfrm>
        </p:spPr>
        <p:txBody>
          <a:bodyPr/>
          <a:lstStyle/>
          <a:p>
            <a:pPr algn="ctr"/>
            <a:r>
              <a:rPr lang="en-IN" b="1" dirty="0" smtClean="0"/>
              <a:t>PROPOSED SYSTEM</a:t>
            </a:r>
            <a:endParaRPr lang="en-IN" b="1" dirty="0"/>
          </a:p>
        </p:txBody>
      </p:sp>
      <p:pic>
        <p:nvPicPr>
          <p:cNvPr id="4098" name="Picture 2" descr="C:\Users\SHANTANU DAS\Dropbox\Final Project - DIP\codes\SeeTell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708920"/>
            <a:ext cx="3912064" cy="21573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93220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65816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IN" dirty="0" smtClean="0">
                <a:latin typeface="Bookman Old Style" pitchFamily="18" charset="0"/>
              </a:rPr>
              <a:t>Standalone application which is platform independent and portable.</a:t>
            </a:r>
          </a:p>
          <a:p>
            <a:pPr marL="109728" indent="0">
              <a:buNone/>
            </a:pPr>
            <a:endParaRPr lang="en-IN" dirty="0" smtClean="0">
              <a:latin typeface="Bookman Old Style" pitchFamily="18" charset="0"/>
            </a:endParaRPr>
          </a:p>
          <a:p>
            <a:pPr>
              <a:buClr>
                <a:schemeClr val="tx2"/>
              </a:buClr>
            </a:pPr>
            <a:r>
              <a:rPr lang="en-IN" dirty="0" smtClean="0">
                <a:latin typeface="Bookman Old Style" pitchFamily="18" charset="0"/>
              </a:rPr>
              <a:t>Support for natural images, uploaded images and PDF documents.</a:t>
            </a:r>
          </a:p>
          <a:p>
            <a:endParaRPr lang="en-IN" dirty="0">
              <a:latin typeface="Bookman Old Style" pitchFamily="18" charset="0"/>
            </a:endParaRPr>
          </a:p>
          <a:p>
            <a:pPr>
              <a:buClr>
                <a:schemeClr val="tx2"/>
              </a:buClr>
            </a:pPr>
            <a:r>
              <a:rPr lang="en-IN" dirty="0" smtClean="0">
                <a:latin typeface="Bookman Old Style" pitchFamily="18" charset="0"/>
              </a:rPr>
              <a:t>User friendly interface.</a:t>
            </a:r>
          </a:p>
          <a:p>
            <a:endParaRPr lang="en-IN" dirty="0">
              <a:latin typeface="Bookman Old Style" pitchFamily="18" charset="0"/>
            </a:endParaRPr>
          </a:p>
          <a:p>
            <a:pPr>
              <a:buClr>
                <a:schemeClr val="tx2"/>
              </a:buClr>
            </a:pPr>
            <a:r>
              <a:rPr lang="en-IN" dirty="0" smtClean="0">
                <a:latin typeface="Bookman Old Style" pitchFamily="18" charset="0"/>
              </a:rPr>
              <a:t>Included features like dictionary and speech control.</a:t>
            </a:r>
          </a:p>
          <a:p>
            <a:endParaRPr lang="en-IN" dirty="0">
              <a:latin typeface="Bookman Old Style" pitchFamily="18" charset="0"/>
            </a:endParaRPr>
          </a:p>
          <a:p>
            <a:pPr>
              <a:buClr>
                <a:schemeClr val="tx2"/>
              </a:buClr>
            </a:pPr>
            <a:r>
              <a:rPr lang="en-IN" dirty="0" smtClean="0">
                <a:latin typeface="Bookman Old Style" pitchFamily="18" charset="0"/>
              </a:rPr>
              <a:t>Freely available, open source.</a:t>
            </a:r>
            <a:endParaRPr lang="en-IN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793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pPr algn="ctr"/>
            <a:r>
              <a:rPr lang="en-IN" b="1" dirty="0" smtClean="0"/>
              <a:t>DESIGN</a:t>
            </a:r>
            <a:endParaRPr lang="en-IN" b="1" dirty="0"/>
          </a:p>
        </p:txBody>
      </p:sp>
      <p:pic>
        <p:nvPicPr>
          <p:cNvPr id="4" name="Picture 4" descr="C:\Users\SHANTANU DAS\AppData\Local\Microsoft\Windows\INetCache\IE\3779CF4W\t7i7toli8r75gh9jt7n6hwkih[1]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348880"/>
            <a:ext cx="4608512" cy="37009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7134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High level design</a:t>
            </a:r>
            <a:endParaRPr lang="en-IN" sz="2800" dirty="0"/>
          </a:p>
        </p:txBody>
      </p:sp>
      <p:pic>
        <p:nvPicPr>
          <p:cNvPr id="4" name="Content Placeholder 3" descr="C:\Users\User\Desktop\High Level Diagram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1600" y="1340768"/>
            <a:ext cx="7128792" cy="523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8516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0668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Detailed diagram (Image to text)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1600" y="1196752"/>
            <a:ext cx="7272808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475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0668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Detailed diagram (Text to Speech)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47864" y="1124744"/>
            <a:ext cx="2664296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1501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98" y="836712"/>
            <a:ext cx="8686800" cy="5737824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IN" sz="2400" dirty="0" smtClean="0">
                <a:latin typeface="Bookman Old Style" pitchFamily="18" charset="0"/>
              </a:rPr>
              <a:t>Matlab</a:t>
            </a:r>
            <a:r>
              <a:rPr lang="en-IN" sz="2400" dirty="0">
                <a:latin typeface="Bookman Old Style" pitchFamily="18" charset="0"/>
              </a:rPr>
              <a:t> </a:t>
            </a:r>
            <a:r>
              <a:rPr lang="en-IN" sz="2400" dirty="0" smtClean="0">
                <a:latin typeface="Bookman Old Style" pitchFamily="18" charset="0"/>
              </a:rPr>
              <a:t>R2016b was used as the programming tool.</a:t>
            </a:r>
          </a:p>
          <a:p>
            <a:pPr>
              <a:buClr>
                <a:schemeClr val="tx2"/>
              </a:buClr>
            </a:pPr>
            <a:endParaRPr lang="en-IN" sz="2400" dirty="0">
              <a:latin typeface="Bookman Old Style" pitchFamily="18" charset="0"/>
            </a:endParaRPr>
          </a:p>
          <a:p>
            <a:pPr>
              <a:buClr>
                <a:schemeClr val="tx2"/>
              </a:buClr>
            </a:pPr>
            <a:r>
              <a:rPr lang="en-IN" sz="2400" dirty="0" smtClean="0">
                <a:latin typeface="Bookman Old Style" pitchFamily="18" charset="0"/>
              </a:rPr>
              <a:t>GUI was developed using Matlab.</a:t>
            </a:r>
          </a:p>
          <a:p>
            <a:pPr>
              <a:buClr>
                <a:schemeClr val="tx2"/>
              </a:buClr>
            </a:pPr>
            <a:endParaRPr lang="en-IN" sz="2400" dirty="0">
              <a:latin typeface="Bookman Old Style" pitchFamily="18" charset="0"/>
            </a:endParaRPr>
          </a:p>
          <a:p>
            <a:pPr>
              <a:buClr>
                <a:schemeClr val="tx2"/>
              </a:buClr>
            </a:pPr>
            <a:r>
              <a:rPr lang="en-IN" sz="2400" dirty="0" smtClean="0">
                <a:latin typeface="Bookman Old Style" pitchFamily="18" charset="0"/>
              </a:rPr>
              <a:t>MSER feature </a:t>
            </a:r>
            <a:r>
              <a:rPr lang="en-IN" sz="2400" dirty="0">
                <a:latin typeface="Bookman Old Style" pitchFamily="18" charset="0"/>
              </a:rPr>
              <a:t> </a:t>
            </a:r>
            <a:r>
              <a:rPr lang="en-IN" sz="2400" dirty="0" smtClean="0">
                <a:latin typeface="Bookman Old Style" pitchFamily="18" charset="0"/>
              </a:rPr>
              <a:t>detector, Stroke Width Algorithm was used for finding the text regions.</a:t>
            </a:r>
          </a:p>
          <a:p>
            <a:pPr>
              <a:buClr>
                <a:schemeClr val="tx2"/>
              </a:buClr>
            </a:pPr>
            <a:endParaRPr lang="en-IN" dirty="0" smtClean="0">
              <a:latin typeface="Bookman Old Style" pitchFamily="18" charset="0"/>
            </a:endParaRPr>
          </a:p>
          <a:p>
            <a:pPr>
              <a:buClr>
                <a:schemeClr val="tx2"/>
              </a:buClr>
            </a:pPr>
            <a:r>
              <a:rPr lang="en-IN" sz="2400" dirty="0" smtClean="0">
                <a:latin typeface="Bookman Old Style" pitchFamily="18" charset="0"/>
              </a:rPr>
              <a:t>OCR was used to recognize text from detected regions.</a:t>
            </a:r>
            <a:endParaRPr lang="en-IN" sz="2400" dirty="0">
              <a:latin typeface="Bookman Old Style" pitchFamily="18" charset="0"/>
            </a:endParaRPr>
          </a:p>
          <a:p>
            <a:pPr marL="109728" indent="0">
              <a:buClr>
                <a:schemeClr val="tx2"/>
              </a:buClr>
              <a:buNone/>
            </a:pPr>
            <a:endParaRPr lang="en-IN" dirty="0">
              <a:latin typeface="Bookman Old Style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14" y="4193704"/>
            <a:ext cx="7056086" cy="26642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78172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en-IN" dirty="0" smtClean="0"/>
              <a:t>MSER feature detector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0808"/>
            <a:ext cx="4038600" cy="5074579"/>
          </a:xfrm>
        </p:spPr>
        <p:txBody>
          <a:bodyPr/>
          <a:lstStyle/>
          <a:p>
            <a:pPr marL="109728" indent="0">
              <a:buNone/>
            </a:pPr>
            <a:r>
              <a:rPr lang="en-IN" dirty="0" smtClean="0">
                <a:latin typeface="Bookman Old Style" pitchFamily="18" charset="0"/>
              </a:rPr>
              <a:t>Detect </a:t>
            </a:r>
            <a:r>
              <a:rPr lang="en-IN" dirty="0">
                <a:latin typeface="Bookman Old Style" pitchFamily="18" charset="0"/>
              </a:rPr>
              <a:t>Candidate Text Regions Using MSER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808"/>
            <a:ext cx="4038600" cy="5074579"/>
          </a:xfrm>
        </p:spPr>
        <p:txBody>
          <a:bodyPr/>
          <a:lstStyle/>
          <a:p>
            <a:pPr marL="109728" indent="0">
              <a:buNone/>
            </a:pPr>
            <a:r>
              <a:rPr lang="en-IN" dirty="0">
                <a:latin typeface="Bookman Old Style" pitchFamily="18" charset="0"/>
              </a:rPr>
              <a:t>Remove Non-Text Regions Based On Basic Geometric Properties</a:t>
            </a:r>
          </a:p>
          <a:p>
            <a:pPr marL="109728" indent="0">
              <a:buNone/>
            </a:pPr>
            <a:endParaRPr lang="en-IN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52936"/>
            <a:ext cx="3888432" cy="338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841" y="2852935"/>
            <a:ext cx="3894024" cy="338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7837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en-IN" dirty="0" smtClean="0"/>
              <a:t>Stroke Width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4038600" cy="4930563"/>
          </a:xfrm>
        </p:spPr>
        <p:txBody>
          <a:bodyPr/>
          <a:lstStyle/>
          <a:p>
            <a:pPr marL="109728" indent="0">
              <a:buNone/>
            </a:pPr>
            <a:r>
              <a:rPr lang="en-IN" dirty="0">
                <a:latin typeface="Bookman Old Style" pitchFamily="18" charset="0"/>
              </a:rPr>
              <a:t>Remove Non-Text Regions Based On Stroke Width Variation</a:t>
            </a: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44824"/>
            <a:ext cx="4038600" cy="4930563"/>
          </a:xfrm>
        </p:spPr>
        <p:txBody>
          <a:bodyPr/>
          <a:lstStyle/>
          <a:p>
            <a:pPr marL="109728" indent="0">
              <a:buNone/>
            </a:pPr>
            <a:r>
              <a:rPr lang="en-IN" dirty="0">
                <a:latin typeface="Bookman Old Style" pitchFamily="18" charset="0"/>
              </a:rPr>
              <a:t>Merge Text Regions For Final Detection Result</a:t>
            </a:r>
          </a:p>
          <a:p>
            <a:pPr marL="109728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96953"/>
            <a:ext cx="3828255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996952"/>
            <a:ext cx="3672408" cy="324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743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018035" y="-2353739"/>
            <a:ext cx="874716" cy="7399634"/>
          </a:xfrm>
        </p:spPr>
        <p:txBody>
          <a:bodyPr>
            <a:normAutofit/>
          </a:bodyPr>
          <a:lstStyle/>
          <a:p>
            <a:r>
              <a:rPr lang="en-IN" sz="4000" dirty="0" smtClean="0"/>
              <a:t>INTRODUCTION</a:t>
            </a:r>
            <a:endParaRPr lang="en-IN" sz="4000" dirty="0"/>
          </a:p>
        </p:txBody>
      </p:sp>
      <p:pic>
        <p:nvPicPr>
          <p:cNvPr id="1027" name="Picture 3" descr="C:\Users\SHANTANU DAS\AppData\Local\Microsoft\Windows\INetCache\IE\3779CF4W\CLIPART_OF_31974_SMJPG_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916830"/>
            <a:ext cx="4032448" cy="40324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3644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en-IN" dirty="0" smtClean="0"/>
              <a:t>Optical Character Recognition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4038600" cy="4930563"/>
          </a:xfrm>
        </p:spPr>
        <p:txBody>
          <a:bodyPr/>
          <a:lstStyle/>
          <a:p>
            <a:pPr marL="109728" indent="0">
              <a:buNone/>
            </a:pPr>
            <a:r>
              <a:rPr lang="en-IN" dirty="0" smtClean="0">
                <a:latin typeface="Bookman Old Style" pitchFamily="18" charset="0"/>
              </a:rPr>
              <a:t>Detected region containing text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44824"/>
            <a:ext cx="4038600" cy="4930563"/>
          </a:xfrm>
        </p:spPr>
        <p:txBody>
          <a:bodyPr/>
          <a:lstStyle/>
          <a:p>
            <a:pPr marL="109728" indent="0">
              <a:buNone/>
            </a:pPr>
            <a:r>
              <a:rPr lang="en-IN" dirty="0" smtClean="0">
                <a:latin typeface="Bookman Old Style" pitchFamily="18" charset="0"/>
              </a:rPr>
              <a:t>Detected Text using OCR</a:t>
            </a:r>
            <a:endParaRPr lang="en-IN" dirty="0">
              <a:latin typeface="Bookman Old Style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08920"/>
            <a:ext cx="3744416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708920"/>
            <a:ext cx="2880320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9946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069848"/>
          </a:xfrm>
        </p:spPr>
        <p:txBody>
          <a:bodyPr/>
          <a:lstStyle/>
          <a:p>
            <a:pPr algn="ctr"/>
            <a:r>
              <a:rPr lang="en-IN" b="1" dirty="0" smtClean="0"/>
              <a:t>RESULT</a:t>
            </a:r>
            <a:endParaRPr lang="en-IN" b="1" dirty="0"/>
          </a:p>
        </p:txBody>
      </p:sp>
      <p:pic>
        <p:nvPicPr>
          <p:cNvPr id="9218" name="Picture 2" descr="C:\Users\SHANTANU DAS\AppData\Local\Microsoft\Windows\INetCache\IE\3779CF4W\green_arrow_person_jump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84784"/>
            <a:ext cx="5080000" cy="508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3999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6165304"/>
          </a:xfrm>
        </p:spPr>
        <p:txBody>
          <a:bodyPr>
            <a:noAutofit/>
          </a:bodyPr>
          <a:lstStyle/>
          <a:p>
            <a:pPr marL="109728" indent="0">
              <a:buClr>
                <a:schemeClr val="tx2"/>
              </a:buClr>
              <a:buNone/>
            </a:pPr>
            <a:r>
              <a:rPr lang="en-IN" sz="2200" dirty="0" smtClean="0">
                <a:latin typeface="Bookman Old Style" pitchFamily="18" charset="0"/>
              </a:rPr>
              <a:t>SeeTell helped to achieve the following:</a:t>
            </a:r>
          </a:p>
          <a:p>
            <a:pPr marL="109728" indent="0">
              <a:buClr>
                <a:schemeClr val="tx2"/>
              </a:buClr>
              <a:buNone/>
            </a:pPr>
            <a:endParaRPr lang="en-IN" sz="2200" dirty="0" smtClean="0">
              <a:latin typeface="Bookman Old Style" pitchFamily="18" charset="0"/>
            </a:endParaRPr>
          </a:p>
          <a:p>
            <a:pPr>
              <a:buClr>
                <a:schemeClr val="tx2"/>
              </a:buClr>
            </a:pPr>
            <a:r>
              <a:rPr lang="en-IN" sz="2200" dirty="0" smtClean="0">
                <a:latin typeface="Bookman Old Style" pitchFamily="18" charset="0"/>
              </a:rPr>
              <a:t>Offers a one stop solution with the availability of dictionary as an added feature to image to speech conversion, which is not provided by any existing systems.</a:t>
            </a:r>
          </a:p>
          <a:p>
            <a:pPr>
              <a:buClr>
                <a:schemeClr val="tx2"/>
              </a:buClr>
            </a:pPr>
            <a:endParaRPr lang="en-IN" sz="2200" dirty="0">
              <a:latin typeface="Bookman Old Style" pitchFamily="18" charset="0"/>
            </a:endParaRPr>
          </a:p>
          <a:p>
            <a:pPr>
              <a:buClr>
                <a:schemeClr val="tx2"/>
              </a:buClr>
            </a:pPr>
            <a:r>
              <a:rPr lang="en-IN" sz="2200" dirty="0" smtClean="0">
                <a:latin typeface="Bookman Old Style" pitchFamily="18" charset="0"/>
              </a:rPr>
              <a:t>Another novel feature of SeeTell is that input can be provided as a natural image, upload an image containing text or upload a PDF document</a:t>
            </a:r>
          </a:p>
          <a:p>
            <a:pPr>
              <a:buClr>
                <a:schemeClr val="tx2"/>
              </a:buClr>
            </a:pPr>
            <a:endParaRPr lang="en-IN" sz="2200" dirty="0" smtClean="0">
              <a:latin typeface="Bookman Old Style" pitchFamily="18" charset="0"/>
            </a:endParaRPr>
          </a:p>
          <a:p>
            <a:pPr>
              <a:buClr>
                <a:schemeClr val="tx2"/>
              </a:buClr>
            </a:pPr>
            <a:r>
              <a:rPr lang="en-IN" sz="2200" dirty="0" smtClean="0">
                <a:latin typeface="Bookman Old Style" pitchFamily="18" charset="0"/>
              </a:rPr>
              <a:t>Functionalities of pitch and pace modulation of speech provided.</a:t>
            </a:r>
          </a:p>
          <a:p>
            <a:pPr>
              <a:buClr>
                <a:schemeClr val="tx2"/>
              </a:buClr>
            </a:pPr>
            <a:endParaRPr lang="en-IN" sz="2200" dirty="0">
              <a:latin typeface="Bookman Old Style" pitchFamily="18" charset="0"/>
            </a:endParaRPr>
          </a:p>
          <a:p>
            <a:pPr>
              <a:buClr>
                <a:schemeClr val="tx2"/>
              </a:buClr>
            </a:pPr>
            <a:r>
              <a:rPr lang="en-IN" sz="2200" dirty="0" smtClean="0">
                <a:latin typeface="Bookman Old Style" pitchFamily="18" charset="0"/>
              </a:rPr>
              <a:t>Expensive hardware components, installation of any other software or even internet connection is not required.</a:t>
            </a:r>
          </a:p>
        </p:txBody>
      </p:sp>
    </p:spTree>
    <p:extLst>
      <p:ext uri="{BB962C8B-B14F-4D97-AF65-F5344CB8AC3E}">
        <p14:creationId xmlns="" xmlns:p14="http://schemas.microsoft.com/office/powerpoint/2010/main" val="357345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9848"/>
          </a:xfrm>
        </p:spPr>
        <p:txBody>
          <a:bodyPr/>
          <a:lstStyle/>
          <a:p>
            <a:pPr algn="ctr"/>
            <a:r>
              <a:rPr lang="en-IN" b="1" dirty="0" smtClean="0"/>
              <a:t>CONCLUSION</a:t>
            </a:r>
            <a:endParaRPr lang="en-IN" b="1" dirty="0"/>
          </a:p>
        </p:txBody>
      </p:sp>
      <p:pic>
        <p:nvPicPr>
          <p:cNvPr id="10242" name="Picture 2" descr="C:\Users\SHANTANU DAS\Desktop\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65896"/>
            <a:ext cx="4320480" cy="43012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4670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65816"/>
          </a:xfrm>
        </p:spPr>
        <p:txBody>
          <a:bodyPr>
            <a:normAutofit/>
          </a:bodyPr>
          <a:lstStyle/>
          <a:p>
            <a:pPr marL="109728" indent="0">
              <a:buClr>
                <a:schemeClr val="tx2"/>
              </a:buClr>
              <a:buNone/>
            </a:pPr>
            <a:r>
              <a:rPr lang="en-IN" dirty="0" smtClean="0">
                <a:latin typeface="Bookman Old Style" pitchFamily="18" charset="0"/>
              </a:rPr>
              <a:t>SeeTell can prove to be useful in various aspects:</a:t>
            </a:r>
          </a:p>
          <a:p>
            <a:pPr marL="109728" indent="0">
              <a:buClr>
                <a:schemeClr val="tx2"/>
              </a:buClr>
              <a:buNone/>
            </a:pPr>
            <a:endParaRPr lang="en-IN" dirty="0">
              <a:latin typeface="Bookman Old Style" pitchFamily="18" charset="0"/>
            </a:endParaRPr>
          </a:p>
          <a:p>
            <a:pPr>
              <a:buClr>
                <a:schemeClr val="tx2"/>
              </a:buClr>
            </a:pPr>
            <a:r>
              <a:rPr lang="en-IN" dirty="0">
                <a:latin typeface="Bookman Old Style" pitchFamily="18" charset="0"/>
              </a:rPr>
              <a:t>Helps users to multitask</a:t>
            </a:r>
          </a:p>
          <a:p>
            <a:pPr>
              <a:buClr>
                <a:schemeClr val="tx2"/>
              </a:buClr>
            </a:pPr>
            <a:endParaRPr lang="en-IN" dirty="0">
              <a:latin typeface="Bookman Old Style" pitchFamily="18" charset="0"/>
            </a:endParaRPr>
          </a:p>
          <a:p>
            <a:pPr>
              <a:buClr>
                <a:schemeClr val="tx2"/>
              </a:buClr>
            </a:pPr>
            <a:r>
              <a:rPr lang="en-IN" dirty="0">
                <a:latin typeface="Bookman Old Style" pitchFamily="18" charset="0"/>
              </a:rPr>
              <a:t>Helps visually impaired people specially those who cannot red in Braille too</a:t>
            </a:r>
          </a:p>
          <a:p>
            <a:pPr>
              <a:buClr>
                <a:schemeClr val="tx2"/>
              </a:buClr>
            </a:pPr>
            <a:endParaRPr lang="en-IN" dirty="0">
              <a:latin typeface="Bookman Old Style" pitchFamily="18" charset="0"/>
            </a:endParaRPr>
          </a:p>
          <a:p>
            <a:pPr>
              <a:buClr>
                <a:schemeClr val="tx2"/>
              </a:buClr>
            </a:pPr>
            <a:r>
              <a:rPr lang="en-IN" dirty="0">
                <a:latin typeface="Bookman Old Style" pitchFamily="18" charset="0"/>
              </a:rPr>
              <a:t>Provides a fun way for children to learn</a:t>
            </a:r>
          </a:p>
          <a:p>
            <a:pPr>
              <a:buClr>
                <a:schemeClr val="tx2"/>
              </a:buClr>
            </a:pPr>
            <a:endParaRPr lang="en-IN" dirty="0">
              <a:latin typeface="Bookman Old Style" pitchFamily="18" charset="0"/>
            </a:endParaRPr>
          </a:p>
          <a:p>
            <a:pPr>
              <a:buClr>
                <a:schemeClr val="tx2"/>
              </a:buClr>
            </a:pPr>
            <a:r>
              <a:rPr lang="en-IN" dirty="0">
                <a:latin typeface="Bookman Old Style" pitchFamily="18" charset="0"/>
              </a:rPr>
              <a:t>Provides a solution to those who wish to learn the </a:t>
            </a:r>
            <a:r>
              <a:rPr lang="en-IN" dirty="0" smtClean="0">
                <a:latin typeface="Bookman Old Style" pitchFamily="18" charset="0"/>
              </a:rPr>
              <a:t>language</a:t>
            </a:r>
            <a:endParaRPr lang="en-IN" dirty="0">
              <a:latin typeface="Bookman Old Style" pitchFamily="18" charset="0"/>
            </a:endParaRPr>
          </a:p>
          <a:p>
            <a:pPr>
              <a:buClr>
                <a:schemeClr val="tx2"/>
              </a:buClr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9008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9848"/>
          </a:xfrm>
        </p:spPr>
        <p:txBody>
          <a:bodyPr/>
          <a:lstStyle/>
          <a:p>
            <a:pPr algn="ctr"/>
            <a:r>
              <a:rPr lang="en-IN" b="1" dirty="0" smtClean="0"/>
              <a:t>FUTURE SCOPE</a:t>
            </a:r>
            <a:endParaRPr lang="en-IN" b="1" dirty="0"/>
          </a:p>
        </p:txBody>
      </p:sp>
      <p:pic>
        <p:nvPicPr>
          <p:cNvPr id="1126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89971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5709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386561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IN" dirty="0" smtClean="0">
                <a:latin typeface="Bookman Old Style" pitchFamily="18" charset="0"/>
              </a:rPr>
              <a:t>Support for other languages</a:t>
            </a:r>
          </a:p>
          <a:p>
            <a:pPr>
              <a:buClr>
                <a:schemeClr val="tx2"/>
              </a:buClr>
            </a:pPr>
            <a:endParaRPr lang="en-IN" dirty="0">
              <a:latin typeface="Bookman Old Style" pitchFamily="18" charset="0"/>
            </a:endParaRPr>
          </a:p>
          <a:p>
            <a:pPr>
              <a:buClr>
                <a:schemeClr val="tx2"/>
              </a:buClr>
            </a:pPr>
            <a:r>
              <a:rPr lang="en-IN" dirty="0" smtClean="0">
                <a:latin typeface="Bookman Old Style" pitchFamily="18" charset="0"/>
              </a:rPr>
              <a:t>Support for providing input in various other formats</a:t>
            </a:r>
          </a:p>
          <a:p>
            <a:pPr>
              <a:buClr>
                <a:schemeClr val="tx2"/>
              </a:buClr>
            </a:pPr>
            <a:endParaRPr lang="en-IN" dirty="0">
              <a:latin typeface="Bookman Old Style" pitchFamily="18" charset="0"/>
            </a:endParaRPr>
          </a:p>
          <a:p>
            <a:pPr>
              <a:buClr>
                <a:schemeClr val="tx2"/>
              </a:buClr>
            </a:pPr>
            <a:r>
              <a:rPr lang="en-IN" dirty="0" smtClean="0">
                <a:latin typeface="Bookman Old Style" pitchFamily="18" charset="0"/>
              </a:rPr>
              <a:t>Algorithms to recognize text from blur and low resolution images can be developed</a:t>
            </a:r>
          </a:p>
          <a:p>
            <a:pPr marL="109728" indent="0">
              <a:buClr>
                <a:schemeClr val="tx2"/>
              </a:buClr>
              <a:buNone/>
            </a:pPr>
            <a:endParaRPr lang="en-IN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677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13110"/>
            <a:ext cx="8229600" cy="1069848"/>
          </a:xfrm>
        </p:spPr>
        <p:txBody>
          <a:bodyPr/>
          <a:lstStyle/>
          <a:p>
            <a:pPr algn="ctr"/>
            <a:r>
              <a:rPr lang="en-IN" b="1" dirty="0" smtClean="0"/>
              <a:t>QUERIES</a:t>
            </a:r>
            <a:endParaRPr lang="en-IN" b="1" dirty="0"/>
          </a:p>
        </p:txBody>
      </p:sp>
      <p:pic>
        <p:nvPicPr>
          <p:cNvPr id="15362" name="Picture 2" descr="C:\Users\SHANTANU DAS\AppData\Local\Microsoft\Windows\INetCache\IE\3779CF4W\10_Soalan_Tentang_Lelaki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68" y="1556792"/>
            <a:ext cx="3051536" cy="495874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4650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9848"/>
          </a:xfrm>
        </p:spPr>
        <p:txBody>
          <a:bodyPr/>
          <a:lstStyle/>
          <a:p>
            <a:pPr algn="ctr"/>
            <a:r>
              <a:rPr lang="en-IN" b="1" dirty="0" smtClean="0"/>
              <a:t>THANK YOU</a:t>
            </a:r>
            <a:endParaRPr lang="en-IN" b="1" dirty="0"/>
          </a:p>
        </p:txBody>
      </p:sp>
      <p:pic>
        <p:nvPicPr>
          <p:cNvPr id="16386" name="Picture 2" descr="Image result for take a bow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720" y="1628800"/>
            <a:ext cx="3638550" cy="4762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6983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3871902"/>
          </a:xfrm>
        </p:spPr>
        <p:txBody>
          <a:bodyPr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en-IN" dirty="0" smtClean="0">
                <a:latin typeface="Bookman Old Style" pitchFamily="18" charset="0"/>
              </a:rPr>
              <a:t>Globally as many as 285 million people suffer from visual impairment, out of which 39 million are completely blind.</a:t>
            </a:r>
          </a:p>
          <a:p>
            <a:endParaRPr lang="en-IN" dirty="0" smtClean="0">
              <a:latin typeface="Bookman Old Style" pitchFamily="18" charset="0"/>
            </a:endParaRPr>
          </a:p>
          <a:p>
            <a:pPr>
              <a:buClr>
                <a:schemeClr val="tx2"/>
              </a:buClr>
            </a:pPr>
            <a:r>
              <a:rPr lang="en-IN" dirty="0" smtClean="0">
                <a:latin typeface="Bookman Old Style" pitchFamily="18" charset="0"/>
              </a:rPr>
              <a:t>India alone accounts for 20% of global blind population.</a:t>
            </a:r>
          </a:p>
          <a:p>
            <a:pPr>
              <a:buClr>
                <a:schemeClr val="tx2"/>
              </a:buClr>
            </a:pPr>
            <a:endParaRPr lang="en-IN" dirty="0" smtClean="0">
              <a:latin typeface="Bookman Old Style" pitchFamily="18" charset="0"/>
            </a:endParaRPr>
          </a:p>
          <a:p>
            <a:pPr>
              <a:buClr>
                <a:schemeClr val="tx2"/>
              </a:buClr>
            </a:pPr>
            <a:r>
              <a:rPr lang="en-IN" dirty="0" smtClean="0">
                <a:latin typeface="Bookman Old Style" pitchFamily="18" charset="0"/>
              </a:rPr>
              <a:t>These people face difficulties in </a:t>
            </a:r>
            <a:r>
              <a:rPr lang="en-IN" smtClean="0">
                <a:latin typeface="Bookman Old Style" pitchFamily="18" charset="0"/>
              </a:rPr>
              <a:t>performing as basic a task as reading.</a:t>
            </a:r>
            <a:endParaRPr lang="en-IN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26393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953848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IN" dirty="0" smtClean="0">
                <a:latin typeface="Bookman Old Style" pitchFamily="18" charset="0"/>
              </a:rPr>
              <a:t>Digital copies of information proves to be more usable than hard copies.</a:t>
            </a:r>
          </a:p>
          <a:p>
            <a:pPr>
              <a:buClr>
                <a:schemeClr val="tx2"/>
              </a:buClr>
            </a:pPr>
            <a:endParaRPr lang="en-IN" dirty="0">
              <a:latin typeface="Bookman Old Style" pitchFamily="18" charset="0"/>
            </a:endParaRPr>
          </a:p>
          <a:p>
            <a:pPr>
              <a:buClr>
                <a:schemeClr val="tx2"/>
              </a:buClr>
            </a:pPr>
            <a:r>
              <a:rPr lang="en-IN" dirty="0" smtClean="0">
                <a:latin typeface="Bookman Old Style" pitchFamily="18" charset="0"/>
              </a:rPr>
              <a:t>Lately, high performance imaging devices are easily available which are portable, cost-effective and can be easily integrated with other systems.</a:t>
            </a:r>
          </a:p>
          <a:p>
            <a:pPr>
              <a:buClr>
                <a:schemeClr val="tx2"/>
              </a:buClr>
            </a:pPr>
            <a:endParaRPr lang="en-IN" dirty="0">
              <a:latin typeface="Bookman Old Style" pitchFamily="18" charset="0"/>
            </a:endParaRPr>
          </a:p>
          <a:p>
            <a:pPr>
              <a:buClr>
                <a:schemeClr val="tx2"/>
              </a:buClr>
            </a:pPr>
            <a:r>
              <a:rPr lang="en-IN" dirty="0" smtClean="0">
                <a:latin typeface="Bookman Old Style" pitchFamily="18" charset="0"/>
              </a:rPr>
              <a:t>These  imaging devices are rapidly replacing traditional desktop scanners.</a:t>
            </a:r>
          </a:p>
          <a:p>
            <a:pPr>
              <a:buClr>
                <a:schemeClr val="tx2"/>
              </a:buClr>
            </a:pPr>
            <a:endParaRPr lang="en-IN" dirty="0"/>
          </a:p>
          <a:p>
            <a:pPr>
              <a:buClr>
                <a:schemeClr val="tx2"/>
              </a:buClr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6568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IN" dirty="0" smtClean="0">
                <a:latin typeface="Bookman Old Style" pitchFamily="18" charset="0"/>
              </a:rPr>
              <a:t>There should be a system to:</a:t>
            </a:r>
          </a:p>
          <a:p>
            <a:pPr marL="109728" indent="0">
              <a:buNone/>
            </a:pPr>
            <a:endParaRPr lang="en-IN" dirty="0" smtClean="0">
              <a:latin typeface="Bookman Old Style" pitchFamily="18" charset="0"/>
            </a:endParaRPr>
          </a:p>
          <a:p>
            <a:pPr>
              <a:buClr>
                <a:schemeClr val="tx2"/>
              </a:buClr>
            </a:pPr>
            <a:r>
              <a:rPr lang="en-IN" dirty="0" smtClean="0">
                <a:latin typeface="Bookman Old Style" pitchFamily="18" charset="0"/>
              </a:rPr>
              <a:t>Assist visually impaired people with reading documents (newspapers</a:t>
            </a:r>
            <a:r>
              <a:rPr lang="en-IN" dirty="0">
                <a:latin typeface="Bookman Old Style" pitchFamily="18" charset="0"/>
              </a:rPr>
              <a:t>, books, mails, magazines, commercial product’s label) or text in natural scenes (signs, screen, schedules</a:t>
            </a:r>
            <a:r>
              <a:rPr lang="en-IN" dirty="0" smtClean="0">
                <a:latin typeface="Bookman Old Style" pitchFamily="18" charset="0"/>
              </a:rPr>
              <a:t>)</a:t>
            </a:r>
          </a:p>
          <a:p>
            <a:endParaRPr lang="en-IN" dirty="0" smtClean="0">
              <a:latin typeface="Bookman Old Style" pitchFamily="18" charset="0"/>
            </a:endParaRPr>
          </a:p>
          <a:p>
            <a:pPr>
              <a:buClr>
                <a:schemeClr val="tx2"/>
              </a:buClr>
            </a:pPr>
            <a:r>
              <a:rPr lang="en-IN" dirty="0" smtClean="0">
                <a:latin typeface="Bookman Old Style" pitchFamily="18" charset="0"/>
              </a:rPr>
              <a:t>Help people who suffer from learning </a:t>
            </a:r>
            <a:r>
              <a:rPr lang="en-IN" dirty="0" smtClean="0">
                <a:latin typeface="Bookman Old Style" pitchFamily="18" charset="0"/>
              </a:rPr>
              <a:t>or literacy disabilities</a:t>
            </a:r>
            <a:endParaRPr lang="en-IN" dirty="0" smtClean="0">
              <a:latin typeface="Bookman Old Style" pitchFamily="18" charset="0"/>
            </a:endParaRPr>
          </a:p>
          <a:p>
            <a:endParaRPr lang="en-IN" dirty="0" smtClean="0">
              <a:latin typeface="Bookman Old Style" pitchFamily="18" charset="0"/>
            </a:endParaRPr>
          </a:p>
          <a:p>
            <a:pPr>
              <a:buClr>
                <a:schemeClr val="tx2"/>
              </a:buClr>
            </a:pPr>
            <a:r>
              <a:rPr lang="en-IN" dirty="0" smtClean="0">
                <a:latin typeface="Bookman Old Style" pitchFamily="18" charset="0"/>
              </a:rPr>
              <a:t>Helps convert printed/handwritten documents into digital format.</a:t>
            </a:r>
          </a:p>
          <a:p>
            <a:endParaRPr lang="en-IN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94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872080"/>
          </a:xfrm>
        </p:spPr>
        <p:txBody>
          <a:bodyPr/>
          <a:lstStyle/>
          <a:p>
            <a:pPr algn="ctr"/>
            <a:r>
              <a:rPr lang="en-IN" b="1" dirty="0" smtClean="0"/>
              <a:t>LITERATURE SURVEY</a:t>
            </a:r>
            <a:endParaRPr lang="en-IN" b="1" dirty="0"/>
          </a:p>
        </p:txBody>
      </p:sp>
      <p:pic>
        <p:nvPicPr>
          <p:cNvPr id="2051" name="Picture 3" descr="C:\Users\SHANTANU DAS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29" y="1628800"/>
            <a:ext cx="4752528" cy="4248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477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21800"/>
          </a:xfrm>
        </p:spPr>
        <p:txBody>
          <a:bodyPr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en-IN" dirty="0" err="1" smtClean="0">
                <a:latin typeface="Bookman Old Style" pitchFamily="18" charset="0"/>
              </a:rPr>
              <a:t>Jisha</a:t>
            </a:r>
            <a:r>
              <a:rPr lang="en-IN" dirty="0" smtClean="0">
                <a:latin typeface="Bookman Old Style" pitchFamily="18" charset="0"/>
              </a:rPr>
              <a:t> </a:t>
            </a:r>
            <a:r>
              <a:rPr lang="en-IN" dirty="0" err="1" smtClean="0">
                <a:latin typeface="Bookman Old Style" pitchFamily="18" charset="0"/>
              </a:rPr>
              <a:t>Gopinath</a:t>
            </a:r>
            <a:r>
              <a:rPr lang="en-IN" dirty="0" smtClean="0">
                <a:latin typeface="Bookman Old Style" pitchFamily="18" charset="0"/>
              </a:rPr>
              <a:t>, et.al published </a:t>
            </a:r>
            <a:r>
              <a:rPr lang="en-IN" b="1" dirty="0" smtClean="0">
                <a:latin typeface="Bookman Old Style" pitchFamily="18" charset="0"/>
              </a:rPr>
              <a:t>“Text to Speech Conversion System using OCR” </a:t>
            </a:r>
            <a:r>
              <a:rPr lang="en-IN" dirty="0" smtClean="0">
                <a:latin typeface="Bookman Old Style" pitchFamily="18" charset="0"/>
              </a:rPr>
              <a:t>in IJETAE, 2015</a:t>
            </a:r>
          </a:p>
          <a:p>
            <a:pPr>
              <a:buClr>
                <a:schemeClr val="tx2"/>
              </a:buClr>
            </a:pPr>
            <a:endParaRPr lang="en-IN" dirty="0">
              <a:latin typeface="Bookman Old Style" pitchFamily="18" charset="0"/>
            </a:endParaRPr>
          </a:p>
          <a:p>
            <a:pPr>
              <a:buClr>
                <a:schemeClr val="tx2"/>
              </a:buClr>
            </a:pPr>
            <a:r>
              <a:rPr lang="en-IN" dirty="0" smtClean="0">
                <a:latin typeface="Bookman Old Style" pitchFamily="18" charset="0"/>
              </a:rPr>
              <a:t>K. </a:t>
            </a:r>
            <a:r>
              <a:rPr lang="en-IN" dirty="0" err="1" smtClean="0">
                <a:latin typeface="Bookman Old Style" pitchFamily="18" charset="0"/>
              </a:rPr>
              <a:t>Kalaivani</a:t>
            </a:r>
            <a:r>
              <a:rPr lang="en-IN" dirty="0" smtClean="0">
                <a:latin typeface="Bookman Old Style" pitchFamily="18" charset="0"/>
              </a:rPr>
              <a:t>, et.al published </a:t>
            </a:r>
            <a:r>
              <a:rPr lang="en-IN" b="1" dirty="0" smtClean="0">
                <a:latin typeface="Bookman Old Style" pitchFamily="18" charset="0"/>
              </a:rPr>
              <a:t>“Real Time Implementation of Image Recognition and Text to Speech Conversion”</a:t>
            </a:r>
            <a:r>
              <a:rPr lang="en-IN" dirty="0" smtClean="0">
                <a:latin typeface="Bookman Old Style" pitchFamily="18" charset="0"/>
              </a:rPr>
              <a:t> in IJAERT, 2014</a:t>
            </a:r>
          </a:p>
          <a:p>
            <a:pPr>
              <a:buClr>
                <a:schemeClr val="tx2"/>
              </a:buClr>
            </a:pPr>
            <a:endParaRPr lang="en-IN" dirty="0">
              <a:latin typeface="Bookman Old Style" pitchFamily="18" charset="0"/>
            </a:endParaRPr>
          </a:p>
          <a:p>
            <a:pPr>
              <a:buClr>
                <a:schemeClr val="tx2"/>
              </a:buClr>
            </a:pPr>
            <a:r>
              <a:rPr lang="en-IN" dirty="0" err="1" smtClean="0">
                <a:latin typeface="Bookman Old Style" pitchFamily="18" charset="0"/>
              </a:rPr>
              <a:t>Partha</a:t>
            </a:r>
            <a:r>
              <a:rPr lang="en-IN" dirty="0" smtClean="0">
                <a:latin typeface="Bookman Old Style" pitchFamily="18" charset="0"/>
              </a:rPr>
              <a:t> </a:t>
            </a:r>
            <a:r>
              <a:rPr lang="en-IN" dirty="0" err="1" smtClean="0">
                <a:latin typeface="Bookman Old Style" pitchFamily="18" charset="0"/>
              </a:rPr>
              <a:t>Sarathi</a:t>
            </a:r>
            <a:r>
              <a:rPr lang="en-IN" dirty="0" smtClean="0">
                <a:latin typeface="Bookman Old Style" pitchFamily="18" charset="0"/>
              </a:rPr>
              <a:t> </a:t>
            </a:r>
            <a:r>
              <a:rPr lang="en-IN" dirty="0" err="1" smtClean="0">
                <a:latin typeface="Bookman Old Style" pitchFamily="18" charset="0"/>
              </a:rPr>
              <a:t>Giri</a:t>
            </a:r>
            <a:r>
              <a:rPr lang="en-IN" dirty="0" smtClean="0">
                <a:latin typeface="Bookman Old Style" pitchFamily="18" charset="0"/>
              </a:rPr>
              <a:t> published </a:t>
            </a:r>
            <a:r>
              <a:rPr lang="en-IN" b="1" dirty="0" smtClean="0">
                <a:latin typeface="Bookman Old Style" pitchFamily="18" charset="0"/>
              </a:rPr>
              <a:t>“Text Information Extraction and Analysis from Images using DIP Techniques” </a:t>
            </a:r>
            <a:r>
              <a:rPr lang="en-IN" dirty="0" smtClean="0">
                <a:latin typeface="Bookman Old Style" pitchFamily="18" charset="0"/>
              </a:rPr>
              <a:t>in IJACTE, 2013</a:t>
            </a:r>
            <a:endParaRPr lang="en-IN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29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8229600" cy="800072"/>
          </a:xfrm>
        </p:spPr>
        <p:txBody>
          <a:bodyPr/>
          <a:lstStyle/>
          <a:p>
            <a:pPr algn="ctr"/>
            <a:r>
              <a:rPr lang="en-IN" b="1" dirty="0" smtClean="0"/>
              <a:t>EXISTING SYSTEMS</a:t>
            </a:r>
            <a:endParaRPr lang="en-IN" b="1" dirty="0"/>
          </a:p>
        </p:txBody>
      </p:sp>
      <p:pic>
        <p:nvPicPr>
          <p:cNvPr id="3074" name="Picture 2" descr="C:\Users\SHANTANU DAS\Desktop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844824"/>
            <a:ext cx="5184576" cy="39604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9842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680520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n-IN" sz="2400" dirty="0">
                <a:latin typeface="Bookman Old Style" pitchFamily="18" charset="0"/>
              </a:rPr>
              <a:t>Initial </a:t>
            </a:r>
            <a:r>
              <a:rPr lang="en-IN" sz="2400" dirty="0" smtClean="0">
                <a:latin typeface="Bookman Old Style" pitchFamily="18" charset="0"/>
              </a:rPr>
              <a:t>speaking </a:t>
            </a:r>
            <a:r>
              <a:rPr lang="en-IN" sz="2400" dirty="0">
                <a:latin typeface="Bookman Old Style" pitchFamily="18" charset="0"/>
              </a:rPr>
              <a:t>machines </a:t>
            </a:r>
            <a:r>
              <a:rPr lang="en-IN" sz="2400" dirty="0" smtClean="0">
                <a:latin typeface="Bookman Old Style" pitchFamily="18" charset="0"/>
              </a:rPr>
              <a:t>- </a:t>
            </a:r>
            <a:r>
              <a:rPr lang="en-IN" sz="2400" b="1" dirty="0" err="1" smtClean="0">
                <a:latin typeface="Bookman Old Style" pitchFamily="18" charset="0"/>
              </a:rPr>
              <a:t>Albertus</a:t>
            </a:r>
            <a:r>
              <a:rPr lang="en-IN" sz="2400" b="1" dirty="0" smtClean="0">
                <a:latin typeface="Bookman Old Style" pitchFamily="18" charset="0"/>
              </a:rPr>
              <a:t> </a:t>
            </a:r>
            <a:r>
              <a:rPr lang="en-IN" sz="2400" b="1" dirty="0">
                <a:latin typeface="Bookman Old Style" pitchFamily="18" charset="0"/>
              </a:rPr>
              <a:t>Magnus </a:t>
            </a:r>
            <a:r>
              <a:rPr lang="en-IN" sz="2400" dirty="0">
                <a:latin typeface="Bookman Old Style" pitchFamily="18" charset="0"/>
              </a:rPr>
              <a:t>(1198-1280),</a:t>
            </a:r>
            <a:r>
              <a:rPr lang="en-IN" sz="2400" b="1" dirty="0" err="1">
                <a:latin typeface="Bookman Old Style" pitchFamily="18" charset="0"/>
              </a:rPr>
              <a:t>Gerbert</a:t>
            </a:r>
            <a:r>
              <a:rPr lang="en-IN" sz="2400" b="1" dirty="0">
                <a:latin typeface="Bookman Old Style" pitchFamily="18" charset="0"/>
              </a:rPr>
              <a:t> of </a:t>
            </a:r>
            <a:r>
              <a:rPr lang="en-IN" sz="2400" b="1" dirty="0" err="1">
                <a:latin typeface="Bookman Old Style" pitchFamily="18" charset="0"/>
              </a:rPr>
              <a:t>Aurillac</a:t>
            </a:r>
            <a:r>
              <a:rPr lang="en-IN" sz="2400" dirty="0">
                <a:latin typeface="Bookman Old Style" pitchFamily="18" charset="0"/>
              </a:rPr>
              <a:t>(d.1003 AD), and </a:t>
            </a:r>
            <a:r>
              <a:rPr lang="en-IN" sz="2400" b="1" dirty="0">
                <a:latin typeface="Bookman Old Style" pitchFamily="18" charset="0"/>
              </a:rPr>
              <a:t>Roger Bacon </a:t>
            </a:r>
            <a:r>
              <a:rPr lang="en-IN" sz="2400" dirty="0">
                <a:latin typeface="Bookman Old Style" pitchFamily="18" charset="0"/>
              </a:rPr>
              <a:t>(1214- 1294</a:t>
            </a:r>
            <a:r>
              <a:rPr lang="en-IN" sz="2400" dirty="0" smtClean="0">
                <a:latin typeface="Bookman Old Style" pitchFamily="18" charset="0"/>
              </a:rPr>
              <a:t>)</a:t>
            </a:r>
          </a:p>
          <a:p>
            <a:pPr>
              <a:buClr>
                <a:schemeClr val="tx2"/>
              </a:buClr>
            </a:pPr>
            <a:endParaRPr lang="en-IN" sz="2400" dirty="0">
              <a:latin typeface="Bookman Old Style" pitchFamily="18" charset="0"/>
            </a:endParaRPr>
          </a:p>
          <a:p>
            <a:pPr>
              <a:buClr>
                <a:schemeClr val="tx2"/>
              </a:buClr>
            </a:pPr>
            <a:r>
              <a:rPr lang="en-IN" sz="2400" dirty="0">
                <a:latin typeface="Bookman Old Style" pitchFamily="18" charset="0"/>
              </a:rPr>
              <a:t>The first successful prototype for reading </a:t>
            </a:r>
            <a:r>
              <a:rPr lang="en-IN" sz="2400">
                <a:latin typeface="Bookman Old Style" pitchFamily="18" charset="0"/>
              </a:rPr>
              <a:t>machine </a:t>
            </a:r>
            <a:r>
              <a:rPr lang="en-IN" sz="2400" smtClean="0">
                <a:latin typeface="Bookman Old Style" pitchFamily="18" charset="0"/>
              </a:rPr>
              <a:t>developed </a:t>
            </a:r>
            <a:r>
              <a:rPr lang="en-IN" sz="2400" dirty="0">
                <a:latin typeface="Bookman Old Style" pitchFamily="18" charset="0"/>
              </a:rPr>
              <a:t>by the </a:t>
            </a:r>
            <a:r>
              <a:rPr lang="en-IN" sz="2400" b="1" dirty="0">
                <a:latin typeface="Bookman Old Style" pitchFamily="18" charset="0"/>
              </a:rPr>
              <a:t>Haskin </a:t>
            </a:r>
            <a:r>
              <a:rPr lang="en-IN" sz="2400" b="1" dirty="0" smtClean="0">
                <a:latin typeface="Bookman Old Style" pitchFamily="18" charset="0"/>
              </a:rPr>
              <a:t>Laboratories </a:t>
            </a:r>
            <a:r>
              <a:rPr lang="en-IN" sz="2400" dirty="0" smtClean="0">
                <a:latin typeface="Bookman Old Style" pitchFamily="18" charset="0"/>
              </a:rPr>
              <a:t>in </a:t>
            </a:r>
            <a:r>
              <a:rPr lang="en-IN" sz="2400" dirty="0">
                <a:latin typeface="Bookman Old Style" pitchFamily="18" charset="0"/>
              </a:rPr>
              <a:t>the 1970s</a:t>
            </a:r>
            <a:r>
              <a:rPr lang="en-IN" sz="2400" dirty="0" smtClean="0">
                <a:latin typeface="Bookman Old Style" pitchFamily="18" charset="0"/>
              </a:rPr>
              <a:t>.</a:t>
            </a:r>
            <a:endParaRPr lang="en-IN" sz="2400" dirty="0" smtClean="0">
              <a:latin typeface="Bookman Old Style" pitchFamily="18" charset="0"/>
            </a:endParaRPr>
          </a:p>
          <a:p>
            <a:pPr>
              <a:buClr>
                <a:schemeClr val="tx2"/>
              </a:buClr>
            </a:pPr>
            <a:endParaRPr lang="en-IN" sz="2400" dirty="0" smtClean="0">
              <a:latin typeface="Bookman Old Style" pitchFamily="18" charset="0"/>
            </a:endParaRPr>
          </a:p>
          <a:p>
            <a:pPr>
              <a:buClr>
                <a:schemeClr val="tx2"/>
              </a:buClr>
            </a:pPr>
            <a:r>
              <a:rPr lang="en-IN" sz="2400" dirty="0">
                <a:latin typeface="Bookman Old Style" pitchFamily="18" charset="0"/>
              </a:rPr>
              <a:t>The text reciting systems which are already in </a:t>
            </a:r>
            <a:r>
              <a:rPr lang="en-IN" sz="2400" dirty="0" smtClean="0">
                <a:latin typeface="Bookman Old Style" pitchFamily="18" charset="0"/>
              </a:rPr>
              <a:t>existence- </a:t>
            </a:r>
            <a:r>
              <a:rPr lang="en-IN" sz="2400" b="1" dirty="0" smtClean="0">
                <a:latin typeface="Bookman Old Style" pitchFamily="18" charset="0"/>
              </a:rPr>
              <a:t>‘I-Scan</a:t>
            </a:r>
            <a:r>
              <a:rPr lang="en-IN" sz="2400" b="1" dirty="0">
                <a:latin typeface="Bookman Old Style" pitchFamily="18" charset="0"/>
              </a:rPr>
              <a:t>’, ‘Kurzweil 1000’, ‘Cicero text reader’, ‘Open Book’, ‘Ovation’, ‘Scan N Talk’, ‘VERA’ </a:t>
            </a:r>
            <a:r>
              <a:rPr lang="en-IN" sz="2400" dirty="0">
                <a:latin typeface="Bookman Old Style" pitchFamily="18" charset="0"/>
              </a:rPr>
              <a:t>etc. </a:t>
            </a:r>
            <a:r>
              <a:rPr lang="en-IN" sz="2400" dirty="0" smtClean="0">
                <a:latin typeface="Bookman Old Style" pitchFamily="18" charset="0"/>
              </a:rPr>
              <a:t>Cost: more </a:t>
            </a:r>
            <a:r>
              <a:rPr lang="en-IN" sz="2400" dirty="0">
                <a:latin typeface="Bookman Old Style" pitchFamily="18" charset="0"/>
              </a:rPr>
              <a:t>than 2 lakh INR</a:t>
            </a:r>
            <a:r>
              <a:rPr lang="en-IN" sz="2400" dirty="0" smtClean="0">
                <a:latin typeface="Bookman Old Style" pitchFamily="18" charset="0"/>
              </a:rPr>
              <a:t>.</a:t>
            </a:r>
          </a:p>
          <a:p>
            <a:pPr>
              <a:buClr>
                <a:schemeClr val="tx2"/>
              </a:buClr>
            </a:pPr>
            <a:endParaRPr lang="en-IN" sz="2200" dirty="0">
              <a:latin typeface="Bookman Old Style" pitchFamily="18" charset="0"/>
            </a:endParaRPr>
          </a:p>
          <a:p>
            <a:pPr>
              <a:buClr>
                <a:schemeClr val="tx2"/>
              </a:buClr>
            </a:pPr>
            <a:endParaRPr lang="en-IN" sz="22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138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321</TotalTime>
  <Words>723</Words>
  <Application>Microsoft Office PowerPoint</Application>
  <PresentationFormat>On-screen Show (4:3)</PresentationFormat>
  <Paragraphs>106</Paragraphs>
  <Slides>28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Urban</vt:lpstr>
      <vt:lpstr>SEETELL  An Image to Speech Converter</vt:lpstr>
      <vt:lpstr>INTRODUCTION</vt:lpstr>
      <vt:lpstr>Slide 3</vt:lpstr>
      <vt:lpstr>Slide 4</vt:lpstr>
      <vt:lpstr>Slide 5</vt:lpstr>
      <vt:lpstr>LITERATURE SURVEY</vt:lpstr>
      <vt:lpstr>Slide 7</vt:lpstr>
      <vt:lpstr>EXISTING SYSTEMS</vt:lpstr>
      <vt:lpstr>Slide 9</vt:lpstr>
      <vt:lpstr>Slide 10</vt:lpstr>
      <vt:lpstr>PROPOSED SYSTEM</vt:lpstr>
      <vt:lpstr>Slide 12</vt:lpstr>
      <vt:lpstr>DESIGN</vt:lpstr>
      <vt:lpstr>High level design</vt:lpstr>
      <vt:lpstr>Detailed diagram (Image to text)</vt:lpstr>
      <vt:lpstr>Detailed diagram (Text to Speech)</vt:lpstr>
      <vt:lpstr>Slide 17</vt:lpstr>
      <vt:lpstr>MSER feature detector</vt:lpstr>
      <vt:lpstr>Stroke Width Algorithm</vt:lpstr>
      <vt:lpstr>Optical Character Recognition</vt:lpstr>
      <vt:lpstr>RESULT</vt:lpstr>
      <vt:lpstr>Slide 22</vt:lpstr>
      <vt:lpstr>CONCLUSION</vt:lpstr>
      <vt:lpstr>Slide 24</vt:lpstr>
      <vt:lpstr>FUTURE SCOPE</vt:lpstr>
      <vt:lpstr>Slide 26</vt:lpstr>
      <vt:lpstr>QUERIES</vt:lpstr>
      <vt:lpstr>THANK YOU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shantanu das</dc:creator>
  <cp:lastModifiedBy>User</cp:lastModifiedBy>
  <cp:revision>34</cp:revision>
  <dcterms:created xsi:type="dcterms:W3CDTF">2017-04-30T15:13:56Z</dcterms:created>
  <dcterms:modified xsi:type="dcterms:W3CDTF">2017-05-01T18:17:30Z</dcterms:modified>
</cp:coreProperties>
</file>