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ddd56058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ddd56058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ddd5612b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ddd5612b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5ea08cb1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5ea08cb1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5ddd5612b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5ddd5612b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5de9182df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5de9182df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5deaa2936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5deaa2936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5ddd5612b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5ddd5612b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5ddd5612bf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5ddd5612b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Song </a:t>
            </a:r>
            <a:r>
              <a:rPr lang="en"/>
              <a:t>Recommender Engine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Group 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Original Model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In the original model, only two packages were used for data manipulation and clustering. The model relied upon the K-means clustering algorithm by clustering the songs based on a variety of different attributes such as acoustincness, instrumentalness, loudness, tempo, liveliness, etc. Using the clusters, the algorithm was able to retrieve songs that are similar to songs that the user already enjoys.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lang="en" sz="1400"/>
              <a:t>However, there are also some drawbacks to the model that could be improved upon:</a:t>
            </a:r>
            <a:endParaRPr sz="1400"/>
          </a:p>
          <a:p>
            <a:pPr indent="-317500" lvl="0" marL="457200" rtl="0" algn="l">
              <a:spcBef>
                <a:spcPts val="1200"/>
              </a:spcBef>
              <a:spcAft>
                <a:spcPts val="0"/>
              </a:spcAft>
              <a:buSzPts val="1400"/>
              <a:buChar char="-"/>
            </a:pPr>
            <a:r>
              <a:rPr lang="en" sz="1400"/>
              <a:t>The model could be more accurate as it isn’t able to accurately provide </a:t>
            </a:r>
            <a:r>
              <a:rPr lang="en" sz="1400"/>
              <a:t>recommendations</a:t>
            </a:r>
            <a:r>
              <a:rPr lang="en" sz="1400"/>
              <a:t> if there are outliers in the users music taste</a:t>
            </a:r>
            <a:endParaRPr sz="1400"/>
          </a:p>
          <a:p>
            <a:pPr indent="-317500" lvl="0" marL="457200" rtl="0" algn="l">
              <a:spcBef>
                <a:spcPts val="0"/>
              </a:spcBef>
              <a:spcAft>
                <a:spcPts val="0"/>
              </a:spcAft>
              <a:buSzPts val="1400"/>
              <a:buChar char="-"/>
            </a:pPr>
            <a:r>
              <a:rPr lang="en" sz="1400"/>
              <a:t>The model has limited music diversity</a:t>
            </a:r>
            <a:endParaRPr sz="1400"/>
          </a:p>
          <a:p>
            <a:pPr indent="0" lvl="0" marL="0" rtl="0" algn="l">
              <a:spcBef>
                <a:spcPts val="1200"/>
              </a:spcBef>
              <a:spcAft>
                <a:spcPts val="12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Enhancements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Handling outliers - To handle the outliers in the dataset before implementing K-means clustering, We added these libraries:                              Using these libraries, we were able to calculate the Z-score from all of the columns. After calculating the z-score, we removed everything that was 3 standard deviations away from the mean.  </a:t>
            </a:r>
            <a:endParaRPr sz="1400">
              <a:solidFill>
                <a:schemeClr val="dk1"/>
              </a:solidFill>
            </a:endParaRPr>
          </a:p>
          <a:p>
            <a:pPr indent="0" lvl="0" marL="0" rtl="0" algn="l">
              <a:spcBef>
                <a:spcPts val="1200"/>
              </a:spcBef>
              <a:spcAft>
                <a:spcPts val="1200"/>
              </a:spcAft>
              <a:buNone/>
            </a:pPr>
            <a:r>
              <a:rPr lang="en" sz="1400">
                <a:solidFill>
                  <a:schemeClr val="dk1"/>
                </a:solidFill>
              </a:rPr>
              <a:t>Different clustering methods: We explored DBSCAN and Spectral Clustering as an alternative to K-means. DBSCAN provided the best results followed by Spectral Clustering </a:t>
            </a:r>
            <a:r>
              <a:rPr lang="en" sz="1400">
                <a:solidFill>
                  <a:schemeClr val="dk1"/>
                </a:solidFill>
              </a:rPr>
              <a:t>while</a:t>
            </a:r>
            <a:r>
              <a:rPr lang="en" sz="1400">
                <a:solidFill>
                  <a:schemeClr val="dk1"/>
                </a:solidFill>
              </a:rPr>
              <a:t> K-means </a:t>
            </a:r>
            <a:r>
              <a:rPr lang="en" sz="1400">
                <a:solidFill>
                  <a:schemeClr val="dk1"/>
                </a:solidFill>
              </a:rPr>
              <a:t>performed</a:t>
            </a:r>
            <a:r>
              <a:rPr lang="en" sz="1400">
                <a:solidFill>
                  <a:schemeClr val="dk1"/>
                </a:solidFill>
              </a:rPr>
              <a:t> the worst with the dataset we had.  </a:t>
            </a:r>
            <a:endParaRPr sz="1400">
              <a:solidFill>
                <a:schemeClr val="dk1"/>
              </a:solidFill>
            </a:endParaRPr>
          </a:p>
        </p:txBody>
      </p:sp>
      <p:pic>
        <p:nvPicPr>
          <p:cNvPr id="68" name="Google Shape;68;p15"/>
          <p:cNvPicPr preferRelativeResize="0"/>
          <p:nvPr/>
        </p:nvPicPr>
        <p:blipFill>
          <a:blip r:embed="rId3">
            <a:alphaModFix/>
          </a:blip>
          <a:stretch>
            <a:fillRect/>
          </a:stretch>
        </p:blipFill>
        <p:spPr>
          <a:xfrm>
            <a:off x="2163875" y="1478925"/>
            <a:ext cx="1358675" cy="265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Enhancements</a:t>
            </a:r>
            <a:r>
              <a:rPr lang="en"/>
              <a:t> (Cont.)</a:t>
            </a:r>
            <a:endParaRPr/>
          </a:p>
        </p:txBody>
      </p:sp>
      <p:sp>
        <p:nvSpPr>
          <p:cNvPr id="74" name="Google Shape;74;p16"/>
          <p:cNvSpPr txBox="1"/>
          <p:nvPr>
            <p:ph idx="1" type="body"/>
          </p:nvPr>
        </p:nvSpPr>
        <p:spPr>
          <a:xfrm>
            <a:off x="0" y="11593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1"/>
                </a:solidFill>
              </a:rPr>
              <a:t>                 </a:t>
            </a:r>
            <a:r>
              <a:rPr lang="en" sz="1400" u="sng">
                <a:solidFill>
                  <a:schemeClr val="dk1"/>
                </a:solidFill>
              </a:rPr>
              <a:t>Spectral clustering</a:t>
            </a:r>
            <a:r>
              <a:rPr lang="en" sz="1400">
                <a:solidFill>
                  <a:schemeClr val="dk1"/>
                </a:solidFill>
              </a:rPr>
              <a:t>                                    </a:t>
            </a:r>
            <a:r>
              <a:rPr lang="en" sz="1400" u="sng">
                <a:solidFill>
                  <a:schemeClr val="dk1"/>
                </a:solidFill>
              </a:rPr>
              <a:t>DBSCAN</a:t>
            </a:r>
            <a:r>
              <a:rPr lang="en" sz="1400">
                <a:solidFill>
                  <a:schemeClr val="dk1"/>
                </a:solidFill>
              </a:rPr>
              <a:t>                                         K-Means      </a:t>
            </a:r>
            <a:endParaRPr sz="1400">
              <a:solidFill>
                <a:schemeClr val="dk1"/>
              </a:solidFill>
            </a:endParaRPr>
          </a:p>
        </p:txBody>
      </p:sp>
      <p:pic>
        <p:nvPicPr>
          <p:cNvPr id="75" name="Google Shape;75;p16"/>
          <p:cNvPicPr preferRelativeResize="0"/>
          <p:nvPr/>
        </p:nvPicPr>
        <p:blipFill>
          <a:blip r:embed="rId3">
            <a:alphaModFix/>
          </a:blip>
          <a:stretch>
            <a:fillRect/>
          </a:stretch>
        </p:blipFill>
        <p:spPr>
          <a:xfrm>
            <a:off x="241951" y="1474925"/>
            <a:ext cx="3090250" cy="2193649"/>
          </a:xfrm>
          <a:prstGeom prst="rect">
            <a:avLst/>
          </a:prstGeom>
          <a:noFill/>
          <a:ln>
            <a:noFill/>
          </a:ln>
        </p:spPr>
      </p:pic>
      <p:pic>
        <p:nvPicPr>
          <p:cNvPr id="76" name="Google Shape;76;p16"/>
          <p:cNvPicPr preferRelativeResize="0"/>
          <p:nvPr/>
        </p:nvPicPr>
        <p:blipFill>
          <a:blip r:embed="rId4">
            <a:alphaModFix/>
          </a:blip>
          <a:stretch>
            <a:fillRect/>
          </a:stretch>
        </p:blipFill>
        <p:spPr>
          <a:xfrm>
            <a:off x="3332193" y="1513300"/>
            <a:ext cx="2938275" cy="1785925"/>
          </a:xfrm>
          <a:prstGeom prst="rect">
            <a:avLst/>
          </a:prstGeom>
          <a:noFill/>
          <a:ln>
            <a:noFill/>
          </a:ln>
        </p:spPr>
      </p:pic>
      <p:pic>
        <p:nvPicPr>
          <p:cNvPr id="77" name="Google Shape;77;p16"/>
          <p:cNvPicPr preferRelativeResize="0"/>
          <p:nvPr/>
        </p:nvPicPr>
        <p:blipFill>
          <a:blip r:embed="rId5">
            <a:alphaModFix/>
          </a:blip>
          <a:stretch>
            <a:fillRect/>
          </a:stretch>
        </p:blipFill>
        <p:spPr>
          <a:xfrm>
            <a:off x="6270485" y="1513292"/>
            <a:ext cx="2448757" cy="1934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168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 from data - Heat map</a:t>
            </a:r>
            <a:endParaRPr/>
          </a:p>
        </p:txBody>
      </p:sp>
      <p:pic>
        <p:nvPicPr>
          <p:cNvPr id="83" name="Google Shape;83;p17"/>
          <p:cNvPicPr preferRelativeResize="0"/>
          <p:nvPr/>
        </p:nvPicPr>
        <p:blipFill>
          <a:blip r:embed="rId3">
            <a:alphaModFix/>
          </a:blip>
          <a:stretch>
            <a:fillRect/>
          </a:stretch>
        </p:blipFill>
        <p:spPr>
          <a:xfrm>
            <a:off x="3587252" y="740775"/>
            <a:ext cx="5006099" cy="4144075"/>
          </a:xfrm>
          <a:prstGeom prst="rect">
            <a:avLst/>
          </a:prstGeom>
          <a:noFill/>
          <a:ln>
            <a:noFill/>
          </a:ln>
        </p:spPr>
      </p:pic>
      <p:sp>
        <p:nvSpPr>
          <p:cNvPr id="84" name="Google Shape;84;p17"/>
          <p:cNvSpPr txBox="1"/>
          <p:nvPr/>
        </p:nvSpPr>
        <p:spPr>
          <a:xfrm>
            <a:off x="461600" y="884713"/>
            <a:ext cx="2664000" cy="3856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There is a strong negative correlation between </a:t>
            </a:r>
            <a:r>
              <a:rPr lang="en">
                <a:solidFill>
                  <a:schemeClr val="dk1"/>
                </a:solidFill>
              </a:rPr>
              <a:t>acousticness</a:t>
            </a:r>
            <a:r>
              <a:rPr lang="en">
                <a:solidFill>
                  <a:schemeClr val="dk1"/>
                </a:solidFill>
              </a:rPr>
              <a:t> and loudness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Acoustic songs are </a:t>
            </a:r>
            <a:r>
              <a:rPr lang="en">
                <a:solidFill>
                  <a:schemeClr val="dk1"/>
                </a:solidFill>
              </a:rPr>
              <a:t>usually</a:t>
            </a:r>
            <a:r>
              <a:rPr lang="en">
                <a:solidFill>
                  <a:schemeClr val="dk1"/>
                </a:solidFill>
              </a:rPr>
              <a:t> very mellow and are not very loud</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There is a strong </a:t>
            </a:r>
            <a:r>
              <a:rPr lang="en">
                <a:solidFill>
                  <a:schemeClr val="dk1"/>
                </a:solidFill>
              </a:rPr>
              <a:t>positive</a:t>
            </a:r>
            <a:r>
              <a:rPr lang="en">
                <a:solidFill>
                  <a:schemeClr val="dk1"/>
                </a:solidFill>
              </a:rPr>
              <a:t> </a:t>
            </a:r>
            <a:r>
              <a:rPr lang="en">
                <a:solidFill>
                  <a:schemeClr val="dk1"/>
                </a:solidFill>
              </a:rPr>
              <a:t>correlation</a:t>
            </a:r>
            <a:r>
              <a:rPr lang="en">
                <a:solidFill>
                  <a:schemeClr val="dk1"/>
                </a:solidFill>
              </a:rPr>
              <a:t> between energy and loudness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More energetic music like rock and roll are usually loud</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 from data - histograms</a:t>
            </a:r>
            <a:endParaRPr/>
          </a:p>
        </p:txBody>
      </p:sp>
      <p:pic>
        <p:nvPicPr>
          <p:cNvPr id="90" name="Google Shape;90;p18"/>
          <p:cNvPicPr preferRelativeResize="0"/>
          <p:nvPr/>
        </p:nvPicPr>
        <p:blipFill>
          <a:blip r:embed="rId3">
            <a:alphaModFix/>
          </a:blip>
          <a:stretch>
            <a:fillRect/>
          </a:stretch>
        </p:blipFill>
        <p:spPr>
          <a:xfrm>
            <a:off x="4636475" y="1017725"/>
            <a:ext cx="3889489" cy="3820975"/>
          </a:xfrm>
          <a:prstGeom prst="rect">
            <a:avLst/>
          </a:prstGeom>
          <a:noFill/>
          <a:ln>
            <a:noFill/>
          </a:ln>
        </p:spPr>
      </p:pic>
      <p:sp>
        <p:nvSpPr>
          <p:cNvPr id="91" name="Google Shape;91;p18"/>
          <p:cNvSpPr txBox="1"/>
          <p:nvPr/>
        </p:nvSpPr>
        <p:spPr>
          <a:xfrm>
            <a:off x="474775" y="1213350"/>
            <a:ext cx="3534600" cy="3481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Pretty much every song has a 4 time signature and none of have a 0 or 2 time signature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Songs with high valance </a:t>
            </a:r>
            <a:r>
              <a:rPr lang="en">
                <a:solidFill>
                  <a:schemeClr val="dk1"/>
                </a:solidFill>
              </a:rPr>
              <a:t>sound</a:t>
            </a:r>
            <a:r>
              <a:rPr lang="en">
                <a:solidFill>
                  <a:schemeClr val="dk1"/>
                </a:solidFill>
              </a:rPr>
              <a:t> more positive while songs with low valance are more sad</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tempo of all the songs are much more centralized.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Interaction and Feedback</a:t>
            </a:r>
            <a:endParaRPr/>
          </a:p>
          <a:p>
            <a:pPr indent="0" lvl="0" marL="0" rtl="0" algn="l">
              <a:spcBef>
                <a:spcPts val="0"/>
              </a:spcBef>
              <a:spcAft>
                <a:spcPts val="0"/>
              </a:spcAft>
              <a:buNone/>
            </a:pPr>
            <a:r>
              <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Incorporating user interaction allows the model to make more accurate predictions for the user because of their prolonged exposure to the user’s taste in music.</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We introduced a simple but effective feature that allows the user to heart a song that they enjoy. This explicit feedback provides a music or artist taste that pleases the user, which our model can use to identify future patterns.</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enhancements</a:t>
            </a:r>
            <a:endParaRPr/>
          </a:p>
          <a:p>
            <a:pPr indent="0" lvl="0" marL="0" rtl="0" algn="l">
              <a:spcBef>
                <a:spcPts val="0"/>
              </a:spcBef>
              <a:spcAft>
                <a:spcPts val="0"/>
              </a:spcAft>
              <a:buNone/>
            </a:pPr>
            <a:r>
              <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latin typeface="Roboto"/>
                <a:ea typeface="Roboto"/>
                <a:cs typeface="Roboto"/>
                <a:sym typeface="Roboto"/>
              </a:rPr>
              <a:t>Implement measures to prevent over-recommending the same songs or artists to the user. This ensures a fresh, engaging listening experience.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latin typeface="Roboto"/>
                <a:ea typeface="Roboto"/>
                <a:cs typeface="Roboto"/>
                <a:sym typeface="Roboto"/>
              </a:rPr>
              <a:t>Utilize the time of day or other contextual factors to provide mood-based song suggestions</a:t>
            </a:r>
            <a:endParaRPr>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t/>
            </a:r>
            <a:endParaRPr>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