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2" r:id="rId4"/>
    <p:sldId id="275" r:id="rId5"/>
    <p:sldId id="276" r:id="rId6"/>
    <p:sldId id="277" r:id="rId7"/>
    <p:sldId id="278" r:id="rId8"/>
    <p:sldId id="279" r:id="rId9"/>
    <p:sldId id="274" r:id="rId10"/>
    <p:sldId id="264" r:id="rId11"/>
    <p:sldId id="267" r:id="rId12"/>
    <p:sldId id="268" r:id="rId13"/>
    <p:sldId id="270" r:id="rId14"/>
    <p:sldId id="269" r:id="rId15"/>
    <p:sldId id="280" r:id="rId16"/>
    <p:sldId id="263" r:id="rId17"/>
    <p:sldId id="258" r:id="rId18"/>
    <p:sldId id="259" r:id="rId19"/>
    <p:sldId id="281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45"/>
    <p:restoredTop sz="59414"/>
  </p:normalViewPr>
  <p:slideViewPr>
    <p:cSldViewPr snapToGrid="0" snapToObjects="1">
      <p:cViewPr varScale="1">
        <p:scale>
          <a:sx n="59" d="100"/>
          <a:sy n="59" d="100"/>
        </p:scale>
        <p:origin x="10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5E094-0916-784F-BA64-5FDEBB08C965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38B9D-BB40-9646-97BE-8E70FD10D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33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WITCHERFLAG4445663337899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38B9D-BB40-9646-97BE-8E70FD10D0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74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Witcher portal </a:t>
            </a:r>
          </a:p>
          <a:p>
            <a:r>
              <a:rPr lang="en-US" dirty="0"/>
              <a:t>docker commit -m "witcherportl2" -a "</a:t>
            </a:r>
            <a:r>
              <a:rPr lang="en-US" dirty="0" err="1"/>
              <a:t>sbacker</a:t>
            </a:r>
            <a:r>
              <a:rPr lang="en-US" dirty="0"/>
              <a:t>" witcher10 </a:t>
            </a:r>
            <a:r>
              <a:rPr lang="en-US" dirty="0" err="1"/>
              <a:t>sbacker</a:t>
            </a:r>
            <a:r>
              <a:rPr lang="en-US" dirty="0"/>
              <a:t>/witcherportal2 </a:t>
            </a:r>
          </a:p>
          <a:p>
            <a:r>
              <a:rPr lang="en-US" dirty="0"/>
              <a:t>Docker push </a:t>
            </a:r>
            <a:r>
              <a:rPr lang="en-US" dirty="0" err="1"/>
              <a:t>sbacker</a:t>
            </a:r>
            <a:r>
              <a:rPr lang="en-US" dirty="0"/>
              <a:t>/witcherportal2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38B9D-BB40-9646-97BE-8E70FD10D09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81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38B9D-BB40-9646-97BE-8E70FD10D0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87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V0lUQ0hFUkZMQUc4OTE2NzQxNjc4MzQ5</a:t>
            </a:r>
          </a:p>
          <a:p>
            <a:endParaRPr lang="en-US" dirty="0"/>
          </a:p>
          <a:p>
            <a:r>
              <a:rPr lang="en-US" dirty="0"/>
              <a:t>WITCHERFLAG8916741678349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SG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if(</a:t>
            </a:r>
            <a:r>
              <a:rPr lang="en-SG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uname</a:t>
            </a:r>
            <a:r>
              <a:rPr lang="en-SG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=='ac056'){</a:t>
            </a:r>
          </a:p>
          <a:p>
            <a:r>
              <a:rPr lang="en-SG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alert("V0lUQ0hFUkZMQUc4OTE2NzQxNjc4MzQ5 ")</a:t>
            </a:r>
          </a:p>
          <a:p>
            <a:r>
              <a:rPr lang="en-SG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38B9D-BB40-9646-97BE-8E70FD10D0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7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WITCHERFLAG0099876655774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38B9D-BB40-9646-97BE-8E70FD10D0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24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WITCHERFLAG9899877665588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38B9D-BB40-9646-97BE-8E70FD10D0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63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WITCHERFLAG1116536788549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38B9D-BB40-9646-97BE-8E70FD10D0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2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WITCHERFLAG4563217897652</a:t>
            </a:r>
            <a:endParaRPr lang="en-SG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38B9D-BB40-9646-97BE-8E70FD10D0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87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38B9D-BB40-9646-97BE-8E70FD10D0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61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38B9D-BB40-9646-97BE-8E70FD10D09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2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F83E-E7D9-6842-BD01-C2E28D78F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B1C9F-52BF-8243-B776-2E56145FA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FC050-927C-CD48-A1F6-C5805019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81EA-9E5B-A140-AFAD-7DCC535050C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CFE9E-37FD-364B-BA60-004E113C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6DDCB-E36D-B540-A961-D4D153EF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0E0-6AC0-974B-87EA-86043AA3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3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C8B4-4E65-2749-BE12-DEF52FB4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2F7AD-1F19-6949-80F7-E7ED509D6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773B2-9294-AB48-B4C8-4EA5A9DFD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81EA-9E5B-A140-AFAD-7DCC535050C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B82FA-A9B3-0D4E-87F3-26901801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A74A9-28A2-9941-9A4E-117FBA8E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0E0-6AC0-974B-87EA-86043AA3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5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376E66-E882-084F-AE44-8CE3C0369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1E7D3-5322-2B47-904E-F1D3C5C86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43B95-12D5-3F43-AC1D-C341573F3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81EA-9E5B-A140-AFAD-7DCC535050C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3092C-9114-054C-8E40-D6CA08D1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EBE9B-A542-524A-A720-2BDA2A1C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0E0-6AC0-974B-87EA-86043AA3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7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7CAF-9FA0-4D40-8F48-C0C82CE8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ED192-812A-2B42-A7BB-9CC747D0A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A5B95-904F-D54B-8F3C-791F5651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81EA-9E5B-A140-AFAD-7DCC535050C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50495-BD4F-4D45-A198-C17A6DE7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9DE62-AC0B-9C4B-99E4-BEBB1D84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0E0-6AC0-974B-87EA-86043AA3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1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9644-18A6-764D-85DA-1AE844C1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B2890-0F26-8E46-8190-66CBAF6EC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48EC5-8F0B-D747-964D-E49A00BB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81EA-9E5B-A140-AFAD-7DCC535050C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49491-26A7-5447-9B03-45CB80FC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4DE2C-996A-FA4C-8795-C957FBDC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0E0-6AC0-974B-87EA-86043AA3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5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2266-A1C9-0349-AD82-418DB100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1C852-5B70-CE40-B71D-9031FF501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95A92-E3EA-6D4B-8327-CAE70910B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4EC0B-D3DF-FC48-9DC0-5B7C45F2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81EA-9E5B-A140-AFAD-7DCC535050C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A6890-EB40-A445-8D18-C8D1E6170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1DE0A-166E-D24F-8F43-67642B7A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0E0-6AC0-974B-87EA-86043AA3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62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AB50-48AD-4941-9B38-9D073669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D3179-C17A-3542-B4F8-614FB9790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D81D4-3DDB-1340-9BF9-7BB1835E7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9ED0D-64C9-904B-B3DE-FD27370C1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D9587-9FE1-D34A-800B-67C53DE09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3C2091-05A1-4248-818D-2FD05332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81EA-9E5B-A140-AFAD-7DCC535050C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A5C001-A780-B74E-9E39-9DE199653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FBC4C8-B4BD-B240-A419-043F076B5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0E0-6AC0-974B-87EA-86043AA3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9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F6AA-9026-4541-B1E8-DFA880F1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038BFF-1B63-7642-8A60-E0CED23D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81EA-9E5B-A140-AFAD-7DCC535050C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127B1-1D8B-3E4E-9813-C650BE86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01918-A06D-4341-BD0F-A53B44A2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0E0-6AC0-974B-87EA-86043AA3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1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3F281A-E3E3-EC44-8557-19F399936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81EA-9E5B-A140-AFAD-7DCC535050C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67B31-5D51-0C43-94B1-C2776894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5365F-9680-CE43-8AFE-7D1F0BC6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0E0-6AC0-974B-87EA-86043AA3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7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CBE3E-77BB-0948-9A19-6D142590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F2574-3ED3-8440-AE99-169FE9400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D04D6-48BD-9343-AE77-5D07B8F35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B9E4-9A49-0945-B9A5-D10D55DF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81EA-9E5B-A140-AFAD-7DCC535050C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E8E8A-238F-9640-A448-3E53887A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D2FA5-55F7-1A4B-9FBF-A14DCE8A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0E0-6AC0-974B-87EA-86043AA3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6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2ECB8-7E24-B640-AD21-CEB66B7C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5F730-C070-F94F-8B69-24377DBA8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088F1-ACB8-5F4D-B0D2-850902D30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103F3-1357-5549-A9FA-9BED5FBF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81EA-9E5B-A140-AFAD-7DCC535050C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DA0EE-ED1E-8643-A086-3300497D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9B358-8CA7-F841-836C-01F37A77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0E0-6AC0-974B-87EA-86043AA3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9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D9AEE4-563B-6849-A659-AED3CA82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7E614-0FF5-6C43-BB32-23C580111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214C0-276E-8A4F-A2FD-1E9143B5A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281EA-9E5B-A140-AFAD-7DCC535050C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93EA7-BC55-B146-AB39-CF7CC6D7A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E5B6C-9CFA-C044-AEC4-9B19CDDA8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540E0-6AC0-974B-87EA-86043AA3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5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ortal.witcher.sg/admin/hidde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5.com/labs/articles/threat-intelligence/jwt--a-how-not-to-guide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hackerscrolls/status/1269266750467649538/photo/1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5.com/labs/articles/education/will-grpc-be-the-next-protocol-to-slip-by-your-defenses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AE463-A3ED-FE4D-956D-3AEB1F342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CTF 2021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19CA3-F38B-604C-9B83-B113EAE29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rgbClr val="FEFFFF"/>
                </a:solidFill>
              </a:rPr>
              <a:t>Shahn Backer | F5 Labs 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41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183FE-D20C-2844-BBE2-80A0D4F8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Flag 1: Information Disclosure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E43A1-14C6-E54F-9FB3-F43463564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Premise: </a:t>
            </a:r>
            <a:r>
              <a:rPr lang="en-US" sz="3200" dirty="0"/>
              <a:t>Gerald logs in with credential (ac007/</a:t>
            </a:r>
            <a:r>
              <a:rPr lang="en-US" sz="3200" dirty="0" err="1"/>
              <a:t>witcher</a:t>
            </a:r>
            <a:r>
              <a:rPr lang="en-US" sz="3200" dirty="0"/>
              <a:t>)  and find out what role does Gerald get on logon to the servers</a:t>
            </a:r>
            <a:endParaRPr lang="en-US" sz="3200" b="1" dirty="0"/>
          </a:p>
          <a:p>
            <a:r>
              <a:rPr lang="en-US" sz="3200" b="1" dirty="0"/>
              <a:t>Hint:  </a:t>
            </a:r>
            <a:r>
              <a:rPr lang="en-US" sz="3200" dirty="0"/>
              <a:t>JWT </a:t>
            </a:r>
            <a:endParaRPr lang="en-US" sz="3200" b="1" dirty="0"/>
          </a:p>
          <a:p>
            <a:r>
              <a:rPr lang="en-US" sz="3200" b="1" dirty="0"/>
              <a:t>Tool: </a:t>
            </a:r>
            <a:r>
              <a:rPr lang="en-US" sz="3200" dirty="0"/>
              <a:t>Browser</a:t>
            </a:r>
            <a:r>
              <a:rPr lang="en-US" sz="3200" b="1" dirty="0"/>
              <a:t> </a:t>
            </a:r>
            <a:r>
              <a:rPr lang="en-US" sz="3200" dirty="0"/>
              <a:t>Dev Tool  &amp; </a:t>
            </a:r>
            <a:r>
              <a:rPr lang="en-US" sz="3200" dirty="0" err="1"/>
              <a:t>jwt.io</a:t>
            </a:r>
            <a:endParaRPr lang="en-US" sz="3200" dirty="0"/>
          </a:p>
          <a:p>
            <a:pPr marL="15875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360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183FE-D20C-2844-BBE2-80A0D4F8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Flag 2 : ADMIN API Access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E43A1-14C6-E54F-9FB3-F43463564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Premise:  </a:t>
            </a:r>
            <a:r>
              <a:rPr lang="en-US" sz="3200" dirty="0"/>
              <a:t>Gerald logs in (ac007/</a:t>
            </a:r>
            <a:r>
              <a:rPr lang="en-US" sz="3200" dirty="0" err="1"/>
              <a:t>witcher</a:t>
            </a:r>
            <a:r>
              <a:rPr lang="en-US" sz="3200" dirty="0"/>
              <a:t>) and finds that the server stores a ranking on all the members in the user profile. Gerald wants to find out the score for his scribe </a:t>
            </a:r>
            <a:r>
              <a:rPr lang="en-US" sz="3200" dirty="0" err="1"/>
              <a:t>Jaskier</a:t>
            </a:r>
            <a:r>
              <a:rPr lang="en-US" sz="3200" dirty="0"/>
              <a:t> Dandelion,  help him find it and you get your flag! </a:t>
            </a:r>
          </a:p>
          <a:p>
            <a:r>
              <a:rPr lang="en-US" sz="3200" b="1" dirty="0"/>
              <a:t>Hint:  </a:t>
            </a:r>
            <a:r>
              <a:rPr lang="en-US" sz="3200" dirty="0"/>
              <a:t>Sometime the control of what data you see is in UI</a:t>
            </a:r>
          </a:p>
          <a:p>
            <a:r>
              <a:rPr lang="en-US" sz="3200" b="1" dirty="0"/>
              <a:t>Tools</a:t>
            </a:r>
            <a:r>
              <a:rPr lang="en-US" sz="3200" dirty="0"/>
              <a:t>: Postman</a:t>
            </a:r>
          </a:p>
        </p:txBody>
      </p:sp>
    </p:spTree>
    <p:extLst>
      <p:ext uri="{BB962C8B-B14F-4D97-AF65-F5344CB8AC3E}">
        <p14:creationId xmlns:p14="http://schemas.microsoft.com/office/powerpoint/2010/main" val="2818578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E2114-34DB-1F40-B151-3C86C940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Flag 3: Credential Stuff – Build a new cred file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9FB98-0F00-6047-B36F-F94B77DF4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SG" sz="3200" dirty="0" err="1"/>
              <a:t>Ciri</a:t>
            </a:r>
            <a:r>
              <a:rPr lang="en-SG" sz="3200" dirty="0"/>
              <a:t> finds a password dump on </a:t>
            </a:r>
            <a:r>
              <a:rPr lang="en-SG" sz="3200" dirty="0" err="1"/>
              <a:t>darkweb</a:t>
            </a:r>
            <a:r>
              <a:rPr lang="en-SG" sz="3200" dirty="0"/>
              <a:t>. She needs to find a correct set of credential for the portal (Link1) and get the secret score of hacked account to get her surprise.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39969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48AD33-9A32-3740-AC91-3C737EDE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Flag  4: Version Control -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B64A9-D593-A34A-873E-ECEE68D42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Premise: </a:t>
            </a:r>
            <a:r>
              <a:rPr lang="en-US" sz="3200" dirty="0"/>
              <a:t>Gerald manages to get hold of a swagger file, with the list of user facing and admin APIs. He is interested in getting the list genies released. Help him get the list.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Hint: </a:t>
            </a:r>
            <a:r>
              <a:rPr lang="en-US" sz="3200" dirty="0"/>
              <a:t>Look for older version </a:t>
            </a:r>
          </a:p>
          <a:p>
            <a:pPr marL="0" indent="0">
              <a:buNone/>
            </a:pPr>
            <a:r>
              <a:rPr lang="en-US" sz="3200" b="1" dirty="0"/>
              <a:t>Tools: </a:t>
            </a:r>
            <a:r>
              <a:rPr lang="en-US" sz="3200" dirty="0"/>
              <a:t>Postman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9972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E2114-34DB-1F40-B151-3C86C940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Flag 5: Bypass controls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9FB98-0F00-6047-B36F-F94B77DF4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Yeneffer is angry at the sad state of security on the portal. She decides to try XSS for herself.  Help her send an XSS (&lt;script&gt;alert(‘I am angry’) &lt;/script&gt;)on the user self registration page </a:t>
            </a:r>
          </a:p>
          <a:p>
            <a:r>
              <a:rPr lang="en-US" sz="2000"/>
              <a:t>Hint: Bypass the control that is on the UI </a:t>
            </a:r>
          </a:p>
        </p:txBody>
      </p:sp>
    </p:spTree>
    <p:extLst>
      <p:ext uri="{BB962C8B-B14F-4D97-AF65-F5344CB8AC3E}">
        <p14:creationId xmlns:p14="http://schemas.microsoft.com/office/powerpoint/2010/main" val="158798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D215C-7974-0C4F-B3CA-11FC2284C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Flag 6: Weak Tokens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A99A0-3F1A-CB40-92E5-B4F858E81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Help Gerald access  </a:t>
            </a:r>
            <a:r>
              <a:rPr lang="en-SG" sz="2000" u="sng" dirty="0">
                <a:hlinkClick r:id="rId3"/>
              </a:rPr>
              <a:t>http://portal.witcher.sg/admin/hidden</a:t>
            </a:r>
            <a:endParaRPr lang="en-SG" sz="2000" u="sng" dirty="0"/>
          </a:p>
          <a:p>
            <a:r>
              <a:rPr lang="en-SG" sz="2000" u="sng" dirty="0" err="1"/>
              <a:t>Buils</a:t>
            </a:r>
            <a:r>
              <a:rPr lang="en-SG" sz="2000" u="sng" dirty="0"/>
              <a:t> a token with new role </a:t>
            </a:r>
          </a:p>
          <a:p>
            <a:r>
              <a:rPr lang="en-SG" sz="2000" u="sng" dirty="0"/>
              <a:t>There is no signature check </a:t>
            </a:r>
          </a:p>
        </p:txBody>
      </p:sp>
    </p:spTree>
    <p:extLst>
      <p:ext uri="{BB962C8B-B14F-4D97-AF65-F5344CB8AC3E}">
        <p14:creationId xmlns:p14="http://schemas.microsoft.com/office/powerpoint/2010/main" val="1583974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6A19C0-C29C-2948-95A6-DD9B744B9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234" y="2073715"/>
            <a:ext cx="6935759" cy="29930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WebSockets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339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E5681-AF93-A24A-8A31-95513FB56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Flag7: The packets speak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8BA87-6563-A043-99A6-F98419A38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Premise: </a:t>
            </a:r>
            <a:r>
              <a:rPr lang="en-US" sz="3200" dirty="0"/>
              <a:t>You have captured the network packet of mobile chat between customer and customer support. Extract customer account number from the chat  </a:t>
            </a:r>
          </a:p>
          <a:p>
            <a:r>
              <a:rPr lang="en-US" sz="3200" b="1" dirty="0"/>
              <a:t>Hint: </a:t>
            </a:r>
            <a:r>
              <a:rPr lang="en-US" sz="3200" dirty="0"/>
              <a:t>It’s a </a:t>
            </a:r>
            <a:r>
              <a:rPr lang="en-US" sz="3200" dirty="0" err="1"/>
              <a:t>websocket</a:t>
            </a:r>
            <a:r>
              <a:rPr lang="en-US" sz="3200" dirty="0"/>
              <a:t> communication </a:t>
            </a:r>
          </a:p>
          <a:p>
            <a:r>
              <a:rPr lang="en-US" sz="3200" b="1" dirty="0"/>
              <a:t>Tool: </a:t>
            </a:r>
            <a:r>
              <a:rPr lang="en-US" sz="3200" dirty="0"/>
              <a:t>Wireshark </a:t>
            </a:r>
          </a:p>
        </p:txBody>
      </p:sp>
    </p:spTree>
    <p:extLst>
      <p:ext uri="{BB962C8B-B14F-4D97-AF65-F5344CB8AC3E}">
        <p14:creationId xmlns:p14="http://schemas.microsoft.com/office/powerpoint/2010/main" val="88867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F6B47-15CF-B843-9D7F-E565F3F7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Flag8: Get your fix  - Done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7F7B-E9F8-F047-937F-505AAE397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Premise: </a:t>
            </a:r>
            <a:r>
              <a:rPr lang="en-US" sz="3200" dirty="0"/>
              <a:t>Login as Gerald  and from the restricted item, get his fix. This gives him a plan that he can find what  </a:t>
            </a:r>
            <a:r>
              <a:rPr lang="en-US" sz="3200" dirty="0" err="1"/>
              <a:t>Yaneffer</a:t>
            </a:r>
            <a:r>
              <a:rPr lang="en-US" sz="3200" dirty="0"/>
              <a:t> (AC403) like. </a:t>
            </a:r>
          </a:p>
          <a:p>
            <a:r>
              <a:rPr lang="en-US" sz="3200" b="1" dirty="0"/>
              <a:t>Hint: </a:t>
            </a:r>
            <a:r>
              <a:rPr lang="en-US" sz="3200" dirty="0" err="1"/>
              <a:t>Websocket</a:t>
            </a:r>
            <a:r>
              <a:rPr lang="en-US" sz="3200" dirty="0"/>
              <a:t> has no inbuilt authentication </a:t>
            </a:r>
            <a:endParaRPr lang="en-US" sz="3200" b="1" dirty="0"/>
          </a:p>
          <a:p>
            <a:r>
              <a:rPr lang="en-US" sz="3200" b="1" dirty="0"/>
              <a:t>Tool: </a:t>
            </a:r>
            <a:r>
              <a:rPr lang="en-US" sz="3200" dirty="0"/>
              <a:t>browser development tool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2844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6A19C0-C29C-2948-95A6-DD9B744B9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234" y="2073715"/>
            <a:ext cx="6935759" cy="29930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Architecture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3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BC175-DD77-674E-A1A5-BBE447255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AAACC-F787-8341-95B7-4BA1FA940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 90 – 120 minutes </a:t>
            </a:r>
          </a:p>
          <a:p>
            <a:r>
              <a:rPr lang="en-US" dirty="0"/>
              <a:t>Quiz ( 5 Questions ) </a:t>
            </a:r>
          </a:p>
          <a:p>
            <a:r>
              <a:rPr lang="en-US" dirty="0"/>
              <a:t>API Centric  (9 Questions) </a:t>
            </a:r>
          </a:p>
          <a:p>
            <a:pPr lvl="1"/>
            <a:r>
              <a:rPr lang="en-US" dirty="0"/>
              <a:t>REST </a:t>
            </a:r>
          </a:p>
          <a:p>
            <a:pPr lvl="1"/>
            <a:r>
              <a:rPr lang="en-US" dirty="0" err="1"/>
              <a:t>WebSockets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541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7715-B1D7-754E-B149-4954CED7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docker commit -m "CTF2" -a "</a:t>
            </a:r>
            <a:r>
              <a:rPr lang="en-US" dirty="0" err="1"/>
              <a:t>sbacker</a:t>
            </a:r>
            <a:r>
              <a:rPr lang="en-US" dirty="0"/>
              <a:t>" ctfapi1 </a:t>
            </a:r>
            <a:r>
              <a:rPr lang="en-US" dirty="0" err="1"/>
              <a:t>sbacker</a:t>
            </a:r>
            <a:r>
              <a:rPr lang="en-US" dirty="0"/>
              <a:t>/ctfapi2</a:t>
            </a:r>
            <a:br>
              <a:rPr lang="en-US" dirty="0"/>
            </a:br>
            <a:r>
              <a:rPr lang="en-US" dirty="0"/>
              <a:t>docker run --name ctfapi1 -p 8000:8000 -it -d </a:t>
            </a:r>
            <a:r>
              <a:rPr lang="en-US" dirty="0" err="1"/>
              <a:t>sbacker</a:t>
            </a:r>
            <a:r>
              <a:rPr lang="en-US" dirty="0"/>
              <a:t>/ctfapi2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C26A6-E877-9A44-B0E2-51A6DB9183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CTF Container admin password : @Object00</a:t>
            </a:r>
          </a:p>
          <a:p>
            <a:endParaRPr lang="en-US" dirty="0"/>
          </a:p>
          <a:p>
            <a:r>
              <a:rPr lang="en-US" dirty="0"/>
              <a:t>New password @F5Netw0rks docker </a:t>
            </a:r>
          </a:p>
        </p:txBody>
      </p:sp>
    </p:spTree>
    <p:extLst>
      <p:ext uri="{BB962C8B-B14F-4D97-AF65-F5344CB8AC3E}">
        <p14:creationId xmlns:p14="http://schemas.microsoft.com/office/powerpoint/2010/main" val="322036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6A19C0-C29C-2948-95A6-DD9B744B9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234" y="2073715"/>
            <a:ext cx="6935759" cy="29930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Quiz Questions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07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D4B1B5-8E4C-AB4D-B7BC-C55C2601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1: Giveaway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79D8F1-C240-3E42-90C1-3B23CEDEC998}"/>
              </a:ext>
            </a:extLst>
          </p:cNvPr>
          <p:cNvSpPr txBox="1"/>
          <p:nvPr/>
        </p:nvSpPr>
        <p:spPr>
          <a:xfrm>
            <a:off x="950026" y="1531917"/>
            <a:ext cx="10652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CTF is brought to you by </a:t>
            </a:r>
          </a:p>
          <a:p>
            <a:pPr marL="285750" indent="-285750">
              <a:buFontTx/>
              <a:buChar char="-"/>
            </a:pPr>
            <a:r>
              <a:rPr lang="en-US" dirty="0"/>
              <a:t>F5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Hint: Logo is a red circle and letter ‘F’ and number  ‘5’</a:t>
            </a:r>
          </a:p>
        </p:txBody>
      </p:sp>
    </p:spTree>
    <p:extLst>
      <p:ext uri="{BB962C8B-B14F-4D97-AF65-F5344CB8AC3E}">
        <p14:creationId xmlns:p14="http://schemas.microsoft.com/office/powerpoint/2010/main" val="348889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D4B1B5-8E4C-AB4D-B7BC-C55C2601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2: OIDC Flows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79D8F1-C240-3E42-90C1-3B23CEDEC998}"/>
              </a:ext>
            </a:extLst>
          </p:cNvPr>
          <p:cNvSpPr txBox="1"/>
          <p:nvPr/>
        </p:nvSpPr>
        <p:spPr>
          <a:xfrm>
            <a:off x="950026" y="1531917"/>
            <a:ext cx="106521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of the following flows is not supported by OIDC (only 2 attempts)</a:t>
            </a:r>
          </a:p>
          <a:p>
            <a:pPr marL="342900" indent="-342900">
              <a:buAutoNum type="alphaLcParenR"/>
            </a:pPr>
            <a:r>
              <a:rPr lang="en-US" dirty="0"/>
              <a:t>Authorization code flow </a:t>
            </a:r>
          </a:p>
          <a:p>
            <a:pPr marL="342900" indent="-342900">
              <a:buAutoNum type="alphaLcParenR"/>
            </a:pPr>
            <a:r>
              <a:rPr lang="en-US" dirty="0"/>
              <a:t>Implicit </a:t>
            </a:r>
          </a:p>
          <a:p>
            <a:pPr marL="342900" indent="-342900">
              <a:buAutoNum type="alphaLcParenR"/>
            </a:pPr>
            <a:r>
              <a:rPr lang="en-US" dirty="0"/>
              <a:t>Hybrid </a:t>
            </a:r>
          </a:p>
          <a:p>
            <a:pPr marL="342900" indent="-342900">
              <a:buAutoNum type="alphaLcParenR"/>
            </a:pPr>
            <a:r>
              <a:rPr lang="en-US" dirty="0"/>
              <a:t>Resource owner password credential flow </a:t>
            </a:r>
          </a:p>
          <a:p>
            <a:endParaRPr lang="en-US" dirty="0"/>
          </a:p>
          <a:p>
            <a:r>
              <a:rPr lang="en-US" dirty="0"/>
              <a:t>Hint: Google it </a:t>
            </a:r>
          </a:p>
          <a:p>
            <a:r>
              <a:rPr lang="en-US" dirty="0"/>
              <a:t>ANS: D</a:t>
            </a:r>
          </a:p>
        </p:txBody>
      </p:sp>
    </p:spTree>
    <p:extLst>
      <p:ext uri="{BB962C8B-B14F-4D97-AF65-F5344CB8AC3E}">
        <p14:creationId xmlns:p14="http://schemas.microsoft.com/office/powerpoint/2010/main" val="418004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D4B1B5-8E4C-AB4D-B7BC-C55C2601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3: JWT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012EDF-FA77-C64B-9C37-F8DD9CCC6388}"/>
              </a:ext>
            </a:extLst>
          </p:cNvPr>
          <p:cNvSpPr txBox="1"/>
          <p:nvPr/>
        </p:nvSpPr>
        <p:spPr>
          <a:xfrm>
            <a:off x="838200" y="1690688"/>
            <a:ext cx="106521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of the following parameter can be used compromise identity while using JWT  (only 2 attempts)</a:t>
            </a:r>
          </a:p>
          <a:p>
            <a:endParaRPr lang="en-US" dirty="0"/>
          </a:p>
          <a:p>
            <a:pPr marL="342900" indent="-342900">
              <a:buAutoNum type="alphaLcParenR"/>
            </a:pPr>
            <a:r>
              <a:rPr lang="en-US" dirty="0"/>
              <a:t>Payload</a:t>
            </a:r>
          </a:p>
          <a:p>
            <a:pPr marL="342900" indent="-342900">
              <a:buAutoNum type="alphaLcParenR"/>
            </a:pPr>
            <a:r>
              <a:rPr lang="en-US" dirty="0"/>
              <a:t>JSON Web Key set URL(</a:t>
            </a:r>
            <a:r>
              <a:rPr lang="en-US" dirty="0" err="1"/>
              <a:t>jku</a:t>
            </a:r>
            <a:r>
              <a:rPr lang="en-US" dirty="0"/>
              <a:t> )</a:t>
            </a:r>
          </a:p>
          <a:p>
            <a:pPr marL="342900" indent="-342900">
              <a:buAutoNum type="alphaLcParenR"/>
            </a:pPr>
            <a:r>
              <a:rPr lang="en-US" dirty="0"/>
              <a:t>Type  (</a:t>
            </a:r>
            <a:r>
              <a:rPr lang="en-US" dirty="0" err="1"/>
              <a:t>typ</a:t>
            </a:r>
            <a:r>
              <a:rPr lang="en-US" dirty="0"/>
              <a:t>)</a:t>
            </a:r>
          </a:p>
          <a:p>
            <a:pPr marL="342900" indent="-342900">
              <a:buAutoNum type="alphaLcParenR"/>
            </a:pPr>
            <a:r>
              <a:rPr lang="en-US" dirty="0"/>
              <a:t>All of the above</a:t>
            </a:r>
          </a:p>
          <a:p>
            <a:endParaRPr lang="en-US" dirty="0"/>
          </a:p>
          <a:p>
            <a:r>
              <a:rPr lang="en-US" dirty="0"/>
              <a:t>Hint: </a:t>
            </a:r>
            <a:r>
              <a:rPr lang="en-US" dirty="0">
                <a:hlinkClick r:id="rId2"/>
              </a:rPr>
              <a:t>https://www.f5.com/labs/articles/threat-intelligence/jwt--a-how-not-to-guide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ANS: 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569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51911-8EE5-CB4D-97CF-93FAEF95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4: Attack by all means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DE45F0-3D1E-0847-B994-845967B99B79}"/>
              </a:ext>
            </a:extLst>
          </p:cNvPr>
          <p:cNvSpPr txBox="1"/>
          <p:nvPr/>
        </p:nvSpPr>
        <p:spPr>
          <a:xfrm>
            <a:off x="1045029" y="1600200"/>
            <a:ext cx="89480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of the following attack techniques can be applied on OAuth 2.0 (only 2 attempts)</a:t>
            </a:r>
          </a:p>
          <a:p>
            <a:pPr marL="342900" indent="-342900">
              <a:buAutoNum type="alphaLcParenR"/>
            </a:pPr>
            <a:r>
              <a:rPr lang="en-US" dirty="0"/>
              <a:t>CSRF </a:t>
            </a:r>
          </a:p>
          <a:p>
            <a:pPr marL="342900" indent="-342900">
              <a:buAutoNum type="alphaLcParenR"/>
            </a:pPr>
            <a:r>
              <a:rPr lang="en-US" dirty="0"/>
              <a:t>Injection </a:t>
            </a:r>
          </a:p>
          <a:p>
            <a:pPr marL="342900" indent="-342900">
              <a:buAutoNum type="alphaLcParenR"/>
            </a:pPr>
            <a:r>
              <a:rPr lang="en-US" dirty="0"/>
              <a:t>Cross Site scripting </a:t>
            </a:r>
          </a:p>
          <a:p>
            <a:pPr marL="342900" indent="-342900">
              <a:buAutoNum type="alphaLcParenR"/>
            </a:pPr>
            <a:r>
              <a:rPr lang="en-US" dirty="0"/>
              <a:t>None of the above </a:t>
            </a:r>
          </a:p>
          <a:p>
            <a:pPr marL="342900" indent="-342900">
              <a:buAutoNum type="alphaLcParenR"/>
            </a:pPr>
            <a:endParaRPr lang="en-US" dirty="0"/>
          </a:p>
          <a:p>
            <a:r>
              <a:rPr lang="en-US" dirty="0"/>
              <a:t>Hint: </a:t>
            </a:r>
            <a:r>
              <a:rPr lang="en-US" dirty="0">
                <a:hlinkClick r:id="rId2"/>
              </a:rPr>
              <a:t>https://twitter.com/hackerscrolls/status/1269266750467649538/photo/1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Ans: A </a:t>
            </a:r>
          </a:p>
        </p:txBody>
      </p:sp>
    </p:spTree>
    <p:extLst>
      <p:ext uri="{BB962C8B-B14F-4D97-AF65-F5344CB8AC3E}">
        <p14:creationId xmlns:p14="http://schemas.microsoft.com/office/powerpoint/2010/main" val="315048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C55A-2B80-1940-A338-20E651A7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5:  </a:t>
            </a:r>
            <a:r>
              <a:rPr lang="en-US" dirty="0" err="1"/>
              <a:t>gRPC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8CF18-2E39-BE45-B008-8F16E55F2000}"/>
              </a:ext>
            </a:extLst>
          </p:cNvPr>
          <p:cNvSpPr txBox="1"/>
          <p:nvPr/>
        </p:nvSpPr>
        <p:spPr>
          <a:xfrm>
            <a:off x="1045029" y="1600200"/>
            <a:ext cx="89480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format is used for payloads with </a:t>
            </a:r>
            <a:r>
              <a:rPr lang="en-US" dirty="0" err="1"/>
              <a:t>gRPC</a:t>
            </a:r>
            <a:r>
              <a:rPr lang="en-US" dirty="0"/>
              <a:t> (only 2 attempts)</a:t>
            </a:r>
          </a:p>
          <a:p>
            <a:pPr marL="342900" indent="-342900">
              <a:buAutoNum type="alphaLcParenR"/>
            </a:pPr>
            <a:r>
              <a:rPr lang="en-US" dirty="0"/>
              <a:t>JSON </a:t>
            </a:r>
          </a:p>
          <a:p>
            <a:pPr marL="342900" indent="-342900">
              <a:buAutoNum type="alphaLcParenR"/>
            </a:pPr>
            <a:r>
              <a:rPr lang="en-US" dirty="0"/>
              <a:t>XML </a:t>
            </a:r>
          </a:p>
          <a:p>
            <a:pPr marL="342900" indent="-342900">
              <a:buAutoNum type="alphaLcParenR"/>
            </a:pPr>
            <a:r>
              <a:rPr lang="en-US" dirty="0" err="1"/>
              <a:t>ProtoBuf</a:t>
            </a:r>
            <a:r>
              <a:rPr lang="en-US" dirty="0"/>
              <a:t> </a:t>
            </a:r>
          </a:p>
          <a:p>
            <a:pPr marL="342900" indent="-342900">
              <a:buAutoNum type="alphaLcParenR"/>
            </a:pPr>
            <a:r>
              <a:rPr lang="en-US" dirty="0"/>
              <a:t>Text</a:t>
            </a:r>
          </a:p>
          <a:p>
            <a:r>
              <a:rPr lang="en-US" dirty="0"/>
              <a:t>Hint:  </a:t>
            </a:r>
            <a:r>
              <a:rPr lang="en-US" dirty="0">
                <a:hlinkClick r:id="rId2"/>
              </a:rPr>
              <a:t>https://www.f5.com/labs/articles/education/will-grpc-be-the-next-protocol-to-slip-by-your-defenses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Ans:  C</a:t>
            </a:r>
          </a:p>
        </p:txBody>
      </p:sp>
    </p:spTree>
    <p:extLst>
      <p:ext uri="{BB962C8B-B14F-4D97-AF65-F5344CB8AC3E}">
        <p14:creationId xmlns:p14="http://schemas.microsoft.com/office/powerpoint/2010/main" val="3307362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6A19C0-C29C-2948-95A6-DD9B744B9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234" y="2073715"/>
            <a:ext cx="6935759" cy="29930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88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11212</TotalTime>
  <Words>741</Words>
  <Application>Microsoft Macintosh PowerPoint</Application>
  <PresentationFormat>Widescreen</PresentationFormat>
  <Paragraphs>117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CTF 2021</vt:lpstr>
      <vt:lpstr>Theme </vt:lpstr>
      <vt:lpstr>Quiz Questions </vt:lpstr>
      <vt:lpstr>Quiz 1: Giveaway</vt:lpstr>
      <vt:lpstr>Quiz 2: OIDC Flows </vt:lpstr>
      <vt:lpstr>Quiz 3: JWT </vt:lpstr>
      <vt:lpstr>Quiz 4: Attack by all means   </vt:lpstr>
      <vt:lpstr>Quiz 5:  gRPC </vt:lpstr>
      <vt:lpstr>REST</vt:lpstr>
      <vt:lpstr>Flag 1: Information Disclosure</vt:lpstr>
      <vt:lpstr>Flag 2 : ADMIN API Access Key</vt:lpstr>
      <vt:lpstr>Flag 3: Credential Stuff – Build a new cred file  </vt:lpstr>
      <vt:lpstr>Flag  4: Version Control - Done</vt:lpstr>
      <vt:lpstr>Flag 5: Bypass controls   </vt:lpstr>
      <vt:lpstr>Flag 6: Weak Tokens </vt:lpstr>
      <vt:lpstr>WebSockets </vt:lpstr>
      <vt:lpstr>Flag7: The packets speak </vt:lpstr>
      <vt:lpstr>Flag8: Get your fix  - Done </vt:lpstr>
      <vt:lpstr>Architecture </vt:lpstr>
      <vt:lpstr>docker commit -m "CTF2" -a "sbacker" ctfapi1 sbacker/ctfapi2 docker run --name ctfapi1 -p 8000:8000 -it -d sbacker/ctfapi2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Shahnawaz BACKER</dc:creator>
  <cp:lastModifiedBy>Shahnawaz BACKER</cp:lastModifiedBy>
  <cp:revision>52</cp:revision>
  <dcterms:created xsi:type="dcterms:W3CDTF">2021-02-18T02:55:37Z</dcterms:created>
  <dcterms:modified xsi:type="dcterms:W3CDTF">2021-04-01T05:34:34Z</dcterms:modified>
</cp:coreProperties>
</file>