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9" r:id="rId3"/>
  </p:sldMasterIdLst>
  <p:notesMasterIdLst>
    <p:notesMasterId r:id="rId26"/>
  </p:notesMasterIdLst>
  <p:sldIdLst>
    <p:sldId id="256" r:id="rId4"/>
    <p:sldId id="267" r:id="rId5"/>
    <p:sldId id="266" r:id="rId6"/>
    <p:sldId id="260" r:id="rId7"/>
    <p:sldId id="259" r:id="rId8"/>
    <p:sldId id="264" r:id="rId9"/>
    <p:sldId id="261" r:id="rId10"/>
    <p:sldId id="262" r:id="rId11"/>
    <p:sldId id="265" r:id="rId12"/>
    <p:sldId id="263" r:id="rId13"/>
    <p:sldId id="275" r:id="rId14"/>
    <p:sldId id="270" r:id="rId15"/>
    <p:sldId id="277" r:id="rId16"/>
    <p:sldId id="276" r:id="rId17"/>
    <p:sldId id="278" r:id="rId18"/>
    <p:sldId id="269" r:id="rId19"/>
    <p:sldId id="279" r:id="rId20"/>
    <p:sldId id="268" r:id="rId21"/>
    <p:sldId id="271" r:id="rId22"/>
    <p:sldId id="272" r:id="rId23"/>
    <p:sldId id="274" r:id="rId24"/>
    <p:sldId id="28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78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6EAD-20F3-406C-B657-7C7D415EBE2E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0AA37-A19B-4F36-94C5-EBD3167BC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81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br>
              <a:rPr kumimoji="1" lang="en-US" altLang="ja-JP" dirty="0" smtClean="0"/>
            </a:br>
            <a:r>
              <a:rPr kumimoji="1" lang="en-US" altLang="ja-JP" dirty="0" smtClean="0"/>
              <a:t>Jenkins</a:t>
            </a:r>
            <a:r>
              <a:rPr kumimoji="1" lang="en-US" altLang="ja-JP" baseline="0" dirty="0" smtClean="0"/>
              <a:t> inside a container and </a:t>
            </a:r>
            <a:r>
              <a:rPr kumimoji="1" lang="en-US" altLang="ja-JP" baseline="0" dirty="0" err="1" smtClean="0"/>
              <a:t>etc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etc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090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br>
              <a:rPr kumimoji="1" lang="en-US" altLang="ja-JP" dirty="0" smtClean="0"/>
            </a:br>
            <a:r>
              <a:rPr kumimoji="1" lang="en-US" altLang="ja-JP" dirty="0" smtClean="0"/>
              <a:t>Aim is to </a:t>
            </a:r>
            <a:r>
              <a:rPr kumimoji="1" lang="en-US" altLang="ja-JP" dirty="0" err="1" smtClean="0"/>
              <a:t>iuntrioduce</a:t>
            </a:r>
            <a:r>
              <a:rPr kumimoji="1" lang="en-US" altLang="ja-JP" dirty="0" smtClean="0"/>
              <a:t> this workflow using docker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I have constructed </a:t>
            </a:r>
            <a:r>
              <a:rPr kumimoji="1" lang="en-US" altLang="ja-JP" dirty="0" err="1" smtClean="0"/>
              <a:t>conatiners</a:t>
            </a:r>
            <a:r>
              <a:rPr kumimoji="1" lang="en-US" altLang="ja-JP" dirty="0" smtClean="0"/>
              <a:t> for every stage</a:t>
            </a:r>
            <a:r>
              <a:rPr kumimoji="1" lang="en-US" altLang="ja-JP" baseline="0" dirty="0" smtClean="0"/>
              <a:t> : Build &amp; </a:t>
            </a:r>
            <a:r>
              <a:rPr kumimoji="1" lang="en-US" altLang="ja-JP" baseline="0" dirty="0" err="1" smtClean="0"/>
              <a:t>Ubnit</a:t>
            </a:r>
            <a:r>
              <a:rPr kumimoji="1" lang="en-US" altLang="ja-JP" baseline="0" dirty="0" smtClean="0"/>
              <a:t> Testing, </a:t>
            </a:r>
            <a:r>
              <a:rPr kumimoji="1" lang="en-US" altLang="ja-JP" baseline="0" dirty="0" err="1" smtClean="0"/>
              <a:t>Integartion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testinh</a:t>
            </a:r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42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40</a:t>
            </a:r>
            <a:b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ja-JP" sz="12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This is the kind of system that</a:t>
            </a: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 I have built</a:t>
            </a:r>
            <a:b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Tell them how the entire process is divided into stages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How you made the </a:t>
            </a:r>
            <a:r>
              <a:rPr lang="en-US" altLang="ja-JP" sz="1200" spc="0" baseline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conatiners</a:t>
            </a:r>
            <a:r>
              <a:rPr lang="en-US" altLang="ja-JP" sz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 and all</a:t>
            </a: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ja-JP" altLang="en-US" sz="1200" spc="0" dirty="0" smtClean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6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60</a:t>
            </a:r>
            <a:br>
              <a:rPr kumimoji="1" lang="en-US" altLang="ja-JP" dirty="0" smtClean="0"/>
            </a:b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393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br>
              <a:rPr kumimoji="1" lang="en-US" altLang="ja-JP" dirty="0" smtClean="0"/>
            </a:br>
            <a:r>
              <a:rPr kumimoji="1" lang="en-US" altLang="ja-JP" dirty="0" smtClean="0"/>
              <a:t>Docker</a:t>
            </a:r>
            <a:r>
              <a:rPr kumimoji="1" lang="en-US" altLang="ja-JP" baseline="0" dirty="0" smtClean="0"/>
              <a:t> features, </a:t>
            </a:r>
            <a:r>
              <a:rPr kumimoji="1" lang="en-US" altLang="ja-JP" baseline="0" dirty="0" err="1" smtClean="0"/>
              <a:t>adv</a:t>
            </a:r>
            <a:r>
              <a:rPr kumimoji="1" lang="en-US" altLang="ja-JP" baseline="0" dirty="0" smtClean="0"/>
              <a:t> of containers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0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40</a:t>
            </a:r>
            <a:br>
              <a:rPr kumimoji="1" lang="en-US" altLang="ja-JP" dirty="0" smtClean="0"/>
            </a:br>
            <a:r>
              <a:rPr kumimoji="1" lang="en-US" altLang="ja-JP" dirty="0" smtClean="0"/>
              <a:t>Metric</a:t>
            </a:r>
            <a:r>
              <a:rPr kumimoji="1" lang="en-US" altLang="ja-JP" baseline="0" dirty="0" smtClean="0"/>
              <a:t> comparison with the </a:t>
            </a:r>
            <a:r>
              <a:rPr kumimoji="1" lang="en-US" altLang="ja-JP" baseline="0" dirty="0" err="1" smtClean="0"/>
              <a:t>prev</a:t>
            </a:r>
            <a:r>
              <a:rPr kumimoji="1" lang="en-US" altLang="ja-JP" baseline="0" dirty="0" smtClean="0"/>
              <a:t> way of introducing ci/cd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97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60</a:t>
            </a:r>
            <a:br>
              <a:rPr kumimoji="1" lang="en-US" altLang="ja-JP" dirty="0" smtClean="0"/>
            </a:br>
            <a:r>
              <a:rPr kumimoji="1" lang="en-US" altLang="ja-JP" dirty="0" smtClean="0"/>
              <a:t>Use cases future scope and then conclude …</a:t>
            </a:r>
            <a:r>
              <a:rPr kumimoji="1" lang="en-US" altLang="ja-JP" dirty="0" err="1" smtClean="0"/>
              <a:t>microservices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More releases -&gt; more rigorous </a:t>
            </a:r>
            <a:r>
              <a:rPr kumimoji="1" lang="en-US" altLang="ja-JP" baseline="0" dirty="0" smtClean="0"/>
              <a:t>testing -&gt; better quality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9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Vote</a:t>
            </a:r>
            <a:r>
              <a:rPr kumimoji="1" lang="en-US" altLang="ja-JP" baseline="0" dirty="0" smtClean="0"/>
              <a:t> of thanks, pictures of japan and all events and thanking everyone for everything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70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34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40</a:t>
            </a:r>
          </a:p>
          <a:p>
            <a:r>
              <a:rPr kumimoji="1" lang="en-US" altLang="ja-JP" dirty="0" smtClean="0"/>
              <a:t>Many</a:t>
            </a:r>
            <a:r>
              <a:rPr kumimoji="1" lang="en-US" altLang="ja-JP" baseline="0" dirty="0" smtClean="0"/>
              <a:t> a times the building and testing environment is same for different projects. But even then you need to separately install and configure things on all systems.</a:t>
            </a:r>
            <a:br>
              <a:rPr kumimoji="1" lang="en-US" altLang="ja-JP" baseline="0" dirty="0" smtClean="0"/>
            </a:br>
            <a:r>
              <a:rPr kumimoji="1" lang="en-US" altLang="ja-JP" baseline="0" dirty="0" smtClean="0"/>
              <a:t>The configurations and installations are not portable.</a:t>
            </a:r>
          </a:p>
          <a:p>
            <a:r>
              <a:rPr kumimoji="1" lang="en-US" altLang="ja-JP" baseline="0" dirty="0" smtClean="0"/>
              <a:t>This increases the time to prepare the environment and repetitive efforts as well.</a:t>
            </a:r>
          </a:p>
          <a:p>
            <a:r>
              <a:rPr kumimoji="1" lang="en-US" altLang="ja-JP" baseline="0" dirty="0" smtClean="0"/>
              <a:t>Also, same thing happens when you deploy the project to the production. </a:t>
            </a:r>
            <a:r>
              <a:rPr kumimoji="1" lang="en-US" altLang="ja-JP" baseline="0" dirty="0" err="1" smtClean="0"/>
              <a:t>Debvelopment</a:t>
            </a:r>
            <a:r>
              <a:rPr kumimoji="1" lang="en-US" altLang="ja-JP" baseline="0" dirty="0" smtClean="0"/>
              <a:t> to </a:t>
            </a:r>
            <a:r>
              <a:rPr kumimoji="1" lang="en-US" altLang="ja-JP" baseline="0" dirty="0" err="1" smtClean="0"/>
              <a:t>produfion</a:t>
            </a:r>
            <a:r>
              <a:rPr kumimoji="1" lang="en-US" altLang="ja-JP" baseline="0" dirty="0" smtClean="0"/>
              <a:t> porting </a:t>
            </a:r>
            <a:r>
              <a:rPr kumimoji="1" lang="en-US" altLang="ja-JP" baseline="0" dirty="0" err="1" smtClean="0"/>
              <a:t>env</a:t>
            </a:r>
            <a:r>
              <a:rPr kumimoji="1" lang="en-US" altLang="ja-JP" baseline="0" dirty="0" smtClean="0"/>
              <a:t> may differ which leads to unnecessary bug fixes a….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Difference</a:t>
            </a:r>
            <a:r>
              <a:rPr kumimoji="1" lang="en-US" altLang="ja-JP" baseline="0" dirty="0" smtClean="0"/>
              <a:t> in prod and </a:t>
            </a:r>
            <a:r>
              <a:rPr kumimoji="1" lang="en-US" altLang="ja-JP" baseline="0" dirty="0" err="1" smtClean="0"/>
              <a:t>dev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enviromnt</a:t>
            </a:r>
            <a:r>
              <a:rPr kumimoji="1" lang="en-US" altLang="ja-JP" baseline="0" dirty="0" smtClean="0"/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9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4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</a:p>
          <a:p>
            <a:r>
              <a:rPr kumimoji="1" lang="en-US" altLang="ja-JP" dirty="0" smtClean="0"/>
              <a:t>What is</a:t>
            </a:r>
            <a:r>
              <a:rPr kumimoji="1" lang="en-US" altLang="ja-JP" baseline="0" dirty="0" smtClean="0"/>
              <a:t> a container : </a:t>
            </a:r>
            <a:r>
              <a:rPr kumimoji="1" lang="en-US" altLang="ja-JP" baseline="0" dirty="0" err="1" smtClean="0"/>
              <a:t>eg</a:t>
            </a:r>
            <a:r>
              <a:rPr kumimoji="1" lang="en-US" altLang="ja-JP" baseline="0" dirty="0" smtClean="0"/>
              <a:t>. Jenkins container is a running instance of </a:t>
            </a:r>
            <a:r>
              <a:rPr kumimoji="1" lang="en-US" altLang="ja-JP" baseline="0" dirty="0" err="1" smtClean="0"/>
              <a:t>jenins</a:t>
            </a:r>
            <a:r>
              <a:rPr kumimoji="1" lang="en-US" altLang="ja-JP" baseline="0" dirty="0" smtClean="0"/>
              <a:t> image. Jenkins image ….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About Docker : System</a:t>
            </a:r>
            <a:r>
              <a:rPr kumimoji="1" lang="en-US" altLang="ja-JP" baseline="0" dirty="0" smtClean="0"/>
              <a:t> of container, images, Dockerfile, registry everything briefly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9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br>
              <a:rPr kumimoji="1" lang="en-US" altLang="ja-JP" dirty="0" smtClean="0"/>
            </a:br>
            <a:r>
              <a:rPr kumimoji="1" lang="en-US" altLang="ja-JP" dirty="0" smtClean="0"/>
              <a:t>Docker and container</a:t>
            </a:r>
            <a:r>
              <a:rPr kumimoji="1" lang="en-US" altLang="ja-JP" baseline="0" dirty="0" smtClean="0"/>
              <a:t> environment, difference from </a:t>
            </a:r>
            <a:r>
              <a:rPr kumimoji="1" lang="en-US" altLang="ja-JP" baseline="0" dirty="0" err="1" smtClean="0"/>
              <a:t>Vm</a:t>
            </a:r>
            <a:r>
              <a:rPr kumimoji="1" lang="en-US" altLang="ja-JP" baseline="0" dirty="0" smtClean="0"/>
              <a:t> and how its better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8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</a:p>
          <a:p>
            <a:r>
              <a:rPr kumimoji="1" lang="en-US" altLang="ja-JP" dirty="0" err="1" smtClean="0"/>
              <a:t>Tera</a:t>
            </a:r>
            <a:r>
              <a:rPr kumimoji="1" lang="en-US" altLang="ja-JP" dirty="0" smtClean="0"/>
              <a:t> is a java project</a:t>
            </a:r>
            <a:r>
              <a:rPr kumimoji="1" lang="en-US" altLang="ja-JP" baseline="0" dirty="0" smtClean="0"/>
              <a:t>, maven is the build tool, </a:t>
            </a:r>
            <a:r>
              <a:rPr kumimoji="1" lang="en-US" altLang="ja-JP" baseline="0" dirty="0" err="1" smtClean="0"/>
              <a:t>postgresql</a:t>
            </a:r>
            <a:r>
              <a:rPr kumimoji="1" lang="en-US" altLang="ja-JP" baseline="0" dirty="0" smtClean="0"/>
              <a:t> is </a:t>
            </a:r>
            <a:r>
              <a:rPr kumimoji="1" lang="en-US" altLang="ja-JP" baseline="0" dirty="0" err="1" smtClean="0"/>
              <a:t>db</a:t>
            </a:r>
            <a:r>
              <a:rPr kumimoji="1" lang="en-US" altLang="ja-JP" baseline="0" dirty="0" smtClean="0"/>
              <a:t> 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 have designed this system</a:t>
            </a:r>
            <a:r>
              <a:rPr kumimoji="1" lang="en-US" altLang="ja-JP" baseline="0" dirty="0" smtClean="0"/>
              <a:t> for sample Terasoluna app using …tech stack…. I learnt these many things in the course of internship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0AA37-A19B-4F36-94C5-EBD3167BC9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17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4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2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73" y="257965"/>
            <a:ext cx="2626531" cy="936000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66894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421200"/>
            <a:ext cx="2286000" cy="603885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12611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514350" indent="-51435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 smtClean="0"/>
              <a:t>[Agenda]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22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72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529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13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000" spc="200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3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3766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80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73" y="257965"/>
            <a:ext cx="2626531" cy="936000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5509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 (Human 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00" y="421200"/>
            <a:ext cx="2286000" cy="603885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rgbClr val="FFFFFF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6" y="5839504"/>
            <a:ext cx="9937273" cy="10116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mtClean="0"/>
              <a:t>&lt;MM/DD/YYYY&gt;</a:t>
            </a:r>
            <a:br>
              <a:rPr lang="en-US" altLang="ja-JP" smtClean="0"/>
            </a:br>
            <a:r>
              <a:rPr lang="en-US" altLang="ja-JP" smtClean="0"/>
              <a:t>&lt;NTT DATA Corporation&gt;</a:t>
            </a:r>
            <a:br>
              <a:rPr lang="en-US" altLang="ja-JP" smtClean="0"/>
            </a:br>
            <a:r>
              <a:rPr lang="en-US" altLang="ja-JP" smtClean="0"/>
              <a:t>&lt;XXXXXXXXXXXX&gt;</a:t>
            </a:r>
            <a:endParaRPr lang="en-US" altLang="ja-JP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6" y="4770296"/>
            <a:ext cx="9937273" cy="9900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en-US" altLang="ja-JP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78866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207460" y="908721"/>
            <a:ext cx="9444545" cy="5256409"/>
          </a:xfrm>
          <a:prstGeom prst="rect">
            <a:avLst/>
          </a:prstGeom>
        </p:spPr>
        <p:txBody>
          <a:bodyPr lIns="183600" rIns="183600"/>
          <a:lstStyle>
            <a:lvl1pPr marL="514350" indent="-514350" fontAlgn="ctr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en-US" altLang="ja-JP" smtClean="0"/>
              <a:t>[Agenda]</a:t>
            </a:r>
            <a:endParaRPr kumimoji="1" lang="en-US" altLang="ja-JP" dirty="0" smtClean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12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404040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404040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18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d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[Middle Title Page]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1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mtClean="0"/>
              <a:t>Click and enter text.</a:t>
            </a:r>
            <a:endParaRPr kumimoji="1" lang="ja-JP" altLang="en-US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363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40004" y="908720"/>
            <a:ext cx="111120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2000" b="0" i="0" spc="100" baseline="0">
                <a:solidFill>
                  <a:schemeClr val="tx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en-US" altLang="ja-JP" smtClean="0"/>
              <a:t>Click and enter text.</a:t>
            </a:r>
            <a:endParaRPr kumimoji="1" lang="ja-JP" altLang="en-US" dirty="0"/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31661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smtClean="0"/>
              <a:t>[Title]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01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s C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981866" y="2852936"/>
            <a:ext cx="4247180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smtClean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  <a:endParaRPr lang="ja-JP" altLang="en-US" sz="2000" spc="200" dirty="0">
              <a:solidFill>
                <a:srgbClr val="FFFFFF"/>
              </a:solidFill>
              <a:latin typeface="Arial" panose="020B0604020202020204" pitchFamily="34" charset="0"/>
              <a:ea typeface="HGPGothicE" charset="-128"/>
              <a:cs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6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9697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5" y="2976092"/>
            <a:ext cx="3597639" cy="950376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r" defTabSz="609555">
              <a:defRPr/>
            </a:pPr>
            <a:r>
              <a:rPr kumimoji="0" lang="en-US" altLang="ja-JP" sz="800" dirty="0">
                <a:solidFill>
                  <a:srgbClr val="404040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11509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8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4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81E2-B2BF-46F4-846A-8CA542E205D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FCAA-938D-4D96-9C0B-2C4ED38F0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6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rgbClr val="404040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defTabSz="609555">
              <a:defRPr/>
            </a:pPr>
            <a:r>
              <a:rPr kumimoji="0" lang="en-US" altLang="ja-JP" sz="800" dirty="0">
                <a:solidFill>
                  <a:srgbClr val="FFFFFF"/>
                </a:solidFill>
                <a:ea typeface="HGPGothicE" charset="-128"/>
                <a:cs typeface="Meiryo UI" pitchFamily="50" charset="-128"/>
              </a:rPr>
              <a:t>© 2017 NTT DATA Corporation</a:t>
            </a:r>
          </a:p>
        </p:txBody>
      </p:sp>
      <p:sp>
        <p:nvSpPr>
          <p:cNvPr id="9" name="TextBox 16"/>
          <p:cNvSpPr txBox="1"/>
          <p:nvPr userDrawn="1"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fld id="{0F9AC1C8-10F2-4A77-9A6E-9375F974715F}" type="slidenum">
              <a:rPr lang="en-US" sz="1200">
                <a:solidFill>
                  <a:srgbClr val="FFFFFF"/>
                </a:solidFill>
                <a:ea typeface="HGPGothicE" charset="-128"/>
                <a:cs typeface="HGPGothicE" charset="-128"/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FFFFFF"/>
              </a:solidFill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3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30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Introduce CI/CD environment using DevOps  </a:t>
            </a:r>
            <a:endParaRPr lang="en-US" altLang="ja-JP" sz="30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30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Develop a set of DevOps tools to automate the software development process with a </a:t>
            </a:r>
            <a:r>
              <a:rPr lang="en-US" altLang="ja-JP" sz="3000" b="1" spc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containerized environment</a:t>
            </a:r>
            <a:r>
              <a:rPr lang="en-US" altLang="ja-JP" sz="3000" spc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.</a:t>
            </a:r>
            <a:endParaRPr lang="en-US" altLang="ja-JP" sz="30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r>
              <a:rPr lang="en-US" altLang="ja-JP" sz="3000" spc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sym typeface="Wingdings" panose="05000000000000000000" pitchFamily="2" charset="2"/>
              </a:rPr>
              <a:t>Something about containers ?</a:t>
            </a:r>
            <a:endParaRPr lang="en-US" altLang="ja-JP" sz="30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en-US" altLang="ja-JP" sz="30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228600" lvl="0" indent="-228600" defTabSz="914400" fontAlgn="auto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Font typeface="Arial" panose="020B0604020202020204" pitchFamily="34" charset="0"/>
              <a:buChar char="•"/>
            </a:pPr>
            <a:endParaRPr lang="ja-JP" altLang="en-US" sz="3000" spc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My mission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Docker Containers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22" y="1559958"/>
            <a:ext cx="5285020" cy="3806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2" y="1540742"/>
            <a:ext cx="5311698" cy="382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2274849" y="5508702"/>
            <a:ext cx="48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Docker Container</a:t>
            </a:r>
            <a:endParaRPr lang="ja-JP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1865" y="5508702"/>
            <a:ext cx="488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Terasoluna framework </a:t>
            </a:r>
            <a:endParaRPr kumimoji="1" lang="ja-JP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62" y="2453269"/>
            <a:ext cx="2226043" cy="1986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89" y="2616195"/>
            <a:ext cx="2670820" cy="1623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57" y="2799925"/>
            <a:ext cx="2587874" cy="135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83" y="4288162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2" y="5069442"/>
            <a:ext cx="967780" cy="875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43" y="4646161"/>
            <a:ext cx="1884472" cy="1722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360" y="4646161"/>
            <a:ext cx="2235336" cy="1639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39" y="4795839"/>
            <a:ext cx="2184932" cy="13398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01" y="905597"/>
            <a:ext cx="3023595" cy="15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Configuration of my project</a:t>
            </a:r>
            <a:endParaRPr kumimoji="1"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188" y="-16042"/>
            <a:ext cx="11844000" cy="731661"/>
          </a:xfrm>
        </p:spPr>
        <p:txBody>
          <a:bodyPr/>
          <a:lstStyle/>
          <a:p>
            <a:r>
              <a:rPr kumimoji="1" lang="en-US" altLang="ja-JP" dirty="0" smtClean="0"/>
              <a:t>System Configuration </a:t>
            </a:r>
            <a:endParaRPr kumimoji="1" lang="ja-JP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72188" y="876041"/>
            <a:ext cx="8687892" cy="5508717"/>
            <a:chOff x="1786782" y="827914"/>
            <a:chExt cx="8687892" cy="5508717"/>
          </a:xfrm>
        </p:grpSpPr>
        <p:grpSp>
          <p:nvGrpSpPr>
            <p:cNvPr id="30" name="Group 29"/>
            <p:cNvGrpSpPr/>
            <p:nvPr/>
          </p:nvGrpSpPr>
          <p:grpSpPr>
            <a:xfrm>
              <a:off x="1786782" y="827914"/>
              <a:ext cx="8678979" cy="5508717"/>
              <a:chOff x="1796516" y="779788"/>
              <a:chExt cx="8678979" cy="5508717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796516" y="779788"/>
                <a:ext cx="8678979" cy="550871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2130636" y="950990"/>
                <a:ext cx="7963145" cy="5128612"/>
                <a:chOff x="1602136" y="515808"/>
                <a:chExt cx="8803367" cy="586859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50007" y="529569"/>
                  <a:ext cx="2855495" cy="3272590"/>
                  <a:chOff x="7657000" y="1307991"/>
                  <a:chExt cx="2855495" cy="3272590"/>
                </a:xfrm>
              </p:grpSpPr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7657000" y="1307991"/>
                    <a:ext cx="2855495" cy="3272590"/>
                  </a:xfrm>
                  <a:prstGeom prst="roundRect">
                    <a:avLst/>
                  </a:prstGeom>
                  <a:solidFill>
                    <a:schemeClr val="accent1">
                      <a:lumMod val="2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841484" y="1950482"/>
                    <a:ext cx="2486526" cy="1946057"/>
                    <a:chOff x="4089444" y="2399572"/>
                    <a:chExt cx="2486526" cy="1946057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089444" y="2399572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Tomcat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089444" y="3768113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Linux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089444" y="3071138"/>
                      <a:ext cx="2486526" cy="577516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dirty="0" smtClean="0"/>
                        <a:t>Selenium</a:t>
                      </a:r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602136" y="515808"/>
                  <a:ext cx="2855495" cy="3272590"/>
                  <a:chOff x="2785242" y="1335053"/>
                  <a:chExt cx="2855495" cy="327259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2785242" y="1335053"/>
                    <a:ext cx="2855495" cy="3272590"/>
                  </a:xfrm>
                  <a:prstGeom prst="roundRect">
                    <a:avLst/>
                  </a:prstGeom>
                  <a:solidFill>
                    <a:schemeClr val="accent1">
                      <a:lumMod val="2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969724" y="3326037"/>
                    <a:ext cx="2486526" cy="57751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dirty="0" smtClean="0"/>
                      <a:t>Linux</a:t>
                    </a:r>
                    <a:endParaRPr kumimoji="1" lang="ja-JP" altLang="en-US" dirty="0"/>
                  </a:p>
                </p:txBody>
              </p:sp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646" y="1485357"/>
                    <a:ext cx="1208683" cy="16725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Rounded Rectangle 24"/>
                <p:cNvSpPr/>
                <p:nvPr/>
              </p:nvSpPr>
              <p:spPr>
                <a:xfrm>
                  <a:off x="1654534" y="3848624"/>
                  <a:ext cx="8750969" cy="785345"/>
                </a:xfrm>
                <a:prstGeom prst="roundRect">
                  <a:avLst/>
                </a:prstGeom>
                <a:solidFill>
                  <a:schemeClr val="accent1">
                    <a:lumMod val="2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DOCKER ENGINE</a:t>
                  </a:r>
                  <a:endParaRPr kumimoji="1" lang="ja-JP" altLang="en-US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654533" y="4728019"/>
                  <a:ext cx="8750969" cy="785345"/>
                </a:xfrm>
                <a:prstGeom prst="roundRect">
                  <a:avLst/>
                </a:prstGeom>
                <a:solidFill>
                  <a:schemeClr val="accent1">
                    <a:lumMod val="2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KERNEL</a:t>
                  </a:r>
                  <a:endParaRPr kumimoji="1" lang="ja-JP" altLang="en-US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654533" y="5599057"/>
                  <a:ext cx="8750969" cy="785345"/>
                </a:xfrm>
                <a:prstGeom prst="roundRect">
                  <a:avLst/>
                </a:prstGeom>
                <a:solidFill>
                  <a:schemeClr val="accent1">
                    <a:lumMod val="2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dirty="0" smtClean="0"/>
                    <a:t>HOST OS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31" name="Rounded Rectangle 30"/>
            <p:cNvSpPr/>
            <p:nvPr/>
          </p:nvSpPr>
          <p:spPr>
            <a:xfrm>
              <a:off x="4816966" y="1010652"/>
              <a:ext cx="2582957" cy="2859943"/>
            </a:xfrm>
            <a:prstGeom prst="roundRect">
              <a:avLst/>
            </a:prstGeom>
            <a:solidFill>
              <a:schemeClr val="accent1">
                <a:lumMod val="2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1163" y="1590286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/>
                <a:t>Maven</a:t>
              </a:r>
              <a:endParaRPr kumimoji="1" lang="ja-JP" alt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01163" y="2786265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 smtClean="0"/>
                <a:t>Linux</a:t>
              </a:r>
              <a:endParaRPr kumimoji="1" lang="ja-JP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01163" y="2192489"/>
              <a:ext cx="2249204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smtClean="0"/>
                <a:t>PostgreSQL</a:t>
              </a:r>
              <a:endParaRPr kumimoji="1" lang="ja-JP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0558" y="3350850"/>
              <a:ext cx="228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BUILD CONTAINER</a:t>
              </a:r>
              <a:endParaRPr kumimoji="1" lang="ja-JP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86487" y="3332640"/>
              <a:ext cx="228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JENKINS CONTAINER</a:t>
              </a:r>
              <a:endParaRPr kumimoji="1" lang="ja-JP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6843" y="3382154"/>
              <a:ext cx="298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750" dirty="0" smtClean="0">
                  <a:solidFill>
                    <a:schemeClr val="bg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DEPLOY &amp; TEST CONTAINER</a:t>
              </a:r>
              <a:endParaRPr kumimoji="1" lang="ja-JP" altLang="en-US" sz="17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69" y="842526"/>
            <a:ext cx="2672819" cy="1398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TextBox 39"/>
          <p:cNvSpPr txBox="1"/>
          <p:nvPr/>
        </p:nvSpPr>
        <p:spPr>
          <a:xfrm>
            <a:off x="9790591" y="2296831"/>
            <a:ext cx="34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b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kumimoji="1"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255463" y="3750099"/>
            <a:ext cx="2760726" cy="242575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958788" y="4726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hub</a:t>
            </a:r>
            <a:endParaRPr kumimoji="1" lang="ja-JP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t="8347" b="5687"/>
          <a:stretch/>
        </p:blipFill>
        <p:spPr>
          <a:xfrm>
            <a:off x="0" y="441960"/>
            <a:ext cx="12192000" cy="5989320"/>
          </a:xfrm>
        </p:spPr>
      </p:pic>
    </p:spTree>
    <p:extLst>
      <p:ext uri="{BB962C8B-B14F-4D97-AF65-F5344CB8AC3E}">
        <p14:creationId xmlns:p14="http://schemas.microsoft.com/office/powerpoint/2010/main" val="3470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Work flow </a:t>
            </a:r>
            <a:endParaRPr kumimoji="1" lang="ja-JP" alt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72188" y="5660280"/>
            <a:ext cx="11844000" cy="686319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ENGINE</a:t>
            </a:r>
            <a:endParaRPr kumimoji="1"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773" y="3438923"/>
            <a:ext cx="1757390" cy="2036769"/>
            <a:chOff x="506308" y="1047243"/>
            <a:chExt cx="2582957" cy="2859943"/>
          </a:xfrm>
        </p:grpSpPr>
        <p:sp>
          <p:nvSpPr>
            <p:cNvPr id="11" name="Rounded Rectangle 10"/>
            <p:cNvSpPr/>
            <p:nvPr/>
          </p:nvSpPr>
          <p:spPr>
            <a:xfrm>
              <a:off x="506308" y="1047243"/>
              <a:ext cx="2582957" cy="2859943"/>
            </a:xfrm>
            <a:prstGeom prst="roundRect">
              <a:avLst/>
            </a:prstGeom>
            <a:solidFill>
              <a:schemeClr val="accent1">
                <a:lumMod val="2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263" y="3128390"/>
              <a:ext cx="2249203" cy="5046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Jenkins container</a:t>
              </a:r>
              <a:endParaRPr kumimoji="1" lang="ja-JP" alt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125" y="1451776"/>
              <a:ext cx="1093321" cy="14616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7" y="856264"/>
            <a:ext cx="2060931" cy="1078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Group 16"/>
          <p:cNvGrpSpPr/>
          <p:nvPr/>
        </p:nvGrpSpPr>
        <p:grpSpPr>
          <a:xfrm>
            <a:off x="6094188" y="712248"/>
            <a:ext cx="827978" cy="1222385"/>
            <a:chOff x="4223524" y="655279"/>
            <a:chExt cx="1083527" cy="17388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24" y="655279"/>
              <a:ext cx="1083527" cy="10835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524" y="1310558"/>
              <a:ext cx="1083527" cy="108352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5759404" y="2038090"/>
            <a:ext cx="1611305" cy="1798115"/>
            <a:chOff x="3320835" y="3484160"/>
            <a:chExt cx="1849984" cy="2089492"/>
          </a:xfrm>
        </p:grpSpPr>
        <p:sp>
          <p:nvSpPr>
            <p:cNvPr id="18" name="Rounded Rectangle 17"/>
            <p:cNvSpPr/>
            <p:nvPr/>
          </p:nvSpPr>
          <p:spPr>
            <a:xfrm>
              <a:off x="3320835" y="3536883"/>
              <a:ext cx="1849984" cy="2036769"/>
            </a:xfrm>
            <a:prstGeom prst="roundRect">
              <a:avLst/>
            </a:prstGeom>
            <a:solidFill>
              <a:schemeClr val="accent1">
                <a:lumMod val="2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667" y="3484160"/>
              <a:ext cx="1648319" cy="164831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70689" y="5019017"/>
              <a:ext cx="1530311" cy="359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Build </a:t>
              </a:r>
              <a:r>
                <a:rPr kumimoji="1" lang="en-US" altLang="ja-JP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container</a:t>
              </a:r>
              <a:endParaRPr kumimoji="1" lang="ja-JP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594848" y="3779372"/>
            <a:ext cx="1713052" cy="1788614"/>
            <a:chOff x="4308824" y="4116912"/>
            <a:chExt cx="1318073" cy="1456740"/>
          </a:xfrm>
        </p:grpSpPr>
        <p:grpSp>
          <p:nvGrpSpPr>
            <p:cNvPr id="27" name="Group 26"/>
            <p:cNvGrpSpPr/>
            <p:nvPr/>
          </p:nvGrpSpPr>
          <p:grpSpPr>
            <a:xfrm>
              <a:off x="4308824" y="4116912"/>
              <a:ext cx="1318073" cy="1456740"/>
              <a:chOff x="3320835" y="3536883"/>
              <a:chExt cx="1849984" cy="203676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320835" y="3536883"/>
                <a:ext cx="1849984" cy="2036769"/>
              </a:xfrm>
              <a:prstGeom prst="roundRect">
                <a:avLst/>
              </a:prstGeom>
              <a:solidFill>
                <a:schemeClr val="accent1">
                  <a:lumMod val="2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94774" y="5019017"/>
                <a:ext cx="1530312" cy="35943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Deploy &amp; Test </a:t>
                </a:r>
                <a:endParaRPr kumimoji="1" lang="ja-JP" alt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101" y="4253457"/>
              <a:ext cx="793047" cy="717708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 flipH="1">
            <a:off x="2520176" y="1395276"/>
            <a:ext cx="3479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 flipH="1">
            <a:off x="1381072" y="1934289"/>
            <a:ext cx="1" cy="1472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04012" y="3438923"/>
            <a:ext cx="3416203" cy="2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237466" y="3779372"/>
            <a:ext cx="3521938" cy="92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04371" y="5202060"/>
            <a:ext cx="6181707" cy="3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8075" y="1011528"/>
            <a:ext cx="404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Push changes to repository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6156" y="2427539"/>
            <a:ext cx="1076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 Polling 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20785428">
            <a:off x="2881543" y="3805240"/>
            <a:ext cx="262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are archived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3107" y="4861407"/>
            <a:ext cx="333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deployed for testing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24704" y="3056760"/>
            <a:ext cx="358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Triggers build container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7103">
            <a:off x="7978022" y="2278619"/>
            <a:ext cx="677897" cy="67789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612162" y="3031407"/>
            <a:ext cx="190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&amp; Unit Test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did docker help ? What did yo</a:t>
            </a:r>
            <a:r>
              <a:rPr lang="en-US" altLang="ja-JP" dirty="0" smtClean="0"/>
              <a:t>u do ? Demonstration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7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How </a:t>
            </a:r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my work solves </a:t>
            </a:r>
            <a:r>
              <a:rPr lang="en-US" altLang="ja-JP" sz="3600" b="1" cap="all" spc="200" dirty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the problem ?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80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cap="all" spc="200" dirty="0" smtClean="0">
                <a:solidFill>
                  <a:srgbClr val="2A1A00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Comparison</a:t>
            </a:r>
            <a:endParaRPr kumimoji="1" lang="ja-JP" alt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5458"/>
              </p:ext>
            </p:extLst>
          </p:nvPr>
        </p:nvGraphicFramePr>
        <p:xfrm>
          <a:off x="194495" y="731661"/>
          <a:ext cx="11821693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7708"/>
                <a:gridCol w="3985628"/>
                <a:gridCol w="4716660"/>
                <a:gridCol w="1201697"/>
              </a:tblGrid>
              <a:tr h="369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Docker Way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Old Way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Time 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Environment Preparation</a:t>
                      </a:r>
                      <a:br>
                        <a:rPr kumimoji="1" lang="en-US" altLang="ja-JP" dirty="0" smtClean="0"/>
                      </a:b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Install Docker Engine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dirty="0" smtClean="0"/>
                        <a:t>Setup</a:t>
                      </a:r>
                      <a:r>
                        <a:rPr kumimoji="1" lang="en-US" altLang="ja-JP" baseline="0" dirty="0" smtClean="0"/>
                        <a:t> VM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Launching the</a:t>
                      </a:r>
                      <a:r>
                        <a:rPr kumimoji="1" lang="en-US" altLang="ja-JP" baseline="0" dirty="0" smtClean="0"/>
                        <a:t> container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Docker pull Jenkins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Launch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 smtClean="0"/>
                        <a:t>Install</a:t>
                      </a:r>
                      <a:r>
                        <a:rPr kumimoji="1" lang="en-US" altLang="ja-JP" baseline="0" dirty="0" smtClean="0"/>
                        <a:t> Jenkins and all its dependencies on the machine manually and configure it.</a:t>
                      </a:r>
                      <a:br>
                        <a:rPr kumimoji="1" lang="en-US" altLang="ja-JP" baseline="0" dirty="0" smtClean="0"/>
                      </a:b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aseline="0" dirty="0" smtClean="0"/>
                        <a:t>Configure the build server.</a:t>
                      </a:r>
                      <a:br>
                        <a:rPr kumimoji="1" lang="en-US" altLang="ja-JP" baseline="0" dirty="0" smtClean="0"/>
                      </a:b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aseline="0" dirty="0" smtClean="0"/>
                        <a:t>Setup a Jenkins agent for </a:t>
                      </a:r>
                      <a:br>
                        <a:rPr kumimoji="1" lang="en-US" altLang="ja-JP" baseline="0" dirty="0" smtClean="0"/>
                      </a:br>
                      <a:r>
                        <a:rPr kumimoji="1" lang="en-US" altLang="ja-JP" baseline="0" dirty="0" smtClean="0"/>
                        <a:t>communication.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baseline="0" dirty="0" smtClean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7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Time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Quality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Development cycles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Consistent (image of </a:t>
            </a:r>
            <a:r>
              <a:rPr kumimoji="1" lang="en-US" altLang="ja-JP" dirty="0" err="1" smtClean="0"/>
              <a:t>env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Cost</a:t>
            </a:r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 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3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software development process</a:t>
            </a:r>
            <a:endParaRPr kumimoji="1" lang="ja-JP" altLang="en-US" sz="36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684867"/>
            <a:ext cx="11112500" cy="3704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538187" y="1373941"/>
            <a:ext cx="11112001" cy="52564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Infrequent code integration 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 Infrequent builds 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 tough debugging 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More time</a:t>
            </a:r>
            <a:b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Less number of releases  Tested only a few times  Poor Quality</a:t>
            </a:r>
            <a:b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 + {Integrate, Build, Test}</a:t>
            </a:r>
            <a:b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Repetitive Labor Work of Integrating, Building and Testing the code</a:t>
            </a:r>
          </a:p>
          <a:p>
            <a:endParaRPr kumimoji="1" lang="ja-JP" alt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rawbacks</a:t>
            </a:r>
            <a:endParaRPr kumimoji="1" lang="ja-JP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7789" y="-733031"/>
            <a:ext cx="9097200" cy="4412378"/>
          </a:xfrm>
        </p:spPr>
        <p:txBody>
          <a:bodyPr>
            <a:normAutofit/>
          </a:bodyPr>
          <a:lstStyle/>
          <a:p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>Continuous </a:t>
            </a:r>
            <a:r>
              <a:rPr lang="en-US" altLang="ja-JP" sz="36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lang="en-US" altLang="ja-JP" sz="3600" b="1" spc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ja-JP" sz="36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kumimoji="1" lang="ja-JP" alt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8" y="3085789"/>
            <a:ext cx="6317165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6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538187" y="1101225"/>
            <a:ext cx="11112001" cy="52564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Inconsistencies 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in the development &amp; production environment</a:t>
            </a: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66755" lvl="1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Unnecessary increase in Man-hours leads to increase in cost </a:t>
            </a: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Lack of rigorous testing-&gt; 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Difficult to maintain good </a:t>
            </a: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Lack of portability </a:t>
            </a:r>
            <a:endParaRPr lang="en-US" altLang="ja-JP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66755" lvl="1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Re-installing </a:t>
            </a:r>
            <a:r>
              <a:rPr lang="en-US" altLang="ja-JP" sz="3200" dirty="0">
                <a:latin typeface="Calibri" panose="020F0502020204030204" pitchFamily="34" charset="0"/>
                <a:cs typeface="Calibri" panose="020F0502020204030204" pitchFamily="34" charset="0"/>
              </a:rPr>
              <a:t>the same Jenkins configured environment for all projects separately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</a:rPr>
              <a:t>Increased Delivery </a:t>
            </a: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1676308" lvl="2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Increased </a:t>
            </a:r>
            <a:r>
              <a:rPr lang="en-US" altLang="ja-JP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cost of constructing the infra</a:t>
            </a: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76308" lvl="2" indent="-457200">
              <a:buFont typeface="Arial" panose="020B0604020202020204" pitchFamily="34" charset="0"/>
              <a:buChar char="•"/>
            </a:pPr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Problems in introducing ci/cd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2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39" y="-913253"/>
            <a:ext cx="9097200" cy="4412378"/>
          </a:xfrm>
        </p:spPr>
        <p:txBody>
          <a:bodyPr>
            <a:normAutofit/>
          </a:bodyPr>
          <a:lstStyle/>
          <a:p>
            <a:r>
              <a:rPr lang="en-US" altLang="ja-JP" sz="2800" b="1" dirty="0">
                <a:latin typeface="Calibri" panose="020F0502020204030204" pitchFamily="34" charset="0"/>
                <a:cs typeface="Calibri" panose="020F0502020204030204" pitchFamily="34" charset="0"/>
              </a:rPr>
              <a:t>CI/CD with Docker</a:t>
            </a:r>
            <a:endParaRPr kumimoji="1" lang="ja-JP" alt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51678" y="26305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mission</a:t>
            </a:r>
            <a:endParaRPr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78" y="2117557"/>
            <a:ext cx="7868315" cy="3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Template 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169_20161220.pptx" id="{9C1404FA-E4BC-41CC-868C-1DE92EC45D5A}" vid="{8FF70007-C189-44F0-A916-53EF6FFD4E4B}"/>
    </a:ext>
  </a:extLst>
</a:theme>
</file>

<file path=ppt/theme/theme3.xml><?xml version="1.0" encoding="utf-8"?>
<a:theme xmlns:a="http://schemas.openxmlformats.org/drawingml/2006/main" name="1_Presentation Template 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Template_169_20161220.pptx" id="{9C1404FA-E4BC-41CC-868C-1DE92EC45D5A}" vid="{8FF70007-C189-44F0-A916-53EF6FFD4E4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337</Words>
  <Application>Microsoft Office PowerPoint</Application>
  <PresentationFormat>Widescreen</PresentationFormat>
  <Paragraphs>125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HGPGothicE</vt:lpstr>
      <vt:lpstr>HGP創英角ｺﾞｼｯｸUB</vt:lpstr>
      <vt:lpstr>Meiryo UI</vt:lpstr>
      <vt:lpstr>ＭＳ Ｐゴシック</vt:lpstr>
      <vt:lpstr>ＭＳ Ｐゴシック</vt:lpstr>
      <vt:lpstr>メイリオ</vt:lpstr>
      <vt:lpstr>Arial</vt:lpstr>
      <vt:lpstr>Calibri</vt:lpstr>
      <vt:lpstr>Calibri Light</vt:lpstr>
      <vt:lpstr>Cambria Math</vt:lpstr>
      <vt:lpstr>Wingdings</vt:lpstr>
      <vt:lpstr>Office Theme</vt:lpstr>
      <vt:lpstr>Presentation Template 2017</vt:lpstr>
      <vt:lpstr>1_Presentation Template 2017</vt:lpstr>
      <vt:lpstr>PowerPoint Presentation</vt:lpstr>
      <vt:lpstr>PowerPoint Presentation</vt:lpstr>
      <vt:lpstr>PowerPoint Presentation</vt:lpstr>
      <vt:lpstr>Traditional software development process</vt:lpstr>
      <vt:lpstr>Drawbacks</vt:lpstr>
      <vt:lpstr>Continuous Integration  &amp;  Continuous Deployment</vt:lpstr>
      <vt:lpstr>PowerPoint Presentation</vt:lpstr>
      <vt:lpstr>Problems in introducing ci/cd</vt:lpstr>
      <vt:lpstr>CI/CD with Docker</vt:lpstr>
      <vt:lpstr>My mission</vt:lpstr>
      <vt:lpstr>Docker Containers</vt:lpstr>
      <vt:lpstr>Terasoluna framework </vt:lpstr>
      <vt:lpstr>System Configuration of my project</vt:lpstr>
      <vt:lpstr>System Configuration </vt:lpstr>
      <vt:lpstr>PowerPoint Presentation</vt:lpstr>
      <vt:lpstr>Work flow </vt:lpstr>
      <vt:lpstr>How did docker help ? What did you do ? Demonstration</vt:lpstr>
      <vt:lpstr>How my work solves the problem ?</vt:lpstr>
      <vt:lpstr>Comparison</vt:lpstr>
      <vt:lpstr>Conclusion</vt:lpstr>
      <vt:lpstr>PowerPoint Presentation</vt:lpstr>
      <vt:lpstr>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98</cp:revision>
  <dcterms:created xsi:type="dcterms:W3CDTF">2017-07-10T01:42:19Z</dcterms:created>
  <dcterms:modified xsi:type="dcterms:W3CDTF">2017-07-10T09:38:31Z</dcterms:modified>
</cp:coreProperties>
</file>