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9" r:id="rId3"/>
  </p:sldMasterIdLst>
  <p:notesMasterIdLst>
    <p:notesMasterId r:id="rId29"/>
  </p:notesMasterIdLst>
  <p:sldIdLst>
    <p:sldId id="284" r:id="rId4"/>
    <p:sldId id="285" r:id="rId5"/>
    <p:sldId id="286" r:id="rId6"/>
    <p:sldId id="260" r:id="rId7"/>
    <p:sldId id="259" r:id="rId8"/>
    <p:sldId id="264" r:id="rId9"/>
    <p:sldId id="261" r:id="rId10"/>
    <p:sldId id="262" r:id="rId11"/>
    <p:sldId id="263" r:id="rId12"/>
    <p:sldId id="265" r:id="rId13"/>
    <p:sldId id="287" r:id="rId14"/>
    <p:sldId id="275" r:id="rId15"/>
    <p:sldId id="270" r:id="rId16"/>
    <p:sldId id="277" r:id="rId17"/>
    <p:sldId id="276" r:id="rId18"/>
    <p:sldId id="269" r:id="rId19"/>
    <p:sldId id="279" r:id="rId20"/>
    <p:sldId id="281" r:id="rId21"/>
    <p:sldId id="268" r:id="rId22"/>
    <p:sldId id="271" r:id="rId23"/>
    <p:sldId id="272" r:id="rId24"/>
    <p:sldId id="274" r:id="rId25"/>
    <p:sldId id="282" r:id="rId26"/>
    <p:sldId id="283" r:id="rId27"/>
    <p:sldId id="27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7" autoAdjust="0"/>
    <p:restoredTop sz="69845" autoAdjust="0"/>
  </p:normalViewPr>
  <p:slideViewPr>
    <p:cSldViewPr snapToGrid="0">
      <p:cViewPr>
        <p:scale>
          <a:sx n="59" d="100"/>
          <a:sy n="59" d="100"/>
        </p:scale>
        <p:origin x="18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A6EAD-20F3-406C-B657-7C7D415EBE2E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0AA37-A19B-4F36-94C5-EBD3167BC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81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93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</a:p>
          <a:p>
            <a:r>
              <a:rPr kumimoji="1" lang="en-US" altLang="ja-JP" dirty="0" smtClean="0"/>
              <a:t>In</a:t>
            </a:r>
            <a:r>
              <a:rPr kumimoji="1" lang="en-US" altLang="ja-JP" baseline="0" dirty="0" smtClean="0"/>
              <a:t> the VM environment, there are multiple guest OSs on 1 host OS.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But in containers …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Docker and container</a:t>
            </a:r>
            <a:r>
              <a:rPr kumimoji="1" lang="en-US" altLang="ja-JP" baseline="0" dirty="0" smtClean="0"/>
              <a:t> environment, difference from VM and how its better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8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15</a:t>
            </a:r>
          </a:p>
          <a:p>
            <a:r>
              <a:rPr kumimoji="1" lang="en-US" altLang="ja-JP" dirty="0" err="1" smtClean="0"/>
              <a:t>Tera</a:t>
            </a:r>
            <a:r>
              <a:rPr kumimoji="1" lang="en-US" altLang="ja-JP" dirty="0" smtClean="0"/>
              <a:t> is a java project</a:t>
            </a:r>
            <a:r>
              <a:rPr kumimoji="1" lang="en-US" altLang="ja-JP" baseline="0" dirty="0" smtClean="0"/>
              <a:t>, maven is the build tool, </a:t>
            </a:r>
            <a:r>
              <a:rPr kumimoji="1" lang="en-US" altLang="ja-JP" baseline="0" dirty="0" err="1" smtClean="0"/>
              <a:t>postgresql</a:t>
            </a:r>
            <a:r>
              <a:rPr kumimoji="1" lang="en-US" altLang="ja-JP" baseline="0" dirty="0" smtClean="0"/>
              <a:t> is </a:t>
            </a:r>
            <a:r>
              <a:rPr kumimoji="1" lang="en-US" altLang="ja-JP" baseline="0" dirty="0" err="1" smtClean="0"/>
              <a:t>db</a:t>
            </a:r>
            <a:r>
              <a:rPr kumimoji="1" lang="en-US" altLang="ja-JP" baseline="0" dirty="0" smtClean="0"/>
              <a:t> 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 have designed this system</a:t>
            </a:r>
            <a:r>
              <a:rPr kumimoji="1" lang="en-US" altLang="ja-JP" baseline="0" dirty="0" smtClean="0"/>
              <a:t> for sample Terasoluna app using …tech stack…. I learnt these many things in the course of internship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17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30</a:t>
            </a:r>
            <a:br>
              <a:rPr kumimoji="1" lang="en-US" altLang="ja-JP" dirty="0" smtClean="0"/>
            </a:br>
            <a:r>
              <a:rPr kumimoji="1" lang="en-US" altLang="ja-JP" dirty="0" smtClean="0"/>
              <a:t>Jenkins</a:t>
            </a:r>
            <a:r>
              <a:rPr kumimoji="1" lang="en-US" altLang="ja-JP" baseline="0" dirty="0" smtClean="0"/>
              <a:t> inside a container and </a:t>
            </a:r>
            <a:r>
              <a:rPr kumimoji="1" lang="en-US" altLang="ja-JP" baseline="0" dirty="0" err="1" smtClean="0"/>
              <a:t>etc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etc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have constructed 3 containers in my system : 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Jenkins container which automates the entire process and trigger other containers.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Build Container : which builds the java code using maven and runs unit test using </a:t>
            </a:r>
            <a:r>
              <a:rPr kumimoji="1" lang="en-US" altLang="ja-JP" baseline="0" dirty="0" err="1" smtClean="0"/>
              <a:t>Junit</a:t>
            </a:r>
            <a:r>
              <a:rPr kumimoji="1" lang="en-US" altLang="ja-JP" baseline="0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Deploy &amp; test Container : The App is built successfully is deployed inside this container on the tomcat server and then selenium is used to run integration tests on it.</a:t>
            </a:r>
          </a:p>
          <a:p>
            <a:pPr marL="228600" indent="-228600">
              <a:buAutoNum type="arabicPeriod"/>
            </a:pPr>
            <a:endParaRPr kumimoji="1" lang="en-US" altLang="ja-JP" baseline="0" dirty="0" smtClean="0"/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Docker Engine is the key to the entire system. It facilitates the communication.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Gitlab is the SCM where the source code is pushed.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09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40</a:t>
            </a:r>
            <a:br>
              <a:rPr lang="en-US" altLang="ja-JP" sz="1200" spc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altLang="ja-JP" sz="1200" spc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This is the kind of system that</a:t>
            </a: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 I have built</a:t>
            </a:r>
            <a:b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Tell them how the entire process is divided into stages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How you made the containers and all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The Jenkins container is connected with the Gitlab repo and it keeps polling the repo for changes.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As soon as developers push their code to the repo, because Jenkins is polling it, it detects the change in repo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And triggers a new container : The Build Container.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This Build Container uses maven to build the project and runs unit tests on it.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If there is a failure, reports are sent to the developers.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On a successful build, the outcome of the build </a:t>
            </a:r>
            <a:r>
              <a:rPr lang="en-US" altLang="ja-JP" sz="1200" spc="0" baseline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ie</a:t>
            </a: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 the artifacts, WAR file in my case are preserved in the Jenkins container.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The Jenkins container then triggers the deploy container. The artifacts are deployed in this container, and integration testing using selenium is performed.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Reports are sent to the developers.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1200" spc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1200" spc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ja-JP" altLang="en-US" sz="1200" spc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464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60</a:t>
            </a:r>
            <a:br>
              <a:rPr kumimoji="1" lang="en-US" altLang="ja-JP" dirty="0" smtClean="0"/>
            </a:br>
            <a:r>
              <a:rPr kumimoji="1" lang="en-US" altLang="ja-JP" dirty="0" smtClean="0"/>
              <a:t>Demo</a:t>
            </a:r>
          </a:p>
          <a:p>
            <a:r>
              <a:rPr kumimoji="1" lang="en-US" altLang="ja-JP" dirty="0" smtClean="0"/>
              <a:t>I will just push a dummy commit on the repository and show</a:t>
            </a:r>
            <a:r>
              <a:rPr kumimoji="1" lang="en-US" altLang="ja-JP" baseline="0" dirty="0" smtClean="0"/>
              <a:t> you how the automation works.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39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Now</a:t>
            </a:r>
            <a:r>
              <a:rPr kumimoji="1" lang="en-US" altLang="ja-JP" baseline="0" dirty="0" smtClean="0"/>
              <a:t> I will show you how I developed this ?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Procedure to launch a container….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Setting up Jenkins :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Setting it inside a docker container 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Docker pull Jenkins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Now that I have the image, I can install all the plugins and tools needed for my project.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Once I have my Jenkins ready, I can preserve the </a:t>
            </a:r>
            <a:r>
              <a:rPr kumimoji="1" lang="en-US" altLang="ja-JP" baseline="0" dirty="0" err="1" smtClean="0"/>
              <a:t>enviroemnyt</a:t>
            </a:r>
            <a:r>
              <a:rPr kumimoji="1" lang="en-US" altLang="ja-JP" baseline="0" dirty="0" smtClean="0"/>
              <a:t> as it is in a docker image and this can be ported anywhere anytime. The configuration and </a:t>
            </a:r>
            <a:r>
              <a:rPr kumimoji="1" lang="en-US" altLang="ja-JP" baseline="0" dirty="0" err="1" smtClean="0"/>
              <a:t>serttings</a:t>
            </a:r>
            <a:r>
              <a:rPr kumimoji="1" lang="en-US" altLang="ja-JP" baseline="0" dirty="0" smtClean="0"/>
              <a:t> about the </a:t>
            </a:r>
            <a:r>
              <a:rPr kumimoji="1" lang="en-US" altLang="ja-JP" baseline="0" dirty="0" err="1" smtClean="0"/>
              <a:t>envrioemnt</a:t>
            </a:r>
            <a:r>
              <a:rPr kumimoji="1" lang="en-US" altLang="ja-JP" baseline="0" dirty="0" smtClean="0"/>
              <a:t> are all written inside the Dockerfile.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Similarly I constructed the build container by installing maven </a:t>
            </a:r>
            <a:r>
              <a:rPr kumimoji="1" lang="en-US" altLang="ja-JP" baseline="0" dirty="0" err="1" smtClean="0"/>
              <a:t>postgreql</a:t>
            </a:r>
            <a:r>
              <a:rPr kumimoji="1" lang="en-US" altLang="ja-JP" baseline="0" dirty="0" smtClean="0"/>
              <a:t> and other needed tools on top of the base </a:t>
            </a:r>
            <a:r>
              <a:rPr kumimoji="1" lang="en-US" altLang="ja-JP" baseline="0" dirty="0" err="1" smtClean="0"/>
              <a:t>linux</a:t>
            </a:r>
            <a:r>
              <a:rPr kumimoji="1" lang="en-US" altLang="ja-JP" baseline="0" dirty="0" smtClean="0"/>
              <a:t> docker image.</a:t>
            </a:r>
          </a:p>
          <a:p>
            <a:pPr marL="228600" indent="-228600">
              <a:buAutoNum type="arabicPeriod"/>
            </a:pPr>
            <a:r>
              <a:rPr kumimoji="1" lang="en-US" altLang="ja-JP" baseline="0" dirty="0" smtClean="0"/>
              <a:t>Because of the images available, setting up environment is really easy and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57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  <a:br>
              <a:rPr kumimoji="1" lang="en-US" altLang="ja-JP" dirty="0" smtClean="0"/>
            </a:br>
            <a:r>
              <a:rPr kumimoji="1" lang="en-US" altLang="ja-JP" dirty="0" smtClean="0"/>
              <a:t>Docker</a:t>
            </a:r>
            <a:r>
              <a:rPr kumimoji="1" lang="en-US" altLang="ja-JP" baseline="0" dirty="0" smtClean="0"/>
              <a:t> features, </a:t>
            </a:r>
            <a:r>
              <a:rPr kumimoji="1" lang="en-US" altLang="ja-JP" baseline="0" dirty="0" err="1" smtClean="0"/>
              <a:t>adv</a:t>
            </a:r>
            <a:r>
              <a:rPr kumimoji="1" lang="en-US" altLang="ja-JP" baseline="0" dirty="0" smtClean="0"/>
              <a:t> of containers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30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40</a:t>
            </a:r>
            <a:br>
              <a:rPr kumimoji="1" lang="en-US" altLang="ja-JP" dirty="0" smtClean="0"/>
            </a:br>
            <a:r>
              <a:rPr kumimoji="1" lang="en-US" altLang="ja-JP" dirty="0" smtClean="0"/>
              <a:t>Metric</a:t>
            </a:r>
            <a:r>
              <a:rPr kumimoji="1" lang="en-US" altLang="ja-JP" baseline="0" dirty="0" smtClean="0"/>
              <a:t> comparison with the </a:t>
            </a:r>
            <a:r>
              <a:rPr kumimoji="1" lang="en-US" altLang="ja-JP" baseline="0" dirty="0" err="1" smtClean="0"/>
              <a:t>prev</a:t>
            </a:r>
            <a:r>
              <a:rPr kumimoji="1" lang="en-US" altLang="ja-JP" baseline="0" dirty="0" smtClean="0"/>
              <a:t> way of introducing ci/cd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9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60</a:t>
            </a:r>
            <a:br>
              <a:rPr kumimoji="1" lang="en-US" altLang="ja-JP" dirty="0" smtClean="0"/>
            </a:br>
            <a:r>
              <a:rPr kumimoji="1" lang="en-US" altLang="ja-JP" dirty="0" smtClean="0"/>
              <a:t>Use cases future scope and then conclude …</a:t>
            </a:r>
            <a:r>
              <a:rPr kumimoji="1" lang="en-US" altLang="ja-JP" dirty="0" err="1" smtClean="0"/>
              <a:t>microservices</a:t>
            </a:r>
            <a:r>
              <a:rPr kumimoji="1" lang="en-US" altLang="ja-JP" dirty="0" smtClean="0"/>
              <a:t> </a:t>
            </a:r>
          </a:p>
          <a:p>
            <a:r>
              <a:rPr kumimoji="1" lang="en-US" altLang="ja-JP" dirty="0" smtClean="0"/>
              <a:t>More releases -&gt; more rigorous </a:t>
            </a:r>
            <a:r>
              <a:rPr kumimoji="1" lang="en-US" altLang="ja-JP" baseline="0" dirty="0" smtClean="0"/>
              <a:t>testing -&gt; better quality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</a:t>
            </a:r>
            <a:r>
              <a:rPr kumimoji="1" lang="en-US" altLang="ja-JP" baseline="0" dirty="0" smtClean="0"/>
              <a:t>ts clear that the containerized way of introducing CI/CD significantly benefits us in term of Time, shorter development cycles, more releases, </a:t>
            </a:r>
            <a:r>
              <a:rPr kumimoji="1" lang="en-US" altLang="ja-JP" baseline="0" dirty="0" err="1" smtClean="0"/>
              <a:t>rigourpous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tresting</a:t>
            </a:r>
            <a:r>
              <a:rPr kumimoji="1" lang="en-US" altLang="ja-JP" baseline="0" dirty="0" smtClean="0"/>
              <a:t> , better </a:t>
            </a:r>
            <a:r>
              <a:rPr kumimoji="1" lang="en-US" altLang="ja-JP" baseline="0" dirty="0" err="1" smtClean="0"/>
              <a:t>wuality</a:t>
            </a:r>
            <a:r>
              <a:rPr kumimoji="1" lang="en-US" altLang="ja-JP" baseline="0" dirty="0" smtClean="0"/>
              <a:t>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Hence Time to market, Quality and Cost are all optimized.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94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Vote</a:t>
            </a:r>
            <a:r>
              <a:rPr kumimoji="1" lang="en-US" altLang="ja-JP" baseline="0" dirty="0" smtClean="0"/>
              <a:t> of thanks, pictures of japan and all events and thanking everyone for everything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I would like to thank my trainer Philip-san for helping me build this system and my manager </a:t>
            </a:r>
            <a:r>
              <a:rPr kumimoji="1" lang="en-US" altLang="ja-JP" baseline="0" dirty="0" err="1" smtClean="0"/>
              <a:t>Nagashima</a:t>
            </a:r>
            <a:r>
              <a:rPr kumimoji="1" lang="en-US" altLang="ja-JP" baseline="0" dirty="0" smtClean="0"/>
              <a:t>-san for keeping me motivated to complete this.</a:t>
            </a:r>
          </a:p>
          <a:p>
            <a:r>
              <a:rPr kumimoji="1" lang="en-US" altLang="ja-JP" baseline="0" dirty="0" smtClean="0"/>
              <a:t>This is a glimpse of my internship in Japan.</a:t>
            </a:r>
          </a:p>
          <a:p>
            <a:r>
              <a:rPr kumimoji="1" lang="en-US" altLang="ja-JP" baseline="0" dirty="0" smtClean="0"/>
              <a:t>Thanks to the HR Team for organizing such amazing events and giving us some unforgettable memories.</a:t>
            </a:r>
          </a:p>
          <a:p>
            <a:r>
              <a:rPr kumimoji="1" lang="en-US" altLang="ja-JP" baseline="0" dirty="0" smtClean="0"/>
              <a:t>Thank you !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74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will briefly give you an </a:t>
            </a:r>
            <a:r>
              <a:rPr kumimoji="1" lang="en-US" altLang="ja-JP" dirty="0" err="1" smtClean="0"/>
              <a:t>an</a:t>
            </a:r>
            <a:r>
              <a:rPr kumimoji="1" lang="en-US" altLang="ja-JP" baseline="0" dirty="0" smtClean="0"/>
              <a:t> overview of what this </a:t>
            </a:r>
            <a:r>
              <a:rPr kumimoji="1" lang="en-US" altLang="ja-JP" baseline="0" dirty="0" err="1" smtClean="0"/>
              <a:t>ppt</a:t>
            </a:r>
            <a:r>
              <a:rPr kumimoji="1" lang="en-US" altLang="ja-JP" baseline="0" dirty="0" smtClean="0"/>
              <a:t> is all about.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458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  <a:br>
              <a:rPr kumimoji="1" lang="en-US" altLang="ja-JP" dirty="0" smtClean="0"/>
            </a:br>
            <a:r>
              <a:rPr kumimoji="1" lang="en-US" altLang="ja-JP" dirty="0" smtClean="0"/>
              <a:t>Aim is to introduce this workflow using docker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I have constructed containers for every stage</a:t>
            </a:r>
            <a:r>
              <a:rPr kumimoji="1" lang="en-US" altLang="ja-JP" baseline="0" dirty="0" smtClean="0"/>
              <a:t> : Build &amp; </a:t>
            </a:r>
            <a:r>
              <a:rPr kumimoji="1" lang="en-US" altLang="ja-JP" baseline="0" dirty="0" err="1" smtClean="0"/>
              <a:t>Ubnit</a:t>
            </a:r>
            <a:r>
              <a:rPr kumimoji="1" lang="en-US" altLang="ja-JP" baseline="0" dirty="0" smtClean="0"/>
              <a:t> Testing, </a:t>
            </a:r>
            <a:r>
              <a:rPr kumimoji="1" lang="en-US" altLang="ja-JP" baseline="0" dirty="0" err="1" smtClean="0"/>
              <a:t>Integartion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testinh</a:t>
            </a:r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42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</a:p>
          <a:p>
            <a:r>
              <a:rPr kumimoji="1" lang="en-US" altLang="ja-JP" dirty="0" smtClean="0"/>
              <a:t>Where several</a:t>
            </a:r>
            <a:r>
              <a:rPr kumimoji="1" lang="en-US" altLang="ja-JP" baseline="0" dirty="0" smtClean="0"/>
              <a:t> developers used to code, 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Occasionally or after a specific period, all the progress was integrated.</a:t>
            </a:r>
          </a:p>
          <a:p>
            <a:r>
              <a:rPr kumimoji="1" lang="en-US" altLang="ja-JP" baseline="0" dirty="0" smtClean="0"/>
              <a:t>Then it was built, tested and released for the operations team.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But each of these steps were done manually.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30</a:t>
            </a:r>
            <a:br>
              <a:rPr kumimoji="1" lang="en-US" altLang="ja-JP" dirty="0" smtClean="0"/>
            </a:br>
            <a:r>
              <a:rPr kumimoji="1" lang="en-US" altLang="ja-JP" dirty="0" smtClean="0"/>
              <a:t>The problem with</a:t>
            </a:r>
            <a:r>
              <a:rPr kumimoji="1" lang="en-US" altLang="ja-JP" baseline="0" dirty="0" smtClean="0"/>
              <a:t> this methodology is :</a:t>
            </a:r>
            <a:endParaRPr kumimoji="1" lang="en-US" altLang="ja-JP" dirty="0" smtClean="0"/>
          </a:p>
          <a:p>
            <a:r>
              <a:rPr kumimoji="1" lang="en-US" altLang="ja-JP" dirty="0" smtClean="0"/>
              <a:t>Because there is a large gap b/w integration,</a:t>
            </a:r>
            <a:r>
              <a:rPr kumimoji="1" lang="en-US" altLang="ja-JP" baseline="0" dirty="0" smtClean="0"/>
              <a:t> even separate codes working perfectly fine may encounter some bugs &amp;  may not work when integrated together.</a:t>
            </a:r>
          </a:p>
          <a:p>
            <a:r>
              <a:rPr kumimoji="1" lang="en-US" altLang="ja-JP" baseline="0" dirty="0" smtClean="0"/>
              <a:t>As the gap b/w development and integration increases, it becomes more difficult to debug the integration bugs and a lot of time is wasted to fix a code which was perfectly working !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Because of al this, the number of releases decrease, lack in testing, poor quality. </a:t>
            </a:r>
            <a:br>
              <a:rPr kumimoji="1" lang="en-US" altLang="ja-JP" baseline="0" dirty="0" smtClean="0"/>
            </a:br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Integrate as</a:t>
            </a:r>
            <a:r>
              <a:rPr kumimoji="1" lang="en-US" altLang="ja-JP" baseline="0" dirty="0" smtClean="0"/>
              <a:t> you develop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70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</a:p>
          <a:p>
            <a:r>
              <a:rPr kumimoji="1" lang="en-US" altLang="ja-JP" dirty="0" smtClean="0"/>
              <a:t>If you look at this system, this</a:t>
            </a:r>
            <a:r>
              <a:rPr kumimoji="1" lang="en-US" altLang="ja-JP" baseline="0" dirty="0" smtClean="0"/>
              <a:t> is the CI server which takes care of all the manual work and automates it. IT keeps a check on the SCM. As soon as there is any changes / commit, it automatically pulls the source code, builds it, tests it and sends the report to the developers.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Here, Developers don’t need to wait for integration. They only need to push their codes. Rest everything is automated and CONTINOUS. There is no gap b/w development and integration.</a:t>
            </a:r>
          </a:p>
          <a:p>
            <a:r>
              <a:rPr kumimoji="1" lang="en-US" altLang="ja-JP" baseline="0" dirty="0" smtClean="0"/>
              <a:t>As soon as there is a push, integration is triggered and building and testing is started. In case there are any bugs, they can be detected and fixed immediately. 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Continuously integrates code as it is developed.</a:t>
            </a:r>
          </a:p>
          <a:p>
            <a:r>
              <a:rPr kumimoji="1" lang="en-US" altLang="ja-JP" dirty="0" smtClean="0"/>
              <a:t>This automated</a:t>
            </a:r>
            <a:r>
              <a:rPr kumimoji="1" lang="en-US" altLang="ja-JP" baseline="0" dirty="0" smtClean="0"/>
              <a:t> environment is called CI/CD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345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40</a:t>
            </a:r>
          </a:p>
          <a:p>
            <a:r>
              <a:rPr kumimoji="1" lang="en-US" altLang="ja-JP" dirty="0" smtClean="0"/>
              <a:t>But</a:t>
            </a:r>
            <a:r>
              <a:rPr kumimoji="1" lang="en-US" altLang="ja-JP" baseline="0" dirty="0" smtClean="0"/>
              <a:t> the problem is creating such an environment is costly.</a:t>
            </a:r>
          </a:p>
          <a:p>
            <a:r>
              <a:rPr kumimoji="1" lang="en-US" altLang="ja-JP" baseline="0" dirty="0" smtClean="0"/>
              <a:t>The environment that each developer uses while developing the code, might be different than the environment used while building the integrated code.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Because the code was developed with some specific dependencies and versions, difference in the </a:t>
            </a:r>
            <a:r>
              <a:rPr kumimoji="1" lang="en-US" altLang="ja-JP" baseline="0" dirty="0" err="1" smtClean="0"/>
              <a:t>enviroenmnt</a:t>
            </a:r>
            <a:r>
              <a:rPr kumimoji="1" lang="en-US" altLang="ja-JP" baseline="0" dirty="0" smtClean="0"/>
              <a:t> may lead to unexpected behavior of the code -&gt; inconsistency.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So, the </a:t>
            </a:r>
            <a:r>
              <a:rPr kumimoji="1" lang="en-US" altLang="ja-JP" baseline="0" dirty="0" err="1" smtClean="0"/>
              <a:t>env</a:t>
            </a:r>
            <a:r>
              <a:rPr kumimoji="1" lang="en-US" altLang="ja-JP" baseline="0" dirty="0" smtClean="0"/>
              <a:t> needs to setup at the production side same as the development side. Since CI/CD is not portable, one has to set it up again at the production side.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/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The configurations and installations are not portable.</a:t>
            </a:r>
          </a:p>
          <a:p>
            <a:r>
              <a:rPr kumimoji="1" lang="en-US" altLang="ja-JP" baseline="0" dirty="0" smtClean="0"/>
              <a:t>This increases the time to prepare the environment and repetitive efforts as well.</a:t>
            </a:r>
          </a:p>
          <a:p>
            <a:r>
              <a:rPr kumimoji="1" lang="en-US" altLang="ja-JP" baseline="0" dirty="0" smtClean="0"/>
              <a:t>Also, same thing happens when you deploy the project to the production. </a:t>
            </a:r>
            <a:r>
              <a:rPr kumimoji="1" lang="en-US" altLang="ja-JP" baseline="0" dirty="0" err="1" smtClean="0"/>
              <a:t>Debvelopment</a:t>
            </a:r>
            <a:r>
              <a:rPr kumimoji="1" lang="en-US" altLang="ja-JP" baseline="0" dirty="0" smtClean="0"/>
              <a:t> to </a:t>
            </a:r>
            <a:r>
              <a:rPr kumimoji="1" lang="en-US" altLang="ja-JP" baseline="0" dirty="0" err="1" smtClean="0"/>
              <a:t>produfion</a:t>
            </a:r>
            <a:r>
              <a:rPr kumimoji="1" lang="en-US" altLang="ja-JP" baseline="0" dirty="0" smtClean="0"/>
              <a:t> porting </a:t>
            </a:r>
            <a:r>
              <a:rPr kumimoji="1" lang="en-US" altLang="ja-JP" baseline="0" dirty="0" err="1" smtClean="0"/>
              <a:t>env</a:t>
            </a:r>
            <a:r>
              <a:rPr kumimoji="1" lang="en-US" altLang="ja-JP" baseline="0" dirty="0" smtClean="0"/>
              <a:t> may differ which leads to unnecessary bug fixes a….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Difference</a:t>
            </a:r>
            <a:r>
              <a:rPr kumimoji="1" lang="en-US" altLang="ja-JP" baseline="0" dirty="0" smtClean="0"/>
              <a:t> in prod and </a:t>
            </a:r>
            <a:r>
              <a:rPr kumimoji="1" lang="en-US" altLang="ja-JP" baseline="0" dirty="0" err="1" smtClean="0"/>
              <a:t>dev</a:t>
            </a:r>
            <a:r>
              <a:rPr kumimoji="1" lang="en-US" altLang="ja-JP" baseline="0" dirty="0" smtClean="0"/>
              <a:t> environment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9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</a:p>
          <a:p>
            <a:r>
              <a:rPr kumimoji="1" lang="en-US" altLang="ja-JP" dirty="0" smtClean="0"/>
              <a:t>In the</a:t>
            </a:r>
            <a:r>
              <a:rPr kumimoji="1" lang="en-US" altLang="ja-JP" baseline="0" dirty="0" smtClean="0"/>
              <a:t> Docker World….</a:t>
            </a:r>
            <a:endParaRPr kumimoji="1" lang="en-US" altLang="ja-JP" dirty="0" smtClean="0"/>
          </a:p>
          <a:p>
            <a:r>
              <a:rPr kumimoji="1" lang="en-US" altLang="ja-JP" dirty="0" smtClean="0"/>
              <a:t>What is</a:t>
            </a:r>
            <a:r>
              <a:rPr kumimoji="1" lang="en-US" altLang="ja-JP" baseline="0" dirty="0" smtClean="0"/>
              <a:t> a container : </a:t>
            </a:r>
            <a:r>
              <a:rPr kumimoji="1" lang="en-US" altLang="ja-JP" baseline="0" dirty="0" err="1" smtClean="0"/>
              <a:t>eg</a:t>
            </a:r>
            <a:r>
              <a:rPr kumimoji="1" lang="en-US" altLang="ja-JP" baseline="0" dirty="0" smtClean="0"/>
              <a:t>. Jenkins container is a running instance of </a:t>
            </a:r>
            <a:r>
              <a:rPr kumimoji="1" lang="en-US" altLang="ja-JP" baseline="0" dirty="0" err="1" smtClean="0"/>
              <a:t>jenins</a:t>
            </a:r>
            <a:r>
              <a:rPr kumimoji="1" lang="en-US" altLang="ja-JP" baseline="0" dirty="0" smtClean="0"/>
              <a:t> image. Jenkins image ….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About Docker : System</a:t>
            </a:r>
            <a:r>
              <a:rPr kumimoji="1" lang="en-US" altLang="ja-JP" baseline="0" dirty="0" smtClean="0"/>
              <a:t> of container, images, Dockerfile, registry everything briefly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To develop a set of DevOps tools to introduce a portable CI/CD in an efficient and feasible way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I am using Containerized Technology to implement my mission.</a:t>
            </a:r>
          </a:p>
          <a:p>
            <a:r>
              <a:rPr kumimoji="1" lang="en-US" altLang="ja-JP" baseline="0" dirty="0" smtClean="0"/>
              <a:t>Which in my case is Docker.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/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In the docker world, everything exists as an image on a central repo called Docker Hub.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Anyone can pull the image and use it.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The biggest advantage is that since the image is packed with all the needed tools and dependencies with the best compatible versions, the </a:t>
            </a:r>
            <a:r>
              <a:rPr kumimoji="1" lang="en-US" altLang="ja-JP" baseline="0" dirty="0" err="1" smtClean="0"/>
              <a:t>envrionemnt</a:t>
            </a:r>
            <a:r>
              <a:rPr kumimoji="1" lang="en-US" altLang="ja-JP" baseline="0" dirty="0" smtClean="0"/>
              <a:t> is same everywhere.</a:t>
            </a:r>
          </a:p>
          <a:p>
            <a:r>
              <a:rPr kumimoji="1" lang="en-US" altLang="ja-JP" baseline="0" dirty="0" smtClean="0"/>
              <a:t>These images can be customized and run deployed in docker containers.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/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/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99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4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gi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05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4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2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5" y="2976092"/>
            <a:ext cx="3597639" cy="950376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51473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07460" y="908721"/>
            <a:ext cx="9444545" cy="5256409"/>
          </a:xfrm>
          <a:prstGeom prst="rect">
            <a:avLst/>
          </a:prstGeom>
        </p:spPr>
        <p:txBody>
          <a:bodyPr lIns="183600" rIns="183600"/>
          <a:lstStyle>
            <a:lvl1pPr marL="514350" indent="-514350" fontAlgn="ctr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en-US" altLang="ja-JP" dirty="0" smtClean="0"/>
              <a:t>[Agenda]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12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996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73" y="257965"/>
            <a:ext cx="2626531" cy="936000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mtClean="0"/>
              <a:t>&lt;MM/DD/YYYY&gt;</a:t>
            </a:r>
            <a:br>
              <a:rPr lang="en-US" altLang="ja-JP" smtClean="0"/>
            </a:br>
            <a:r>
              <a:rPr lang="en-US" altLang="ja-JP" smtClean="0"/>
              <a:t>&lt;NTT DATA Corporation&gt;</a:t>
            </a:r>
            <a:br>
              <a:rPr lang="en-US" altLang="ja-JP" smtClean="0"/>
            </a:br>
            <a:r>
              <a:rPr lang="en-US" altLang="ja-JP" smtClean="0"/>
              <a:t>&lt;XXXXXXXXXXXX&gt;</a:t>
            </a:r>
            <a:endParaRPr lang="en-US" altLang="ja-JP" dirty="0" smtClean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6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en-US" altLang="ja-JP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66894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421200"/>
            <a:ext cx="2286000" cy="603885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mtClean="0"/>
              <a:t>&lt;MM/DD/YYYY&gt;</a:t>
            </a:r>
            <a:br>
              <a:rPr lang="en-US" altLang="ja-JP" smtClean="0"/>
            </a:br>
            <a:r>
              <a:rPr lang="en-US" altLang="ja-JP" smtClean="0"/>
              <a:t>&lt;NTT DATA Corporation&gt;</a:t>
            </a:r>
            <a:br>
              <a:rPr lang="en-US" altLang="ja-JP" smtClean="0"/>
            </a:br>
            <a:r>
              <a:rPr lang="en-US" altLang="ja-JP" smtClean="0"/>
              <a:t>&lt;XXXXXXXXXXXX&gt;</a:t>
            </a:r>
            <a:endParaRPr lang="en-US" altLang="ja-JP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6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en-US" altLang="ja-JP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  <p:sp>
        <p:nvSpPr>
          <p:cNvPr id="9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12611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07460" y="908721"/>
            <a:ext cx="9444545" cy="5256409"/>
          </a:xfrm>
          <a:prstGeom prst="rect">
            <a:avLst/>
          </a:prstGeom>
        </p:spPr>
        <p:txBody>
          <a:bodyPr lIns="183600" rIns="183600"/>
          <a:lstStyle>
            <a:lvl1pPr marL="514350" indent="-514350" fontAlgn="ctr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smtClean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en-US" altLang="ja-JP" smtClean="0"/>
              <a:t>[Agenda]</a:t>
            </a:r>
            <a:endParaRPr kumimoji="1" lang="en-US" altLang="ja-JP" dirty="0" smtClean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12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822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d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smtClean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72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mtClean="0"/>
              <a:t>Click and enter text.</a:t>
            </a:r>
            <a:endParaRPr kumimoji="1" lang="ja-JP" altLang="en-US" dirty="0" smtClean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529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smtClean="0"/>
              <a:t>Click and enter text.</a:t>
            </a:r>
            <a:endParaRPr kumimoji="1" lang="ja-JP" altLang="en-US" dirty="0"/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13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80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s 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  <a:endParaRPr lang="ja-JP" altLang="en-US" sz="2000" spc="200" dirty="0">
              <a:solidFill>
                <a:srgbClr val="FFFFFF"/>
              </a:solidFill>
              <a:latin typeface="Arial" panose="020B0604020202020204" pitchFamily="34" charset="0"/>
              <a:ea typeface="HGPGothicE" charset="-128"/>
              <a:cs typeface="Arial" panose="020B0604020202020204" pitchFamily="34" charset="0"/>
            </a:endParaRPr>
          </a:p>
        </p:txBody>
      </p:sp>
      <p:sp>
        <p:nvSpPr>
          <p:cNvPr id="5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6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3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5" y="2976092"/>
            <a:ext cx="3597639" cy="950376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3766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73" y="257965"/>
            <a:ext cx="2626531" cy="936000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mtClean="0"/>
              <a:t>&lt;MM/DD/YYYY&gt;</a:t>
            </a:r>
            <a:br>
              <a:rPr lang="en-US" altLang="ja-JP" smtClean="0"/>
            </a:br>
            <a:r>
              <a:rPr lang="en-US" altLang="ja-JP" smtClean="0"/>
              <a:t>&lt;NTT DATA Corporation&gt;</a:t>
            </a:r>
            <a:br>
              <a:rPr lang="en-US" altLang="ja-JP" smtClean="0"/>
            </a:br>
            <a:r>
              <a:rPr lang="en-US" altLang="ja-JP" smtClean="0"/>
              <a:t>&lt;XXXXXXXXXXXX&gt;</a:t>
            </a:r>
            <a:endParaRPr lang="en-US" altLang="ja-JP" dirty="0" smtClean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6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en-US" altLang="ja-JP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5509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421200"/>
            <a:ext cx="2286000" cy="603885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mtClean="0"/>
              <a:t>&lt;MM/DD/YYYY&gt;</a:t>
            </a:r>
            <a:br>
              <a:rPr lang="en-US" altLang="ja-JP" smtClean="0"/>
            </a:br>
            <a:r>
              <a:rPr lang="en-US" altLang="ja-JP" smtClean="0"/>
              <a:t>&lt;NTT DATA Corporation&gt;</a:t>
            </a:r>
            <a:br>
              <a:rPr lang="en-US" altLang="ja-JP" smtClean="0"/>
            </a:br>
            <a:r>
              <a:rPr lang="en-US" altLang="ja-JP" smtClean="0"/>
              <a:t>&lt;XXXXXXXXXXXX&gt;</a:t>
            </a:r>
            <a:endParaRPr lang="en-US" altLang="ja-JP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6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en-US" altLang="ja-JP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  <p:sp>
        <p:nvSpPr>
          <p:cNvPr id="9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78866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07460" y="908721"/>
            <a:ext cx="9444545" cy="5256409"/>
          </a:xfrm>
          <a:prstGeom prst="rect">
            <a:avLst/>
          </a:prstGeom>
        </p:spPr>
        <p:txBody>
          <a:bodyPr lIns="183600" rIns="183600"/>
          <a:lstStyle>
            <a:lvl1pPr marL="514350" indent="-514350" fontAlgn="ctr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smtClean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en-US" altLang="ja-JP" smtClean="0"/>
              <a:t>[Agenda]</a:t>
            </a:r>
            <a:endParaRPr kumimoji="1" lang="en-US" altLang="ja-JP" dirty="0" smtClean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12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18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d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smtClean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911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mtClean="0"/>
              <a:t>Click and enter text.</a:t>
            </a:r>
            <a:endParaRPr kumimoji="1" lang="ja-JP" altLang="en-US" dirty="0" smtClean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3633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smtClean="0"/>
              <a:t>Click and enter text.</a:t>
            </a:r>
            <a:endParaRPr kumimoji="1" lang="ja-JP" altLang="en-US" dirty="0"/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01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s 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  <a:endParaRPr lang="ja-JP" altLang="en-US" sz="2000" spc="200" dirty="0">
              <a:solidFill>
                <a:srgbClr val="FFFFFF"/>
              </a:solidFill>
              <a:latin typeface="Arial" panose="020B0604020202020204" pitchFamily="34" charset="0"/>
              <a:ea typeface="HGPGothicE" charset="-128"/>
              <a:cs typeface="Arial" panose="020B0604020202020204" pitchFamily="34" charset="0"/>
            </a:endParaRPr>
          </a:p>
        </p:txBody>
      </p:sp>
      <p:sp>
        <p:nvSpPr>
          <p:cNvPr id="5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6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9697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5" y="2976092"/>
            <a:ext cx="3597639" cy="950376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11509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8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4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7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13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1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81E2-B2BF-46F4-846A-8CA542E205D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7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69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33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1887200" y="33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39" y="-913253"/>
            <a:ext cx="9097200" cy="4412378"/>
          </a:xfrm>
        </p:spPr>
        <p:txBody>
          <a:bodyPr>
            <a:normAutofit/>
          </a:bodyPr>
          <a:lstStyle/>
          <a:p>
            <a:r>
              <a:rPr lang="en-US" altLang="ja-JP" sz="2800" b="1" dirty="0">
                <a:latin typeface="Calibri" panose="020F0502020204030204" pitchFamily="34" charset="0"/>
                <a:cs typeface="Calibri" panose="020F0502020204030204" pitchFamily="34" charset="0"/>
              </a:rPr>
              <a:t>CI/CD with Docker</a:t>
            </a:r>
            <a:endParaRPr kumimoji="1" lang="ja-JP" alt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51678" y="263057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mission</a:t>
            </a:r>
            <a:endParaRPr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78" y="2117557"/>
            <a:ext cx="7868315" cy="37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Docke</a:t>
            </a:r>
            <a:r>
              <a:rPr kumimoji="1" lang="en-US" altLang="ja-JP" dirty="0" smtClean="0"/>
              <a:t>r intro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91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 Containers</a:t>
            </a:r>
            <a:endParaRPr kumimoji="1" lang="ja-JP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0" y="1002379"/>
            <a:ext cx="5237756" cy="3772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2663761" y="4313535"/>
            <a:ext cx="488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ja-JP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98" y="1037444"/>
            <a:ext cx="5189076" cy="3737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8156499" y="4313535"/>
            <a:ext cx="488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endParaRPr lang="ja-JP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0817" y="5312228"/>
            <a:ext cx="5646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Apps on Different Guest OS</a:t>
            </a:r>
          </a:p>
          <a:p>
            <a:endParaRPr kumimoji="1" lang="ja-JP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370131" y="5312228"/>
            <a:ext cx="564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Apps on Different Containers but all containers on the same OS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317328" y="-43542"/>
            <a:ext cx="11844000" cy="731661"/>
          </a:xfrm>
        </p:spPr>
        <p:txBody>
          <a:bodyPr>
            <a:normAutofit/>
          </a:bodyPr>
          <a:lstStyle/>
          <a:p>
            <a:pPr algn="ctr"/>
            <a:r>
              <a:rPr lang="en-US" altLang="ja-JP" sz="3200" cap="all" spc="20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System components &amp; terasoluna framework</a:t>
            </a:r>
            <a:endParaRPr kumimoji="1" lang="ja-JP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783" y="4996311"/>
            <a:ext cx="737207" cy="657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084" y="5729485"/>
            <a:ext cx="631890" cy="330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825" y="2295398"/>
            <a:ext cx="1033291" cy="1033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21" y="3556292"/>
            <a:ext cx="690100" cy="6307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66" y="4039147"/>
            <a:ext cx="891917" cy="654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833" y="1884011"/>
            <a:ext cx="999108" cy="6126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7918" y="1375984"/>
            <a:ext cx="3023595" cy="153666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09565"/>
              </p:ext>
            </p:extLst>
          </p:nvPr>
        </p:nvGraphicFramePr>
        <p:xfrm>
          <a:off x="1971619" y="972076"/>
          <a:ext cx="8131799" cy="5181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084637"/>
                <a:gridCol w="4047162"/>
              </a:tblGrid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kumimoji="1" lang="ja-JP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Tools</a:t>
                      </a:r>
                      <a:endParaRPr kumimoji="1" lang="ja-JP" alt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kumimoji="1" lang="en-US" altLang="ja-JP" sz="2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Terasoluna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 Code Language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Tool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Maven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Integration</a:t>
                      </a:r>
                      <a:r>
                        <a:rPr kumimoji="1" lang="en-US" altLang="ja-JP" sz="2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Testing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Selenium 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</a:p>
                  </a:txBody>
                  <a:tcPr/>
                </a:tc>
              </a:tr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</a:t>
                      </a:r>
                      <a:r>
                        <a:rPr kumimoji="1" lang="en-US" altLang="ja-JP" sz="2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Server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Apache</a:t>
                      </a:r>
                      <a:r>
                        <a:rPr kumimoji="1" lang="en-US" altLang="ja-JP" sz="2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Tomcat</a:t>
                      </a:r>
                      <a:endParaRPr kumimoji="1" lang="en-US" altLang="ja-JP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 Server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Jenkins </a:t>
                      </a:r>
                    </a:p>
                  </a:txBody>
                  <a:tcPr/>
                </a:tc>
              </a:tr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 Technology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Docker</a:t>
                      </a:r>
                    </a:p>
                  </a:txBody>
                  <a:tcPr/>
                </a:tc>
              </a:tr>
              <a:tr h="4520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  <a:r>
                        <a:rPr kumimoji="1" lang="en-US" altLang="ja-JP" sz="2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Code Management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Gitlab</a:t>
                      </a:r>
                      <a:endParaRPr kumimoji="1" lang="ja-JP" alt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961" y="3130356"/>
            <a:ext cx="396460" cy="3587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170" y="4611102"/>
            <a:ext cx="364804" cy="4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Configuration of my project</a:t>
            </a:r>
            <a:endParaRPr kumimoji="1"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188" y="-16042"/>
            <a:ext cx="11844000" cy="731661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Configuration </a:t>
            </a:r>
            <a:endParaRPr kumimoji="1" lang="ja-JP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2188" y="876041"/>
            <a:ext cx="8687892" cy="5508717"/>
            <a:chOff x="1786782" y="827914"/>
            <a:chExt cx="8687892" cy="5508717"/>
          </a:xfrm>
        </p:grpSpPr>
        <p:grpSp>
          <p:nvGrpSpPr>
            <p:cNvPr id="30" name="Group 29"/>
            <p:cNvGrpSpPr/>
            <p:nvPr/>
          </p:nvGrpSpPr>
          <p:grpSpPr>
            <a:xfrm>
              <a:off x="1786782" y="827914"/>
              <a:ext cx="8678979" cy="5508717"/>
              <a:chOff x="1796516" y="779788"/>
              <a:chExt cx="8678979" cy="5508717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796516" y="779788"/>
                <a:ext cx="8678979" cy="550871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2130636" y="950990"/>
                <a:ext cx="7963145" cy="5128612"/>
                <a:chOff x="1602136" y="515808"/>
                <a:chExt cx="8803367" cy="586859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550007" y="529569"/>
                  <a:ext cx="2855495" cy="3272590"/>
                  <a:chOff x="7657000" y="1307991"/>
                  <a:chExt cx="2855495" cy="3272590"/>
                </a:xfrm>
              </p:grpSpPr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7657000" y="1307991"/>
                    <a:ext cx="2855495" cy="327259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1001">
                    <a:schemeClr val="l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841484" y="1950482"/>
                    <a:ext cx="2486526" cy="1946057"/>
                    <a:chOff x="4089444" y="2399572"/>
                    <a:chExt cx="2486526" cy="1946057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089444" y="2399572"/>
                      <a:ext cx="2486526" cy="577516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dirty="0" smtClean="0"/>
                        <a:t>Tomcat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089444" y="3768113"/>
                      <a:ext cx="2486526" cy="577516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dirty="0" smtClean="0"/>
                        <a:t>Linux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4089444" y="3071138"/>
                      <a:ext cx="2486526" cy="577516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dirty="0" smtClean="0"/>
                        <a:t>Selenium</a:t>
                      </a:r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602136" y="515808"/>
                  <a:ext cx="2855495" cy="3272590"/>
                  <a:chOff x="2785242" y="1335053"/>
                  <a:chExt cx="2855495" cy="327259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2785242" y="1335053"/>
                    <a:ext cx="2855495" cy="327259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1001">
                    <a:schemeClr val="l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2969724" y="3326037"/>
                    <a:ext cx="2486526" cy="57751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dirty="0" smtClean="0"/>
                      <a:t>Linux</a:t>
                    </a:r>
                    <a:endParaRPr kumimoji="1" lang="ja-JP" altLang="en-US" dirty="0"/>
                  </a:p>
                </p:txBody>
              </p:sp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646" y="1485357"/>
                    <a:ext cx="1208683" cy="16725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Rounded Rectangle 24"/>
                <p:cNvSpPr/>
                <p:nvPr/>
              </p:nvSpPr>
              <p:spPr>
                <a:xfrm>
                  <a:off x="1654534" y="3865232"/>
                  <a:ext cx="8750969" cy="785345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2"/>
                </a:lnRef>
                <a:fillRef idx="1001">
                  <a:schemeClr val="l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DOCKER ENGINE</a:t>
                  </a:r>
                  <a:endParaRPr kumimoji="1" lang="ja-JP" altLang="en-US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654533" y="4728019"/>
                  <a:ext cx="8750969" cy="785345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2"/>
                </a:lnRef>
                <a:fillRef idx="1001">
                  <a:schemeClr val="l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KERNEL</a:t>
                  </a:r>
                  <a:endParaRPr kumimoji="1" lang="ja-JP" altLang="en-US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654533" y="5599057"/>
                  <a:ext cx="8750969" cy="785345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2"/>
                </a:lnRef>
                <a:fillRef idx="1001">
                  <a:schemeClr val="l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HOST OS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31" name="Rounded Rectangle 30"/>
            <p:cNvSpPr/>
            <p:nvPr/>
          </p:nvSpPr>
          <p:spPr>
            <a:xfrm>
              <a:off x="4816966" y="1010652"/>
              <a:ext cx="2582957" cy="285994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1001">
              <a:schemeClr val="l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01163" y="1590286"/>
              <a:ext cx="2249204" cy="5046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smtClean="0"/>
                <a:t>Maven</a:t>
              </a:r>
              <a:endParaRPr kumimoji="1" lang="ja-JP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01163" y="2786265"/>
              <a:ext cx="2249204" cy="5046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/>
                <a:t>Linux</a:t>
              </a:r>
              <a:endParaRPr kumimoji="1" lang="ja-JP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01163" y="2192489"/>
              <a:ext cx="2249204" cy="5046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smtClean="0"/>
                <a:t>PostgreSQL</a:t>
              </a:r>
              <a:endParaRPr kumimoji="1" lang="ja-JP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60558" y="3350850"/>
              <a:ext cx="228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BUILD CONTAINER</a:t>
              </a:r>
              <a:endParaRPr kumimoji="1" lang="ja-JP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86487" y="3332640"/>
              <a:ext cx="228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JENKINS CONTAINER</a:t>
              </a:r>
              <a:endParaRPr kumimoji="1" lang="ja-JP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6843" y="3382154"/>
              <a:ext cx="2987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750" dirty="0" smtClean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DEPLOY &amp; TEST CONTAINER</a:t>
              </a:r>
              <a:endParaRPr kumimoji="1" lang="ja-JP" altLang="en-US" sz="17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69" y="2592831"/>
            <a:ext cx="2672819" cy="1398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TextBox 39"/>
          <p:cNvSpPr txBox="1"/>
          <p:nvPr/>
        </p:nvSpPr>
        <p:spPr>
          <a:xfrm>
            <a:off x="9790591" y="4047136"/>
            <a:ext cx="346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 Code </a:t>
            </a:r>
            <a:br>
              <a:rPr kumimoji="1" lang="en-US" altLang="ja-JP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kumimoji="1" lang="ja-JP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58788" y="4726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hub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cap="all" spc="20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Work flow </a:t>
            </a:r>
            <a:endParaRPr kumimoji="1" lang="ja-JP" alt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172188" y="5660280"/>
            <a:ext cx="11844000" cy="68631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1001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 ENGINE</a:t>
            </a:r>
            <a:endParaRPr kumimoji="1" lang="ja-JP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773" y="3438923"/>
            <a:ext cx="1757390" cy="2036769"/>
            <a:chOff x="506308" y="1047243"/>
            <a:chExt cx="2582957" cy="2859943"/>
          </a:xfrm>
        </p:grpSpPr>
        <p:sp>
          <p:nvSpPr>
            <p:cNvPr id="11" name="Rounded Rectangle 10"/>
            <p:cNvSpPr/>
            <p:nvPr/>
          </p:nvSpPr>
          <p:spPr>
            <a:xfrm>
              <a:off x="506308" y="1047243"/>
              <a:ext cx="2582957" cy="285994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1001">
              <a:schemeClr val="l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263" y="3128390"/>
              <a:ext cx="2249203" cy="5046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Jenkins container</a:t>
              </a:r>
              <a:endParaRPr kumimoji="1" lang="ja-JP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641" y="1367218"/>
              <a:ext cx="1093321" cy="14616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7" y="856264"/>
            <a:ext cx="2060931" cy="1078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7" name="Group 16"/>
          <p:cNvGrpSpPr/>
          <p:nvPr/>
        </p:nvGrpSpPr>
        <p:grpSpPr>
          <a:xfrm>
            <a:off x="6094188" y="712248"/>
            <a:ext cx="827978" cy="1222385"/>
            <a:chOff x="4223524" y="655279"/>
            <a:chExt cx="1083527" cy="17388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524" y="655279"/>
              <a:ext cx="1083527" cy="10835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524" y="1310558"/>
              <a:ext cx="1083527" cy="108352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5787348" y="2026927"/>
            <a:ext cx="1728191" cy="1941216"/>
            <a:chOff x="3320835" y="3536883"/>
            <a:chExt cx="1849984" cy="2036769"/>
          </a:xfrm>
        </p:grpSpPr>
        <p:sp>
          <p:nvSpPr>
            <p:cNvPr id="18" name="Rounded Rectangle 17"/>
            <p:cNvSpPr/>
            <p:nvPr/>
          </p:nvSpPr>
          <p:spPr>
            <a:xfrm>
              <a:off x="3320835" y="3536883"/>
              <a:ext cx="1849984" cy="2036769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1001">
              <a:schemeClr val="l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70689" y="5019017"/>
              <a:ext cx="1530311" cy="359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Build </a:t>
              </a:r>
              <a:r>
                <a:rPr kumimoji="1" lang="en-US" altLang="ja-JP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container</a:t>
              </a:r>
              <a:endParaRPr kumimoji="1" lang="ja-JP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594848" y="3779372"/>
            <a:ext cx="1713052" cy="1788614"/>
            <a:chOff x="4308824" y="4116912"/>
            <a:chExt cx="1318073" cy="1456740"/>
          </a:xfrm>
        </p:grpSpPr>
        <p:grpSp>
          <p:nvGrpSpPr>
            <p:cNvPr id="27" name="Group 26"/>
            <p:cNvGrpSpPr/>
            <p:nvPr/>
          </p:nvGrpSpPr>
          <p:grpSpPr>
            <a:xfrm>
              <a:off x="4308824" y="4116912"/>
              <a:ext cx="1318073" cy="1456740"/>
              <a:chOff x="3320835" y="3536883"/>
              <a:chExt cx="1849984" cy="2036769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320835" y="3536883"/>
                <a:ext cx="1849984" cy="203676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1001">
                <a:schemeClr val="l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494774" y="5019017"/>
                <a:ext cx="1530312" cy="35943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Deploy &amp; Test </a:t>
                </a:r>
                <a:endParaRPr kumimoji="1" lang="ja-JP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001" y="4294084"/>
              <a:ext cx="793047" cy="717708"/>
            </a:xfrm>
            <a:prstGeom prst="rect">
              <a:avLst/>
            </a:prstGeom>
          </p:spPr>
        </p:pic>
      </p:grpSp>
      <p:cxnSp>
        <p:nvCxnSpPr>
          <p:cNvPr id="34" name="Straight Arrow Connector 33"/>
          <p:cNvCxnSpPr/>
          <p:nvPr/>
        </p:nvCxnSpPr>
        <p:spPr>
          <a:xfrm flipH="1">
            <a:off x="2520176" y="1395276"/>
            <a:ext cx="3479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 flipH="1">
            <a:off x="1381072" y="1934289"/>
            <a:ext cx="1" cy="1472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204012" y="3438923"/>
            <a:ext cx="3416203" cy="2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237466" y="3779372"/>
            <a:ext cx="3521938" cy="9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04371" y="5202060"/>
            <a:ext cx="6181707" cy="3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8075" y="1011528"/>
            <a:ext cx="404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Push changes to repository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6156" y="2427539"/>
            <a:ext cx="1076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Jenkins Polling 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rot="20785428">
            <a:off x="2881543" y="3805240"/>
            <a:ext cx="262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Artifacts are archived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3107" y="4861407"/>
            <a:ext cx="333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Artifacts deployed for testing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24704" y="3056760"/>
            <a:ext cx="358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Triggers build container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7103">
            <a:off x="7978022" y="2278619"/>
            <a:ext cx="677897" cy="677897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612162" y="3031407"/>
            <a:ext cx="190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&amp; Unit Test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89" y="2046953"/>
            <a:ext cx="1447642" cy="14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2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did docker help ? What did yo</a:t>
            </a:r>
            <a:r>
              <a:rPr lang="en-US" altLang="ja-JP" dirty="0" smtClean="0"/>
              <a:t>u do ? Demonstration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7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3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cap="all" spc="200" dirty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How </a:t>
            </a:r>
            <a:r>
              <a:rPr lang="en-US" altLang="ja-JP" sz="3600" b="1" cap="all" spc="200" dirty="0" smtClean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my work solves </a:t>
            </a:r>
            <a:r>
              <a:rPr lang="en-US" altLang="ja-JP" sz="3600" b="1" cap="all" spc="200" dirty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the problem ?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80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cap="all" spc="20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Comparison</a:t>
            </a:r>
            <a:endParaRPr kumimoji="1" lang="ja-JP" alt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6024"/>
              </p:ext>
            </p:extLst>
          </p:nvPr>
        </p:nvGraphicFramePr>
        <p:xfrm>
          <a:off x="194495" y="731661"/>
          <a:ext cx="11821693" cy="585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7708"/>
                <a:gridCol w="3985628"/>
                <a:gridCol w="4716660"/>
                <a:gridCol w="1201697"/>
              </a:tblGrid>
              <a:tr h="369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Docker Way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Old Way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 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Environment Preparation</a:t>
                      </a:r>
                      <a:br>
                        <a:rPr kumimoji="1" lang="en-US" altLang="ja-JP" dirty="0" smtClean="0"/>
                      </a:b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Install Docker Engine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smtClean="0"/>
                        <a:t>Setup</a:t>
                      </a:r>
                      <a:r>
                        <a:rPr kumimoji="1" lang="en-US" altLang="ja-JP" baseline="0" dirty="0" smtClean="0"/>
                        <a:t> VM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Launching the</a:t>
                      </a:r>
                      <a:r>
                        <a:rPr kumimoji="1" lang="en-US" altLang="ja-JP" baseline="0" dirty="0" smtClean="0"/>
                        <a:t> CI Server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Docker pull Jenkins</a:t>
                      </a:r>
                      <a:br>
                        <a:rPr kumimoji="1" lang="en-US" altLang="ja-JP" dirty="0" smtClean="0"/>
                      </a:br>
                      <a:endParaRPr kumimoji="1" lang="en-US" altLang="ja-JP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Launch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Install</a:t>
                      </a:r>
                      <a:r>
                        <a:rPr kumimoji="1" lang="en-US" altLang="ja-JP" baseline="0" dirty="0" smtClean="0"/>
                        <a:t> Jenkins and all its dependencies on the machine manually and configure it.</a:t>
                      </a:r>
                      <a:br>
                        <a:rPr kumimoji="1" lang="en-US" altLang="ja-JP" baseline="0" dirty="0" smtClean="0"/>
                      </a:br>
                      <a:endParaRPr kumimoji="1" lang="en-US" altLang="ja-JP" baseline="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aseline="0" dirty="0" smtClean="0"/>
                        <a:t>Configure the build server.</a:t>
                      </a:r>
                      <a:br>
                        <a:rPr kumimoji="1" lang="en-US" altLang="ja-JP" baseline="0" dirty="0" smtClean="0"/>
                      </a:br>
                      <a:endParaRPr kumimoji="1" lang="en-US" altLang="ja-JP" baseline="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aseline="0" dirty="0" smtClean="0"/>
                        <a:t>Setup a Jenkins agent for </a:t>
                      </a:r>
                      <a:br>
                        <a:rPr kumimoji="1" lang="en-US" altLang="ja-JP" baseline="0" dirty="0" smtClean="0"/>
                      </a:br>
                      <a:r>
                        <a:rPr kumimoji="1" lang="en-US" altLang="ja-JP" baseline="0" dirty="0" smtClean="0"/>
                        <a:t>communication.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baseline="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8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902" y="923233"/>
            <a:ext cx="11112001" cy="5256410"/>
          </a:xfrm>
        </p:spPr>
        <p:txBody>
          <a:bodyPr/>
          <a:lstStyle/>
          <a:p>
            <a:r>
              <a:rPr kumimoji="1"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Mission successful</a:t>
            </a:r>
          </a:p>
          <a:p>
            <a:endParaRPr kumimoji="1" lang="en-US" altLang="ja-JP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Optimized the following :</a:t>
            </a:r>
          </a:p>
          <a:p>
            <a:endParaRPr lang="en-US" altLang="ja-JP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455" lvl="1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455" lvl="1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</a:p>
          <a:p>
            <a:pPr marL="952455" lvl="1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</a:rPr>
              <a:t>Development </a:t>
            </a:r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455" lvl="1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endParaRPr kumimoji="1" lang="en-US" altLang="ja-JP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kumimoji="1" lang="ja-JP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	</a:t>
            </a:r>
            <a:r>
              <a:rPr lang="en-US" altLang="ja-JP" sz="5400" dirty="0" smtClean="0"/>
              <a:t>QUESTIONS 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095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t="8347" b="5687"/>
          <a:stretch/>
        </p:blipFill>
        <p:spPr>
          <a:xfrm>
            <a:off x="0" y="441960"/>
            <a:ext cx="12192000" cy="5989320"/>
          </a:xfrm>
        </p:spPr>
      </p:pic>
    </p:spTree>
    <p:extLst>
      <p:ext uri="{BB962C8B-B14F-4D97-AF65-F5344CB8AC3E}">
        <p14:creationId xmlns:p14="http://schemas.microsoft.com/office/powerpoint/2010/main" val="34709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1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Traditional Software Development Process</a:t>
            </a:r>
            <a:endParaRPr kumimoji="1" lang="ja-JP" altLang="en-US" sz="3200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8" y="1118810"/>
            <a:ext cx="11112500" cy="3704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78167" y="5326238"/>
            <a:ext cx="941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Step is done </a:t>
            </a:r>
            <a:r>
              <a:rPr kumimoji="1" lang="en-US" altLang="ja-JP" sz="28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manually</a:t>
            </a:r>
            <a:endParaRPr kumimoji="1" lang="ja-JP" altLang="en-US" sz="28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538187" y="1746474"/>
            <a:ext cx="11112001" cy="52564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Infrequent code integration 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Infrequent builds 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tough debugging 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ja-JP" sz="2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 time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/>
            </a:r>
            <a:b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2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Less number of releases  Tested only a few times  </a:t>
            </a:r>
            <a:r>
              <a:rPr lang="en-US" altLang="ja-JP" sz="2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Poor Quality</a:t>
            </a:r>
            <a:br>
              <a:rPr lang="en-US" altLang="ja-JP" sz="2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28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Repetitive </a:t>
            </a:r>
            <a:r>
              <a:rPr lang="en-US" altLang="ja-JP" sz="28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Manual work </a:t>
            </a:r>
            <a:r>
              <a:rPr lang="en-US" altLang="ja-JP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 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Integrating, Building and Testing the code</a:t>
            </a:r>
          </a:p>
          <a:p>
            <a:endParaRPr kumimoji="1" lang="ja-JP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rawbacks Of The Traditional Software Development Process</a:t>
            </a:r>
            <a:endParaRPr kumimoji="1" lang="ja-JP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67789" y="-733031"/>
            <a:ext cx="9097200" cy="4412378"/>
          </a:xfrm>
        </p:spPr>
        <p:txBody>
          <a:bodyPr>
            <a:normAutofit/>
          </a:bodyPr>
          <a:lstStyle/>
          <a:p>
            <a: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  <a:t>Continuous </a:t>
            </a:r>
            <a:r>
              <a:rPr lang="en-US" altLang="ja-JP" sz="36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b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ja-JP" sz="36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  <a:endParaRPr kumimoji="1" lang="ja-JP" alt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06" y="3085789"/>
            <a:ext cx="6317165" cy="27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841" y="1584730"/>
            <a:ext cx="109737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538187" y="528461"/>
            <a:ext cx="11112001" cy="5256410"/>
          </a:xfrm>
        </p:spPr>
        <p:txBody>
          <a:bodyPr/>
          <a:lstStyle/>
          <a:p>
            <a:pPr lvl="1"/>
            <a:endParaRPr lang="en-US" altLang="ja-JP" sz="2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</a:t>
            </a:r>
            <a:r>
              <a:rPr lang="en-US" altLang="ja-JP" sz="2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portability </a:t>
            </a:r>
            <a:endParaRPr lang="en-US" altLang="ja-JP" sz="28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066755" lvl="1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Inconsistencies in the development &amp; production environment</a:t>
            </a:r>
          </a:p>
          <a:p>
            <a:pPr marL="1676308" lvl="2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Unnecessary increase in Man-hours </a:t>
            </a:r>
          </a:p>
          <a:p>
            <a:pPr marL="1676308" lvl="2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rigorous </a:t>
            </a:r>
            <a:r>
              <a:rPr lang="en-US" altLang="ja-JP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marL="1676308" lvl="2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 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maintain good </a:t>
            </a:r>
            <a:r>
              <a:rPr lang="en-US" altLang="ja-JP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</a:p>
          <a:p>
            <a:pPr marL="1676308" lvl="2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 </a:t>
            </a:r>
            <a:r>
              <a:rPr lang="en-US" altLang="ja-JP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lvl="2"/>
            <a:endParaRPr lang="en-US" altLang="ja-JP" sz="2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66755" lvl="1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Re-installing the same Jenkins configured environment for different projects.</a:t>
            </a:r>
          </a:p>
          <a:p>
            <a:pPr marL="1676308" lvl="2" indent="-457200">
              <a:buFont typeface="Arial" panose="020B0604020202020204" pitchFamily="34" charset="0"/>
              <a:buChar char="•"/>
            </a:pPr>
            <a:r>
              <a:rPr lang="en-US" altLang="ja-JP" sz="2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Unnecessary cost </a:t>
            </a:r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 constructing the infrastructure</a:t>
            </a:r>
          </a:p>
          <a:p>
            <a:pPr lvl="2"/>
            <a:endParaRPr lang="en-US" altLang="ja-JP" sz="2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76308" lvl="2" indent="-457200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864" lvl="3" indent="-457200">
              <a:buFont typeface="Arial" panose="020B0604020202020204" pitchFamily="34" charset="0"/>
              <a:buChar char="•"/>
            </a:pPr>
            <a:endParaRPr lang="en-US" altLang="ja-JP" sz="3467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72188" y="-14514"/>
            <a:ext cx="11844000" cy="731661"/>
          </a:xfrm>
        </p:spPr>
        <p:txBody>
          <a:bodyPr>
            <a:normAutofit/>
          </a:bodyPr>
          <a:lstStyle/>
          <a:p>
            <a:r>
              <a:rPr lang="en-US" altLang="ja-JP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 In Introducing CI/CD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21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2800" spc="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Introduce a portable CI/CD environment</a:t>
            </a:r>
            <a:endParaRPr lang="en-US" altLang="ja-JP" sz="2800" spc="0" dirty="0"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38155" lvl="1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2800" spc="0" dirty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Develop a set of DevOps tools </a:t>
            </a:r>
            <a:r>
              <a:rPr lang="en-US" altLang="ja-JP" sz="2800" spc="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with </a:t>
            </a:r>
            <a:r>
              <a:rPr lang="en-US" altLang="ja-JP" sz="2800" spc="0" dirty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a </a:t>
            </a:r>
            <a:r>
              <a:rPr lang="en-US" altLang="ja-JP" sz="2800" b="1" spc="0" dirty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containerized </a:t>
            </a:r>
            <a:r>
              <a:rPr lang="en-US" altLang="ja-JP" sz="2800" b="1" spc="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technology</a:t>
            </a:r>
            <a:r>
              <a:rPr lang="en-US" altLang="ja-JP" sz="2800" spc="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.</a:t>
            </a:r>
            <a:br>
              <a:rPr lang="en-US" altLang="ja-JP" sz="2800" spc="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</a:br>
            <a:endParaRPr lang="en-US" altLang="ja-JP" sz="2800" spc="0" dirty="0" smtClean="0"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lvl="1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</a:pPr>
            <a:r>
              <a:rPr lang="en-US" altLang="ja-JP" sz="2800" spc="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“</a:t>
            </a:r>
          </a:p>
          <a:p>
            <a:pPr lvl="1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</a:pPr>
            <a:endParaRPr lang="en-US" altLang="ja-JP" sz="2800" spc="0" dirty="0"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</a:pPr>
            <a:r>
              <a:rPr lang="en-US" altLang="ja-JP" sz="2800" spc="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”</a:t>
            </a:r>
            <a:br>
              <a:rPr lang="en-US" altLang="ja-JP" sz="2800" spc="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2800" spc="0" dirty="0"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2800" spc="0" dirty="0"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2800" spc="0" dirty="0"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ja-JP" altLang="en-US" sz="2800" spc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endParaRPr kumimoji="1" lang="ja-JP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cap="all" spc="200" dirty="0" smtClean="0"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My mission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0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Template 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Template_169_20161220.pptx" id="{9C1404FA-E4BC-41CC-868C-1DE92EC45D5A}" vid="{8FF70007-C189-44F0-A916-53EF6FFD4E4B}"/>
    </a:ext>
  </a:extLst>
</a:theme>
</file>

<file path=ppt/theme/theme3.xml><?xml version="1.0" encoding="utf-8"?>
<a:theme xmlns:a="http://schemas.openxmlformats.org/drawingml/2006/main" name="1_Presentation Template 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Template_169_20161220.pptx" id="{9C1404FA-E4BC-41CC-868C-1DE92EC45D5A}" vid="{8FF70007-C189-44F0-A916-53EF6FFD4E4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578</Words>
  <Application>Microsoft Office PowerPoint</Application>
  <PresentationFormat>Widescreen</PresentationFormat>
  <Paragraphs>213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HGPGothicE</vt:lpstr>
      <vt:lpstr>HGP創英角ｺﾞｼｯｸUB</vt:lpstr>
      <vt:lpstr>Meiryo UI</vt:lpstr>
      <vt:lpstr>MS PGothic</vt:lpstr>
      <vt:lpstr>MS PGothic</vt:lpstr>
      <vt:lpstr>メイリオ</vt:lpstr>
      <vt:lpstr>Arial</vt:lpstr>
      <vt:lpstr>Calibri</vt:lpstr>
      <vt:lpstr>Calibri Light</vt:lpstr>
      <vt:lpstr>Cambria Math</vt:lpstr>
      <vt:lpstr>Wingdings</vt:lpstr>
      <vt:lpstr>Office Theme</vt:lpstr>
      <vt:lpstr>Presentation Template 2017</vt:lpstr>
      <vt:lpstr>1_Presentation Template 2017</vt:lpstr>
      <vt:lpstr>PowerPoint Presentation</vt:lpstr>
      <vt:lpstr>PowerPoint Presentation</vt:lpstr>
      <vt:lpstr>PowerPoint Presentation</vt:lpstr>
      <vt:lpstr>Traditional Software Development Process</vt:lpstr>
      <vt:lpstr>Drawbacks Of The Traditional Software Development Process</vt:lpstr>
      <vt:lpstr>Continuous Integration  &amp;  Continuous Deployment</vt:lpstr>
      <vt:lpstr>PowerPoint Presentation</vt:lpstr>
      <vt:lpstr>Problems In Introducing CI/CD</vt:lpstr>
      <vt:lpstr>My mission</vt:lpstr>
      <vt:lpstr>CI/CD with Docker</vt:lpstr>
      <vt:lpstr>Docker intro</vt:lpstr>
      <vt:lpstr>Docker Containers</vt:lpstr>
      <vt:lpstr>System components &amp; terasoluna framework</vt:lpstr>
      <vt:lpstr>System Configuration of my project</vt:lpstr>
      <vt:lpstr>System Configuration </vt:lpstr>
      <vt:lpstr>Work flow </vt:lpstr>
      <vt:lpstr>How did docker help ? What did you do ? Demonstration</vt:lpstr>
      <vt:lpstr>PowerPoint Presentation</vt:lpstr>
      <vt:lpstr>How my work solves the problem ?</vt:lpstr>
      <vt:lpstr>Comparison</vt:lpstr>
      <vt:lpstr>CONCLUSION</vt:lpstr>
      <vt:lpstr>PowerPoint Presentation</vt:lpstr>
      <vt:lpstr> QUESTIONS 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</dc:creator>
  <cp:lastModifiedBy>Intern</cp:lastModifiedBy>
  <cp:revision>238</cp:revision>
  <dcterms:created xsi:type="dcterms:W3CDTF">2017-07-10T01:42:19Z</dcterms:created>
  <dcterms:modified xsi:type="dcterms:W3CDTF">2017-07-11T08:59:06Z</dcterms:modified>
</cp:coreProperties>
</file>