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14630400" cy="8229600"/>
  <p:notesSz cx="8229600" cy="14630400"/>
  <p:embeddedFontLst>
    <p:embeddedFont>
      <p:font typeface="Petrona"/>
      <p:regular r:id="rId17"/>
    </p:embeddedFont>
    <p:embeddedFont>
      <p:font typeface="Petrona"/>
      <p:regular r:id="rId18"/>
    </p:embeddedFont>
    <p:embeddedFont>
      <p:font typeface="Petrona"/>
      <p:regular r:id="rId19"/>
    </p:embeddedFont>
    <p:embeddedFont>
      <p:font typeface="Petrona"/>
      <p:regular r:id="rId20"/>
    </p:embeddedFont>
    <p:embeddedFont>
      <p:font typeface="Inter"/>
      <p:regular r:id="rId21"/>
    </p:embeddedFont>
    <p:embeddedFont>
      <p:font typeface="Inter"/>
      <p:regular r:id="rId22"/>
    </p:embeddedFont>
    <p:embeddedFont>
      <p:font typeface="Inter"/>
      <p:regular r:id="rId23"/>
    </p:embeddedFont>
    <p:embeddedFont>
      <p:font typeface="Inter"/>
      <p:regular r:id="rId24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7" Type="http://schemas.openxmlformats.org/officeDocument/2006/relationships/font" Target="fonts/font1.fntdata"/><Relationship Id="rId18" Type="http://schemas.openxmlformats.org/officeDocument/2006/relationships/font" Target="fonts/font2.fntdata"/><Relationship Id="rId19" Type="http://schemas.openxmlformats.org/officeDocument/2006/relationships/font" Target="fonts/font3.fntdata"/><Relationship Id="rId20" Type="http://schemas.openxmlformats.org/officeDocument/2006/relationships/font" Target="fonts/font4.fntdata"/><Relationship Id="rId21" Type="http://schemas.openxmlformats.org/officeDocument/2006/relationships/font" Target="fonts/font5.fntdata"/><Relationship Id="rId22" Type="http://schemas.openxmlformats.org/officeDocument/2006/relationships/font" Target="fonts/font6.fntdata"/><Relationship Id="rId23" Type="http://schemas.openxmlformats.org/officeDocument/2006/relationships/font" Target="fonts/font7.fntdata"/><Relationship Id="rId2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0-1.png"/><Relationship Id="rId2" Type="http://schemas.openxmlformats.org/officeDocument/2006/relationships/image" Target="../media/image-1010-2.png"/><Relationship Id="rId4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1-1.png"/><Relationship Id="rId2" Type="http://schemas.openxmlformats.org/officeDocument/2006/relationships/image" Target="../media/image-1011-2.png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2" Type="http://schemas.openxmlformats.org/officeDocument/2006/relationships/image" Target="../media/image-1002-2.png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2" Type="http://schemas.openxmlformats.org/officeDocument/2006/relationships/image" Target="../media/image-1003-2.png"/><Relationship Id="rId4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2" Type="http://schemas.openxmlformats.org/officeDocument/2006/relationships/image" Target="../media/image-1004-2.png"/><Relationship Id="rId4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2" Type="http://schemas.openxmlformats.org/officeDocument/2006/relationships/image" Target="../media/image-1005-2.png"/><Relationship Id="rId4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2" Type="http://schemas.openxmlformats.org/officeDocument/2006/relationships/image" Target="../media/image-1006-2.png"/><Relationship Id="rId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2" Type="http://schemas.openxmlformats.org/officeDocument/2006/relationships/image" Target="../media/image-1007-2.png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2" Type="http://schemas.openxmlformats.org/officeDocument/2006/relationships/image" Target="../media/image-1008-2.png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9-1.png"/><Relationship Id="rId2" Type="http://schemas.openxmlformats.org/officeDocument/2006/relationships/image" Target="../media/image-1009-2.png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524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524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524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524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524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524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524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524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524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524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slideLayout" Target="../slideLayouts/slideLayout11.xml"/><Relationship Id="rId3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4" Type="http://schemas.openxmlformats.org/officeDocument/2006/relationships/image" Target="../media/image-4-4.png"/><Relationship Id="rId5" Type="http://schemas.openxmlformats.org/officeDocument/2006/relationships/slideLayout" Target="../slideLayouts/slideLayout5.xml"/><Relationship Id="rId6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image" Target="../media/image-5-4.png"/><Relationship Id="rId5" Type="http://schemas.openxmlformats.org/officeDocument/2006/relationships/image" Target="../media/image-5-5.png"/><Relationship Id="rId6" Type="http://schemas.openxmlformats.org/officeDocument/2006/relationships/image" Target="../media/image-5-6.png"/><Relationship Id="rId7" Type="http://schemas.openxmlformats.org/officeDocument/2006/relationships/image" Target="../media/image-5-7.png"/><Relationship Id="rId8" Type="http://schemas.openxmlformats.org/officeDocument/2006/relationships/image" Target="../media/image-5-8.png"/><Relationship Id="rId9" Type="http://schemas.openxmlformats.org/officeDocument/2006/relationships/slideLayout" Target="../slideLayouts/slideLayout6.xml"/><Relationship Id="rId10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4" Type="http://schemas.openxmlformats.org/officeDocument/2006/relationships/slideLayout" Target="../slideLayouts/slideLayout8.xml"/><Relationship Id="rId5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image" Target="../media/image-8-3.png"/><Relationship Id="rId4" Type="http://schemas.openxmlformats.org/officeDocument/2006/relationships/image" Target="../media/image-8-4.png"/><Relationship Id="rId5" Type="http://schemas.openxmlformats.org/officeDocument/2006/relationships/image" Target="../media/image-8-5.png"/><Relationship Id="rId6" Type="http://schemas.openxmlformats.org/officeDocument/2006/relationships/image" Target="../media/image-8-6.png"/><Relationship Id="rId7" Type="http://schemas.openxmlformats.org/officeDocument/2006/relationships/image" Target="../media/image-8-7.png"/><Relationship Id="rId8" Type="http://schemas.openxmlformats.org/officeDocument/2006/relationships/image" Target="../media/image-8-8.png"/><Relationship Id="rId9" Type="http://schemas.openxmlformats.org/officeDocument/2006/relationships/slideLayout" Target="../slideLayouts/slideLayout9.xml"/><Relationship Id="rId10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image" Target="../media/image-9-2.png"/><Relationship Id="rId3" Type="http://schemas.openxmlformats.org/officeDocument/2006/relationships/image" Target="../media/image-9-3.png"/><Relationship Id="rId4" Type="http://schemas.openxmlformats.org/officeDocument/2006/relationships/slideLayout" Target="../slideLayouts/slideLayout10.xml"/><Relationship Id="rId5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7488" y="2737366"/>
            <a:ext cx="4919305" cy="2754868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793790" y="2242185"/>
            <a:ext cx="7556421" cy="14885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850"/>
              </a:lnSpc>
              <a:buNone/>
            </a:pPr>
            <a:r>
              <a:rPr lang="en-US" sz="4650" b="1" dirty="0">
                <a:solidFill>
                  <a:srgbClr val="FF8AAF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Super Store Sales Dashboard</a:t>
            </a:r>
            <a:endParaRPr lang="en-US" sz="4650" dirty="0"/>
          </a:p>
        </p:txBody>
      </p:sp>
      <p:sp>
        <p:nvSpPr>
          <p:cNvPr id="5" name="Text 1"/>
          <p:cNvSpPr/>
          <p:nvPr/>
        </p:nvSpPr>
        <p:spPr>
          <a:xfrm>
            <a:off x="793790" y="4070866"/>
            <a:ext cx="5023485" cy="5954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650"/>
              </a:lnSpc>
              <a:buNone/>
            </a:pPr>
            <a:r>
              <a:rPr lang="en-US" sz="3750" b="1" dirty="0">
                <a:solidFill>
                  <a:srgbClr val="FF8AAF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TASK 3 : Data Analytics</a:t>
            </a:r>
            <a:endParaRPr lang="en-US" sz="3750" dirty="0"/>
          </a:p>
        </p:txBody>
      </p:sp>
      <p:sp>
        <p:nvSpPr>
          <p:cNvPr id="6" name="Text 2"/>
          <p:cNvSpPr/>
          <p:nvPr/>
        </p:nvSpPr>
        <p:spPr>
          <a:xfrm>
            <a:off x="793790" y="5006459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7" name="Text 3"/>
          <p:cNvSpPr/>
          <p:nvPr/>
        </p:nvSpPr>
        <p:spPr>
          <a:xfrm>
            <a:off x="793790" y="5624513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Presented by : SHAAZ IBRAHEEM</a:t>
            </a:r>
            <a:endParaRPr lang="en-US" sz="17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28543" y="714851"/>
            <a:ext cx="8535591" cy="6830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350"/>
              </a:lnSpc>
              <a:buNone/>
            </a:pPr>
            <a:r>
              <a:rPr lang="en-US" sz="4300" b="1" dirty="0">
                <a:solidFill>
                  <a:srgbClr val="FF8AAF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Next Steps: Driving Future Growth</a:t>
            </a:r>
            <a:endParaRPr lang="en-US" sz="4300" dirty="0"/>
          </a:p>
        </p:txBody>
      </p:sp>
      <p:sp>
        <p:nvSpPr>
          <p:cNvPr id="3" name="Text 1"/>
          <p:cNvSpPr/>
          <p:nvPr/>
        </p:nvSpPr>
        <p:spPr>
          <a:xfrm>
            <a:off x="728543" y="1897380"/>
            <a:ext cx="8932069" cy="332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endParaRPr lang="en-US" sz="1600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0976" y="2464356"/>
            <a:ext cx="8107085" cy="3491627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10176153" y="1897380"/>
            <a:ext cx="3733205" cy="9986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600"/>
              </a:lnSpc>
              <a:buSzPct val="100000"/>
              <a:buChar char="•"/>
            </a:pPr>
            <a:r>
              <a:rPr lang="en-US" sz="1600" b="1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Q1 Review:</a:t>
            </a:r>
            <a:pPr algn="l" indent="0" marL="0">
              <a:lnSpc>
                <a:spcPts val="2600"/>
              </a:lnSpc>
              <a:buNone/>
            </a:pPr>
            <a:r>
              <a:rPr lang="en-US" sz="1600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Analyze sales and profit performance against these recommendations.</a:t>
            </a:r>
            <a:endParaRPr lang="en-US" sz="1600" dirty="0"/>
          </a:p>
        </p:txBody>
      </p:sp>
      <p:sp>
        <p:nvSpPr>
          <p:cNvPr id="6" name="Text 3"/>
          <p:cNvSpPr/>
          <p:nvPr/>
        </p:nvSpPr>
        <p:spPr>
          <a:xfrm>
            <a:off x="10176153" y="2968823"/>
            <a:ext cx="3733205" cy="133159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600"/>
              </a:lnSpc>
              <a:buSzPct val="100000"/>
              <a:buChar char="•"/>
            </a:pPr>
            <a:r>
              <a:rPr lang="en-US" sz="1600" b="1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Cross-Functional Workshops:</a:t>
            </a:r>
            <a:pPr algn="l" indent="0" marL="0">
              <a:lnSpc>
                <a:spcPts val="2600"/>
              </a:lnSpc>
              <a:buNone/>
            </a:pPr>
            <a:r>
              <a:rPr lang="en-US" sz="1600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Align marketing, operations, and supply chain on regional and category strategies.</a:t>
            </a:r>
            <a:endParaRPr lang="en-US" sz="1600" dirty="0"/>
          </a:p>
        </p:txBody>
      </p:sp>
      <p:sp>
        <p:nvSpPr>
          <p:cNvPr id="7" name="Text 4"/>
          <p:cNvSpPr/>
          <p:nvPr/>
        </p:nvSpPr>
        <p:spPr>
          <a:xfrm>
            <a:off x="10176153" y="4373166"/>
            <a:ext cx="3733205" cy="166449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600"/>
              </a:lnSpc>
              <a:buSzPct val="100000"/>
              <a:buChar char="•"/>
            </a:pPr>
            <a:r>
              <a:rPr lang="en-US" sz="1600" b="1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Dashboard Enhancements:</a:t>
            </a:r>
            <a:pPr algn="l" indent="0" marL="0">
              <a:lnSpc>
                <a:spcPts val="2600"/>
              </a:lnSpc>
              <a:buNone/>
            </a:pPr>
            <a:r>
              <a:rPr lang="en-US" sz="1600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Integrate more granular data points for deeper insights into customer behavior and regional performance.</a:t>
            </a:r>
            <a:endParaRPr lang="en-US" sz="1600" dirty="0"/>
          </a:p>
        </p:txBody>
      </p:sp>
      <p:sp>
        <p:nvSpPr>
          <p:cNvPr id="8" name="Text 5"/>
          <p:cNvSpPr/>
          <p:nvPr/>
        </p:nvSpPr>
        <p:spPr>
          <a:xfrm>
            <a:off x="10176153" y="6110407"/>
            <a:ext cx="3733205" cy="133159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600"/>
              </a:lnSpc>
              <a:buSzPct val="100000"/>
              <a:buChar char="•"/>
            </a:pPr>
            <a:r>
              <a:rPr lang="en-US" sz="1600" b="1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Pilot Programs:</a:t>
            </a:r>
            <a:pPr algn="l" indent="0" marL="0">
              <a:lnSpc>
                <a:spcPts val="2600"/>
              </a:lnSpc>
              <a:buNone/>
            </a:pPr>
            <a:r>
              <a:rPr lang="en-US" sz="1600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Test new promotional strategies in underperforming regions or for specific product categories.</a:t>
            </a:r>
            <a:endParaRPr lang="en-US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326243"/>
            <a:ext cx="11148417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850"/>
              </a:lnSpc>
              <a:buNone/>
            </a:pPr>
            <a:r>
              <a:rPr lang="en-US" sz="4650" b="1" dirty="0">
                <a:solidFill>
                  <a:srgbClr val="FF8AAF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Executive Summary: Strong Performance</a:t>
            </a:r>
            <a:endParaRPr lang="en-US" sz="4650" dirty="0"/>
          </a:p>
        </p:txBody>
      </p:sp>
      <p:sp>
        <p:nvSpPr>
          <p:cNvPr id="3" name="Text 1"/>
          <p:cNvSpPr/>
          <p:nvPr/>
        </p:nvSpPr>
        <p:spPr>
          <a:xfrm>
            <a:off x="793790" y="3637478"/>
            <a:ext cx="3048000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5850"/>
              </a:lnSpc>
              <a:buNone/>
            </a:pPr>
            <a:r>
              <a:rPr lang="en-US" sz="5850" b="1" dirty="0">
                <a:solidFill>
                  <a:srgbClr val="E0D6DE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$2M</a:t>
            </a:r>
            <a:endParaRPr lang="en-US" sz="5850" dirty="0"/>
          </a:p>
        </p:txBody>
      </p:sp>
      <p:sp>
        <p:nvSpPr>
          <p:cNvPr id="4" name="Text 2"/>
          <p:cNvSpPr/>
          <p:nvPr/>
        </p:nvSpPr>
        <p:spPr>
          <a:xfrm>
            <a:off x="829270" y="4669274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E0D6DE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Total Sales</a:t>
            </a:r>
            <a:endParaRPr lang="en-US" sz="2300" dirty="0"/>
          </a:p>
        </p:txBody>
      </p:sp>
      <p:sp>
        <p:nvSpPr>
          <p:cNvPr id="5" name="Text 3"/>
          <p:cNvSpPr/>
          <p:nvPr/>
        </p:nvSpPr>
        <p:spPr>
          <a:xfrm>
            <a:off x="793790" y="5177433"/>
            <a:ext cx="304800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Achieved strong overall sales performance.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4125278" y="3637478"/>
            <a:ext cx="3048119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5850"/>
              </a:lnSpc>
              <a:buNone/>
            </a:pPr>
            <a:r>
              <a:rPr lang="en-US" sz="5850" b="1" dirty="0">
                <a:solidFill>
                  <a:srgbClr val="E0D6DE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22K</a:t>
            </a:r>
            <a:endParaRPr lang="en-US" sz="5850" dirty="0"/>
          </a:p>
        </p:txBody>
      </p:sp>
      <p:sp>
        <p:nvSpPr>
          <p:cNvPr id="7" name="Text 5"/>
          <p:cNvSpPr/>
          <p:nvPr/>
        </p:nvSpPr>
        <p:spPr>
          <a:xfrm>
            <a:off x="4160758" y="4669274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E0D6DE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Orders</a:t>
            </a:r>
            <a:endParaRPr lang="en-US" sz="2300" dirty="0"/>
          </a:p>
        </p:txBody>
      </p:sp>
      <p:sp>
        <p:nvSpPr>
          <p:cNvPr id="8" name="Text 6"/>
          <p:cNvSpPr/>
          <p:nvPr/>
        </p:nvSpPr>
        <p:spPr>
          <a:xfrm>
            <a:off x="4125278" y="5177433"/>
            <a:ext cx="304811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High volume of customer transactions.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456884" y="3637478"/>
            <a:ext cx="3048119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5850"/>
              </a:lnSpc>
              <a:buNone/>
            </a:pPr>
            <a:r>
              <a:rPr lang="en-US" sz="5850" b="1" dirty="0">
                <a:solidFill>
                  <a:srgbClr val="E0D6DE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$175K</a:t>
            </a:r>
            <a:endParaRPr lang="en-US" sz="5850" dirty="0"/>
          </a:p>
        </p:txBody>
      </p:sp>
      <p:sp>
        <p:nvSpPr>
          <p:cNvPr id="10" name="Text 8"/>
          <p:cNvSpPr/>
          <p:nvPr/>
        </p:nvSpPr>
        <p:spPr>
          <a:xfrm>
            <a:off x="7492365" y="4669274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E0D6DE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Total Profit</a:t>
            </a:r>
            <a:endParaRPr lang="en-US" sz="2300" dirty="0"/>
          </a:p>
        </p:txBody>
      </p:sp>
      <p:sp>
        <p:nvSpPr>
          <p:cNvPr id="11" name="Text 9"/>
          <p:cNvSpPr/>
          <p:nvPr/>
        </p:nvSpPr>
        <p:spPr>
          <a:xfrm>
            <a:off x="7456884" y="5177433"/>
            <a:ext cx="304811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Healthy profit margins across all operations.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10788491" y="3637478"/>
            <a:ext cx="3048119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5850"/>
              </a:lnSpc>
              <a:buNone/>
            </a:pPr>
            <a:r>
              <a:rPr lang="en-US" sz="5850" b="1" dirty="0">
                <a:solidFill>
                  <a:srgbClr val="E0D6DE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4</a:t>
            </a:r>
            <a:endParaRPr lang="en-US" sz="5850" dirty="0"/>
          </a:p>
        </p:txBody>
      </p:sp>
      <p:sp>
        <p:nvSpPr>
          <p:cNvPr id="13" name="Text 11"/>
          <p:cNvSpPr/>
          <p:nvPr/>
        </p:nvSpPr>
        <p:spPr>
          <a:xfrm>
            <a:off x="10823972" y="4669274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E0D6DE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Avg. Ship Days</a:t>
            </a:r>
            <a:endParaRPr lang="en-US" sz="2300" dirty="0"/>
          </a:p>
        </p:txBody>
      </p:sp>
      <p:sp>
        <p:nvSpPr>
          <p:cNvPr id="14" name="Text 12"/>
          <p:cNvSpPr/>
          <p:nvPr/>
        </p:nvSpPr>
        <p:spPr>
          <a:xfrm>
            <a:off x="10788491" y="5177433"/>
            <a:ext cx="304811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Efficient order fulfillment.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95657" y="389453"/>
            <a:ext cx="6660833" cy="4645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650"/>
              </a:lnSpc>
              <a:buNone/>
            </a:pPr>
            <a:r>
              <a:rPr lang="en-US" sz="2900" b="1" dirty="0">
                <a:solidFill>
                  <a:srgbClr val="FF8AAF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Sales Breakdown by Customer Segment</a:t>
            </a:r>
            <a:endParaRPr lang="en-US" sz="2900" dirty="0"/>
          </a:p>
        </p:txBody>
      </p:sp>
      <p:sp>
        <p:nvSpPr>
          <p:cNvPr id="3" name="Text 1"/>
          <p:cNvSpPr/>
          <p:nvPr/>
        </p:nvSpPr>
        <p:spPr>
          <a:xfrm>
            <a:off x="495657" y="1137166"/>
            <a:ext cx="13639086" cy="2264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750"/>
              </a:lnSpc>
              <a:buNone/>
            </a:pPr>
            <a:r>
              <a:rPr lang="en-US" sz="1100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Understanding which customer segments drive our sales.</a:t>
            </a:r>
            <a:endParaRPr lang="en-US" sz="1100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5657" y="1522928"/>
            <a:ext cx="13639086" cy="7465814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4047649" y="9019223"/>
            <a:ext cx="141565" cy="141565"/>
          </a:xfrm>
          <a:prstGeom prst="roundRect">
            <a:avLst>
              <a:gd name="adj" fmla="val 12918"/>
            </a:avLst>
          </a:prstGeom>
          <a:solidFill>
            <a:srgbClr val="2D1C5F"/>
          </a:solidFill>
          <a:ln/>
        </p:spPr>
      </p:sp>
      <p:sp>
        <p:nvSpPr>
          <p:cNvPr id="6" name="Text 3"/>
          <p:cNvSpPr/>
          <p:nvPr/>
        </p:nvSpPr>
        <p:spPr>
          <a:xfrm>
            <a:off x="4250174" y="9019223"/>
            <a:ext cx="690205" cy="1415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100"/>
              </a:lnSpc>
              <a:buNone/>
            </a:pPr>
            <a:r>
              <a:rPr lang="en-US" sz="1100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Consumer</a:t>
            </a:r>
            <a:endParaRPr lang="en-US" sz="1100" dirty="0"/>
          </a:p>
        </p:txBody>
      </p:sp>
      <p:sp>
        <p:nvSpPr>
          <p:cNvPr id="7" name="Shape 4"/>
          <p:cNvSpPr/>
          <p:nvPr/>
        </p:nvSpPr>
        <p:spPr>
          <a:xfrm>
            <a:off x="6875978" y="9019223"/>
            <a:ext cx="141565" cy="141565"/>
          </a:xfrm>
          <a:prstGeom prst="roundRect">
            <a:avLst>
              <a:gd name="adj" fmla="val 12918"/>
            </a:avLst>
          </a:prstGeom>
          <a:solidFill>
            <a:srgbClr val="5A37BC"/>
          </a:solidFill>
          <a:ln/>
        </p:spPr>
      </p:sp>
      <p:sp>
        <p:nvSpPr>
          <p:cNvPr id="8" name="Text 5"/>
          <p:cNvSpPr/>
          <p:nvPr/>
        </p:nvSpPr>
        <p:spPr>
          <a:xfrm>
            <a:off x="7078504" y="9019223"/>
            <a:ext cx="675680" cy="1415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100"/>
              </a:lnSpc>
              <a:buNone/>
            </a:pPr>
            <a:r>
              <a:rPr lang="en-US" sz="1100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Corporate</a:t>
            </a:r>
            <a:endParaRPr lang="en-US" sz="1100" dirty="0"/>
          </a:p>
        </p:txBody>
      </p:sp>
      <p:sp>
        <p:nvSpPr>
          <p:cNvPr id="9" name="Shape 6"/>
          <p:cNvSpPr/>
          <p:nvPr/>
        </p:nvSpPr>
        <p:spPr>
          <a:xfrm>
            <a:off x="9689902" y="9019223"/>
            <a:ext cx="141565" cy="141565"/>
          </a:xfrm>
          <a:prstGeom prst="roundRect">
            <a:avLst>
              <a:gd name="adj" fmla="val 12918"/>
            </a:avLst>
          </a:prstGeom>
          <a:solidFill>
            <a:srgbClr val="A38EDE"/>
          </a:solidFill>
          <a:ln/>
        </p:spPr>
      </p:sp>
      <p:sp>
        <p:nvSpPr>
          <p:cNvPr id="10" name="Text 7"/>
          <p:cNvSpPr/>
          <p:nvPr/>
        </p:nvSpPr>
        <p:spPr>
          <a:xfrm>
            <a:off x="9892427" y="9019223"/>
            <a:ext cx="841653" cy="1415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100"/>
              </a:lnSpc>
              <a:buNone/>
            </a:pPr>
            <a:r>
              <a:rPr lang="en-US" sz="1100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Home Office</a:t>
            </a:r>
            <a:endParaRPr lang="en-US" sz="1100" dirty="0"/>
          </a:p>
        </p:txBody>
      </p:sp>
      <p:sp>
        <p:nvSpPr>
          <p:cNvPr id="11" name="Text 8"/>
          <p:cNvSpPr/>
          <p:nvPr/>
        </p:nvSpPr>
        <p:spPr>
          <a:xfrm>
            <a:off x="495657" y="9320093"/>
            <a:ext cx="13639086" cy="2264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750"/>
              </a:lnSpc>
              <a:buNone/>
            </a:pPr>
            <a:r>
              <a:rPr lang="en-US" sz="1100" dirty="0">
                <a:solidFill>
                  <a:srgbClr val="876CD4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Consumer segment leads at 48%</a:t>
            </a:r>
            <a:pPr algn="l" indent="0" marL="0">
              <a:lnSpc>
                <a:spcPts val="1750"/>
              </a:lnSpc>
              <a:buNone/>
            </a:pPr>
            <a:r>
              <a:rPr lang="en-US" sz="1100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, followed by Corporate at 33%, and Home Office at 19%. This distribution suggests targeted strategies for each segment can optimize sales.</a:t>
            </a:r>
            <a:endParaRPr lang="en-US" sz="11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94611" y="545783"/>
            <a:ext cx="6476405" cy="6512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100"/>
              </a:lnSpc>
              <a:buNone/>
            </a:pPr>
            <a:r>
              <a:rPr lang="en-US" sz="4100" b="1" dirty="0">
                <a:solidFill>
                  <a:srgbClr val="FF8AAF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Payment Mode Preferences</a:t>
            </a:r>
            <a:endParaRPr lang="en-US" sz="4100" dirty="0"/>
          </a:p>
        </p:txBody>
      </p:sp>
      <p:sp>
        <p:nvSpPr>
          <p:cNvPr id="3" name="Text 1"/>
          <p:cNvSpPr/>
          <p:nvPr/>
        </p:nvSpPr>
        <p:spPr>
          <a:xfrm>
            <a:off x="694611" y="1593890"/>
            <a:ext cx="13241179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Cash on Delivery (COD) remains the most preferred payment option for customers.</a:t>
            </a:r>
            <a:endParaRPr lang="en-US" sz="1550" dirty="0"/>
          </a:p>
        </p:txBody>
      </p:sp>
      <p:sp>
        <p:nvSpPr>
          <p:cNvPr id="4" name="Shape 2"/>
          <p:cNvSpPr/>
          <p:nvPr/>
        </p:nvSpPr>
        <p:spPr>
          <a:xfrm>
            <a:off x="694611" y="2457093"/>
            <a:ext cx="5783699" cy="248007"/>
          </a:xfrm>
          <a:prstGeom prst="roundRect">
            <a:avLst>
              <a:gd name="adj" fmla="val 33612"/>
            </a:avLst>
          </a:prstGeom>
          <a:solidFill>
            <a:srgbClr val="2F1D63"/>
          </a:solidFill>
          <a:ln w="7620">
            <a:solidFill>
              <a:srgbClr val="48367C"/>
            </a:solidFill>
            <a:prstDash val="solid"/>
          </a:ln>
        </p:spPr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4611" y="2457093"/>
            <a:ext cx="2486978" cy="248007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6627138" y="2457093"/>
            <a:ext cx="446008" cy="2480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950"/>
              </a:lnSpc>
              <a:buNone/>
            </a:pPr>
            <a:r>
              <a:rPr lang="en-US" sz="1950" b="1" dirty="0">
                <a:solidFill>
                  <a:srgbClr val="E0D6DE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43%</a:t>
            </a:r>
            <a:endParaRPr lang="en-US" sz="1950" dirty="0"/>
          </a:p>
        </p:txBody>
      </p:sp>
      <p:sp>
        <p:nvSpPr>
          <p:cNvPr id="7" name="Text 4"/>
          <p:cNvSpPr/>
          <p:nvPr/>
        </p:nvSpPr>
        <p:spPr>
          <a:xfrm>
            <a:off x="694611" y="2953107"/>
            <a:ext cx="2604968" cy="32563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2050" b="1" dirty="0">
                <a:solidFill>
                  <a:srgbClr val="E0D6DE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COD</a:t>
            </a:r>
            <a:endParaRPr lang="en-US" sz="2050" dirty="0"/>
          </a:p>
        </p:txBody>
      </p:sp>
      <p:sp>
        <p:nvSpPr>
          <p:cNvPr id="8" name="Text 5"/>
          <p:cNvSpPr/>
          <p:nvPr/>
        </p:nvSpPr>
        <p:spPr>
          <a:xfrm>
            <a:off x="694611" y="3477101"/>
            <a:ext cx="6378535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Most preferred payment method.</a:t>
            </a:r>
            <a:endParaRPr lang="en-US" sz="1550" dirty="0"/>
          </a:p>
        </p:txBody>
      </p:sp>
      <p:sp>
        <p:nvSpPr>
          <p:cNvPr id="9" name="Shape 6"/>
          <p:cNvSpPr/>
          <p:nvPr/>
        </p:nvSpPr>
        <p:spPr>
          <a:xfrm>
            <a:off x="694611" y="4290655"/>
            <a:ext cx="5776555" cy="248007"/>
          </a:xfrm>
          <a:prstGeom prst="roundRect">
            <a:avLst>
              <a:gd name="adj" fmla="val 33612"/>
            </a:avLst>
          </a:prstGeom>
          <a:solidFill>
            <a:srgbClr val="2F1D63"/>
          </a:solidFill>
          <a:ln w="7620">
            <a:solidFill>
              <a:srgbClr val="48367C"/>
            </a:solidFill>
            <a:prstDash val="solid"/>
          </a:ln>
        </p:spPr>
      </p:sp>
      <p:pic>
        <p:nvPicPr>
          <p:cNvPr id="10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611" y="4290655"/>
            <a:ext cx="2021681" cy="248007"/>
          </a:xfrm>
          <a:prstGeom prst="rect">
            <a:avLst/>
          </a:prstGeom>
        </p:spPr>
      </p:pic>
      <p:sp>
        <p:nvSpPr>
          <p:cNvPr id="11" name="Text 7"/>
          <p:cNvSpPr/>
          <p:nvPr/>
        </p:nvSpPr>
        <p:spPr>
          <a:xfrm>
            <a:off x="6619994" y="4290655"/>
            <a:ext cx="453152" cy="2480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950"/>
              </a:lnSpc>
              <a:buNone/>
            </a:pPr>
            <a:r>
              <a:rPr lang="en-US" sz="1950" b="1" dirty="0">
                <a:solidFill>
                  <a:srgbClr val="E0D6DE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35%</a:t>
            </a:r>
            <a:endParaRPr lang="en-US" sz="1950" dirty="0"/>
          </a:p>
        </p:txBody>
      </p:sp>
      <p:sp>
        <p:nvSpPr>
          <p:cNvPr id="12" name="Text 8"/>
          <p:cNvSpPr/>
          <p:nvPr/>
        </p:nvSpPr>
        <p:spPr>
          <a:xfrm>
            <a:off x="694611" y="4786670"/>
            <a:ext cx="2604968" cy="32563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2050" b="1" dirty="0">
                <a:solidFill>
                  <a:srgbClr val="E0D6DE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Online</a:t>
            </a:r>
            <a:endParaRPr lang="en-US" sz="2050" dirty="0"/>
          </a:p>
        </p:txBody>
      </p:sp>
      <p:sp>
        <p:nvSpPr>
          <p:cNvPr id="13" name="Text 9"/>
          <p:cNvSpPr/>
          <p:nvPr/>
        </p:nvSpPr>
        <p:spPr>
          <a:xfrm>
            <a:off x="694611" y="5310664"/>
            <a:ext cx="6378535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Significant portion of transactions.</a:t>
            </a:r>
            <a:endParaRPr lang="en-US" sz="1550" dirty="0"/>
          </a:p>
        </p:txBody>
      </p:sp>
      <p:sp>
        <p:nvSpPr>
          <p:cNvPr id="14" name="Shape 10"/>
          <p:cNvSpPr/>
          <p:nvPr/>
        </p:nvSpPr>
        <p:spPr>
          <a:xfrm>
            <a:off x="694611" y="6124218"/>
            <a:ext cx="5776555" cy="248007"/>
          </a:xfrm>
          <a:prstGeom prst="roundRect">
            <a:avLst>
              <a:gd name="adj" fmla="val 33612"/>
            </a:avLst>
          </a:prstGeom>
          <a:solidFill>
            <a:srgbClr val="2F1D63"/>
          </a:solidFill>
          <a:ln w="7620">
            <a:solidFill>
              <a:srgbClr val="48367C"/>
            </a:solidFill>
            <a:prstDash val="solid"/>
          </a:ln>
        </p:spPr>
      </p:sp>
      <p:pic>
        <p:nvPicPr>
          <p:cNvPr id="15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611" y="6124218"/>
            <a:ext cx="1270754" cy="248007"/>
          </a:xfrm>
          <a:prstGeom prst="rect">
            <a:avLst/>
          </a:prstGeom>
        </p:spPr>
      </p:pic>
      <p:sp>
        <p:nvSpPr>
          <p:cNvPr id="16" name="Text 11"/>
          <p:cNvSpPr/>
          <p:nvPr/>
        </p:nvSpPr>
        <p:spPr>
          <a:xfrm>
            <a:off x="6619994" y="6124218"/>
            <a:ext cx="453152" cy="2480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950"/>
              </a:lnSpc>
              <a:buNone/>
            </a:pPr>
            <a:r>
              <a:rPr lang="en-US" sz="1950" b="1" dirty="0">
                <a:solidFill>
                  <a:srgbClr val="E0D6DE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22%</a:t>
            </a:r>
            <a:endParaRPr lang="en-US" sz="1950" dirty="0"/>
          </a:p>
        </p:txBody>
      </p:sp>
      <p:sp>
        <p:nvSpPr>
          <p:cNvPr id="17" name="Text 12"/>
          <p:cNvSpPr/>
          <p:nvPr/>
        </p:nvSpPr>
        <p:spPr>
          <a:xfrm>
            <a:off x="694611" y="6620232"/>
            <a:ext cx="2604968" cy="32563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2050" b="1" dirty="0">
                <a:solidFill>
                  <a:srgbClr val="E0D6DE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Cards</a:t>
            </a:r>
            <a:endParaRPr lang="en-US" sz="2050" dirty="0"/>
          </a:p>
        </p:txBody>
      </p:sp>
      <p:sp>
        <p:nvSpPr>
          <p:cNvPr id="18" name="Text 13"/>
          <p:cNvSpPr/>
          <p:nvPr/>
        </p:nvSpPr>
        <p:spPr>
          <a:xfrm>
            <a:off x="694611" y="7144226"/>
            <a:ext cx="6378535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Lesser but still important.</a:t>
            </a:r>
            <a:endParaRPr lang="en-US" sz="1550" dirty="0"/>
          </a:p>
        </p:txBody>
      </p:sp>
      <p:sp>
        <p:nvSpPr>
          <p:cNvPr id="19" name="Text 14"/>
          <p:cNvSpPr/>
          <p:nvPr/>
        </p:nvSpPr>
        <p:spPr>
          <a:xfrm>
            <a:off x="7564874" y="2313265"/>
            <a:ext cx="6378535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endParaRPr lang="en-US" sz="1550" dirty="0"/>
          </a:p>
        </p:txBody>
      </p:sp>
      <p:pic>
        <p:nvPicPr>
          <p:cNvPr id="20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5509" y="2854047"/>
            <a:ext cx="3837146" cy="259353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664726"/>
            <a:ext cx="7474744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850"/>
              </a:lnSpc>
              <a:buNone/>
            </a:pPr>
            <a:r>
              <a:rPr lang="en-US" sz="4650" b="1" dirty="0">
                <a:solidFill>
                  <a:srgbClr val="FF8AAF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Regional Sales Distribution</a:t>
            </a:r>
            <a:endParaRPr lang="en-US" sz="4650" dirty="0"/>
          </a:p>
        </p:txBody>
      </p:sp>
      <p:sp>
        <p:nvSpPr>
          <p:cNvPr id="3" name="Shape 1"/>
          <p:cNvSpPr/>
          <p:nvPr/>
        </p:nvSpPr>
        <p:spPr>
          <a:xfrm>
            <a:off x="793790" y="1862614"/>
            <a:ext cx="6407944" cy="2247186"/>
          </a:xfrm>
          <a:prstGeom prst="roundRect">
            <a:avLst>
              <a:gd name="adj" fmla="val 4239"/>
            </a:avLst>
          </a:prstGeom>
          <a:solidFill>
            <a:srgbClr val="2F1D63"/>
          </a:solidFill>
          <a:ln w="7620">
            <a:solidFill>
              <a:srgbClr val="48367C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8224" y="2097048"/>
            <a:ext cx="680442" cy="680442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390" y="2245876"/>
            <a:ext cx="306110" cy="382667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1028224" y="3004304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E0D6DE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West: 33%</a:t>
            </a:r>
            <a:endParaRPr lang="en-US" sz="2300" dirty="0"/>
          </a:p>
        </p:txBody>
      </p:sp>
      <p:sp>
        <p:nvSpPr>
          <p:cNvPr id="7" name="Text 3"/>
          <p:cNvSpPr/>
          <p:nvPr/>
        </p:nvSpPr>
        <p:spPr>
          <a:xfrm>
            <a:off x="1028224" y="3512463"/>
            <a:ext cx="593907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Leading the sales performance.</a:t>
            </a:r>
            <a:endParaRPr lang="en-US" sz="1750" dirty="0"/>
          </a:p>
        </p:txBody>
      </p:sp>
      <p:sp>
        <p:nvSpPr>
          <p:cNvPr id="8" name="Shape 4"/>
          <p:cNvSpPr/>
          <p:nvPr/>
        </p:nvSpPr>
        <p:spPr>
          <a:xfrm>
            <a:off x="7428548" y="1862614"/>
            <a:ext cx="6408063" cy="2247186"/>
          </a:xfrm>
          <a:prstGeom prst="roundRect">
            <a:avLst>
              <a:gd name="adj" fmla="val 4239"/>
            </a:avLst>
          </a:prstGeom>
          <a:solidFill>
            <a:srgbClr val="2F1D63"/>
          </a:solidFill>
          <a:ln w="7620">
            <a:solidFill>
              <a:srgbClr val="48367C"/>
            </a:solidFill>
            <a:prstDash val="solid"/>
          </a:ln>
        </p:spPr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2982" y="2097048"/>
            <a:ext cx="680442" cy="680442"/>
          </a:xfrm>
          <a:prstGeom prst="rect">
            <a:avLst/>
          </a:prstGeom>
        </p:spPr>
      </p:pic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0148" y="2245876"/>
            <a:ext cx="306110" cy="382667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662982" y="3004304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E0D6DE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East: 29%</a:t>
            </a:r>
            <a:endParaRPr lang="en-US" sz="2300" dirty="0"/>
          </a:p>
        </p:txBody>
      </p:sp>
      <p:sp>
        <p:nvSpPr>
          <p:cNvPr id="12" name="Text 6"/>
          <p:cNvSpPr/>
          <p:nvPr/>
        </p:nvSpPr>
        <p:spPr>
          <a:xfrm>
            <a:off x="7662982" y="3512463"/>
            <a:ext cx="593919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Strong second in sales volume.</a:t>
            </a:r>
            <a:endParaRPr lang="en-US" sz="1750" dirty="0"/>
          </a:p>
        </p:txBody>
      </p:sp>
      <p:sp>
        <p:nvSpPr>
          <p:cNvPr id="13" name="Shape 7"/>
          <p:cNvSpPr/>
          <p:nvPr/>
        </p:nvSpPr>
        <p:spPr>
          <a:xfrm>
            <a:off x="793790" y="4336613"/>
            <a:ext cx="6407944" cy="2247186"/>
          </a:xfrm>
          <a:prstGeom prst="roundRect">
            <a:avLst>
              <a:gd name="adj" fmla="val 4239"/>
            </a:avLst>
          </a:prstGeom>
          <a:solidFill>
            <a:srgbClr val="2F1D63"/>
          </a:solidFill>
          <a:ln w="7620">
            <a:solidFill>
              <a:srgbClr val="48367C"/>
            </a:solidFill>
            <a:prstDash val="solid"/>
          </a:ln>
        </p:spPr>
      </p:sp>
      <p:pic>
        <p:nvPicPr>
          <p:cNvPr id="14" name="Image 4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8224" y="4571048"/>
            <a:ext cx="680442" cy="680442"/>
          </a:xfrm>
          <a:prstGeom prst="rect">
            <a:avLst/>
          </a:prstGeom>
        </p:spPr>
      </p:pic>
      <p:pic>
        <p:nvPicPr>
          <p:cNvPr id="15" name="Image 5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5390" y="4719876"/>
            <a:ext cx="306110" cy="382667"/>
          </a:xfrm>
          <a:prstGeom prst="rect">
            <a:avLst/>
          </a:prstGeom>
        </p:spPr>
      </p:pic>
      <p:sp>
        <p:nvSpPr>
          <p:cNvPr id="16" name="Text 8"/>
          <p:cNvSpPr/>
          <p:nvPr/>
        </p:nvSpPr>
        <p:spPr>
          <a:xfrm>
            <a:off x="1028224" y="5478304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E0D6DE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Central: 22%</a:t>
            </a:r>
            <a:endParaRPr lang="en-US" sz="2300" dirty="0"/>
          </a:p>
        </p:txBody>
      </p:sp>
      <p:sp>
        <p:nvSpPr>
          <p:cNvPr id="17" name="Text 9"/>
          <p:cNvSpPr/>
          <p:nvPr/>
        </p:nvSpPr>
        <p:spPr>
          <a:xfrm>
            <a:off x="1028224" y="5986463"/>
            <a:ext cx="593907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Consistent contribution to overall sales.</a:t>
            </a:r>
            <a:endParaRPr lang="en-US" sz="1750" dirty="0"/>
          </a:p>
        </p:txBody>
      </p:sp>
      <p:sp>
        <p:nvSpPr>
          <p:cNvPr id="18" name="Shape 10"/>
          <p:cNvSpPr/>
          <p:nvPr/>
        </p:nvSpPr>
        <p:spPr>
          <a:xfrm>
            <a:off x="7428548" y="4336613"/>
            <a:ext cx="6408063" cy="2247186"/>
          </a:xfrm>
          <a:prstGeom prst="roundRect">
            <a:avLst>
              <a:gd name="adj" fmla="val 4239"/>
            </a:avLst>
          </a:prstGeom>
          <a:solidFill>
            <a:srgbClr val="2F1D63"/>
          </a:solidFill>
          <a:ln w="7620">
            <a:solidFill>
              <a:srgbClr val="48367C"/>
            </a:solidFill>
            <a:prstDash val="solid"/>
          </a:ln>
        </p:spPr>
      </p:sp>
      <p:pic>
        <p:nvPicPr>
          <p:cNvPr id="19" name="Image 6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62982" y="4571048"/>
            <a:ext cx="680442" cy="680442"/>
          </a:xfrm>
          <a:prstGeom prst="rect">
            <a:avLst/>
          </a:prstGeom>
        </p:spPr>
      </p:pic>
      <p:pic>
        <p:nvPicPr>
          <p:cNvPr id="20" name="Image 7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50148" y="4719876"/>
            <a:ext cx="306110" cy="382667"/>
          </a:xfrm>
          <a:prstGeom prst="rect">
            <a:avLst/>
          </a:prstGeom>
        </p:spPr>
      </p:pic>
      <p:sp>
        <p:nvSpPr>
          <p:cNvPr id="21" name="Text 11"/>
          <p:cNvSpPr/>
          <p:nvPr/>
        </p:nvSpPr>
        <p:spPr>
          <a:xfrm>
            <a:off x="7662982" y="5478304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E0D6DE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South: 16%</a:t>
            </a:r>
            <a:endParaRPr lang="en-US" sz="2300" dirty="0"/>
          </a:p>
        </p:txBody>
      </p:sp>
      <p:sp>
        <p:nvSpPr>
          <p:cNvPr id="22" name="Text 12"/>
          <p:cNvSpPr/>
          <p:nvPr/>
        </p:nvSpPr>
        <p:spPr>
          <a:xfrm>
            <a:off x="7662982" y="5986463"/>
            <a:ext cx="593919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Opportunity for growth.</a:t>
            </a:r>
            <a:endParaRPr lang="en-US" sz="1750" dirty="0"/>
          </a:p>
        </p:txBody>
      </p:sp>
      <p:sp>
        <p:nvSpPr>
          <p:cNvPr id="23" name="Text 13"/>
          <p:cNvSpPr/>
          <p:nvPr/>
        </p:nvSpPr>
        <p:spPr>
          <a:xfrm>
            <a:off x="793790" y="6838950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Sales are concentrated in the Western and Eastern U.S. states, indicating potential for expansion and targeted campaigns in the Central and Southern regions.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59713" y="439698"/>
            <a:ext cx="8860274" cy="524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100"/>
              </a:lnSpc>
              <a:buNone/>
            </a:pPr>
            <a:r>
              <a:rPr lang="en-US" sz="3300" b="1" dirty="0">
                <a:solidFill>
                  <a:srgbClr val="FF8AAF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Monthly Sales and Profit Trends (2019–2020)</a:t>
            </a:r>
            <a:endParaRPr lang="en-US" sz="3300" dirty="0"/>
          </a:p>
        </p:txBody>
      </p:sp>
      <p:sp>
        <p:nvSpPr>
          <p:cNvPr id="3" name="Text 1"/>
          <p:cNvSpPr/>
          <p:nvPr/>
        </p:nvSpPr>
        <p:spPr>
          <a:xfrm>
            <a:off x="559713" y="1284208"/>
            <a:ext cx="13510974" cy="2557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250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Sales show a significant increase towards the end of 2020, with profit peaking in March and December of the same year.</a:t>
            </a:r>
            <a:endParaRPr lang="en-US" sz="1250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9713" y="1719858"/>
            <a:ext cx="13510974" cy="7086243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6609636" y="8806101"/>
            <a:ext cx="159901" cy="159901"/>
          </a:xfrm>
          <a:prstGeom prst="roundRect">
            <a:avLst>
              <a:gd name="adj" fmla="val 11437"/>
            </a:avLst>
          </a:prstGeom>
          <a:solidFill>
            <a:srgbClr val="6B4ACA"/>
          </a:solidFill>
          <a:ln/>
        </p:spPr>
      </p:sp>
      <p:sp>
        <p:nvSpPr>
          <p:cNvPr id="6" name="Text 3"/>
          <p:cNvSpPr/>
          <p:nvPr/>
        </p:nvSpPr>
        <p:spPr>
          <a:xfrm>
            <a:off x="6830497" y="8806101"/>
            <a:ext cx="408503" cy="1599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250"/>
              </a:lnSpc>
              <a:buNone/>
            </a:pPr>
            <a:r>
              <a:rPr lang="en-US" sz="1250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Sales</a:t>
            </a:r>
            <a:endParaRPr lang="en-US" sz="1250" dirty="0"/>
          </a:p>
        </p:txBody>
      </p:sp>
      <p:sp>
        <p:nvSpPr>
          <p:cNvPr id="7" name="Shape 4"/>
          <p:cNvSpPr/>
          <p:nvPr/>
        </p:nvSpPr>
        <p:spPr>
          <a:xfrm>
            <a:off x="7391400" y="8806101"/>
            <a:ext cx="159901" cy="159901"/>
          </a:xfrm>
          <a:prstGeom prst="roundRect">
            <a:avLst>
              <a:gd name="adj" fmla="val 11437"/>
            </a:avLst>
          </a:prstGeom>
          <a:solidFill>
            <a:srgbClr val="AD9AE2"/>
          </a:solidFill>
          <a:ln/>
        </p:spPr>
      </p:sp>
      <p:sp>
        <p:nvSpPr>
          <p:cNvPr id="8" name="Text 5"/>
          <p:cNvSpPr/>
          <p:nvPr/>
        </p:nvSpPr>
        <p:spPr>
          <a:xfrm>
            <a:off x="7612261" y="8806101"/>
            <a:ext cx="405527" cy="1599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250"/>
              </a:lnSpc>
              <a:buNone/>
            </a:pPr>
            <a:r>
              <a:rPr lang="en-US" sz="1250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Profit</a:t>
            </a:r>
            <a:endParaRPr lang="en-US" sz="12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933450"/>
            <a:ext cx="12203906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850"/>
              </a:lnSpc>
              <a:buNone/>
            </a:pPr>
            <a:r>
              <a:rPr lang="en-US" sz="4650" b="1" dirty="0">
                <a:solidFill>
                  <a:srgbClr val="FF8AAF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Top-Performing Categories &amp; Sub-Categories</a:t>
            </a:r>
            <a:endParaRPr lang="en-US" sz="4650" dirty="0"/>
          </a:p>
        </p:txBody>
      </p:sp>
      <p:sp>
        <p:nvSpPr>
          <p:cNvPr id="3" name="Text 1"/>
          <p:cNvSpPr/>
          <p:nvPr/>
        </p:nvSpPr>
        <p:spPr>
          <a:xfrm>
            <a:off x="793790" y="2244685"/>
            <a:ext cx="3797618" cy="4466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500"/>
              </a:lnSpc>
              <a:buNone/>
            </a:pPr>
            <a:r>
              <a:rPr lang="en-US" sz="2800" b="1" dirty="0">
                <a:solidFill>
                  <a:srgbClr val="FF8AAF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Top Categories by Sales</a:t>
            </a:r>
            <a:endParaRPr lang="en-US" sz="2800" dirty="0"/>
          </a:p>
        </p:txBody>
      </p:sp>
      <p:sp>
        <p:nvSpPr>
          <p:cNvPr id="4" name="Shape 2"/>
          <p:cNvSpPr/>
          <p:nvPr/>
        </p:nvSpPr>
        <p:spPr>
          <a:xfrm>
            <a:off x="793790" y="2946440"/>
            <a:ext cx="6244709" cy="2492335"/>
          </a:xfrm>
          <a:prstGeom prst="roundRect">
            <a:avLst>
              <a:gd name="adj" fmla="val 3822"/>
            </a:avLst>
          </a:prstGeom>
          <a:solidFill>
            <a:srgbClr val="2F1D63"/>
          </a:solidFill>
          <a:ln w="7620">
            <a:solidFill>
              <a:srgbClr val="48367C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801410" y="2954060"/>
            <a:ext cx="6229469" cy="825698"/>
          </a:xfrm>
          <a:prstGeom prst="roundRect">
            <a:avLst>
              <a:gd name="adj" fmla="val 11538"/>
            </a:avLst>
          </a:prstGeom>
          <a:solidFill>
            <a:srgbClr val="2F1D63"/>
          </a:solidFill>
          <a:ln/>
        </p:spPr>
      </p:sp>
      <p:sp>
        <p:nvSpPr>
          <p:cNvPr id="6" name="Text 4"/>
          <p:cNvSpPr/>
          <p:nvPr/>
        </p:nvSpPr>
        <p:spPr>
          <a:xfrm>
            <a:off x="1028224" y="3180874"/>
            <a:ext cx="3239691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E0D6DE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Office Supplies: $0.64M</a:t>
            </a:r>
            <a:endParaRPr lang="en-US" sz="2300" dirty="0"/>
          </a:p>
        </p:txBody>
      </p:sp>
      <p:sp>
        <p:nvSpPr>
          <p:cNvPr id="7" name="Shape 5"/>
          <p:cNvSpPr/>
          <p:nvPr/>
        </p:nvSpPr>
        <p:spPr>
          <a:xfrm>
            <a:off x="801410" y="3779758"/>
            <a:ext cx="6229469" cy="825698"/>
          </a:xfrm>
          <a:prstGeom prst="rect">
            <a:avLst/>
          </a:prstGeom>
          <a:solidFill>
            <a:srgbClr val="2F1D63"/>
          </a:solidFill>
          <a:ln/>
        </p:spPr>
      </p:sp>
      <p:sp>
        <p:nvSpPr>
          <p:cNvPr id="8" name="Shape 6"/>
          <p:cNvSpPr/>
          <p:nvPr/>
        </p:nvSpPr>
        <p:spPr>
          <a:xfrm>
            <a:off x="801410" y="3779758"/>
            <a:ext cx="6229469" cy="30480"/>
          </a:xfrm>
          <a:prstGeom prst="roundRect">
            <a:avLst>
              <a:gd name="adj" fmla="val 312558"/>
            </a:avLst>
          </a:prstGeom>
          <a:solidFill>
            <a:srgbClr val="48367C"/>
          </a:solidFill>
          <a:ln/>
        </p:spPr>
      </p:sp>
      <p:sp>
        <p:nvSpPr>
          <p:cNvPr id="9" name="Text 7"/>
          <p:cNvSpPr/>
          <p:nvPr/>
        </p:nvSpPr>
        <p:spPr>
          <a:xfrm>
            <a:off x="1028224" y="4006572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E0D6DE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Technology: $0.47M</a:t>
            </a:r>
            <a:endParaRPr lang="en-US" sz="2300" dirty="0"/>
          </a:p>
        </p:txBody>
      </p:sp>
      <p:sp>
        <p:nvSpPr>
          <p:cNvPr id="10" name="Shape 8"/>
          <p:cNvSpPr/>
          <p:nvPr/>
        </p:nvSpPr>
        <p:spPr>
          <a:xfrm>
            <a:off x="801410" y="4605457"/>
            <a:ext cx="6229469" cy="825698"/>
          </a:xfrm>
          <a:prstGeom prst="rect">
            <a:avLst/>
          </a:prstGeom>
          <a:solidFill>
            <a:srgbClr val="2F1D63"/>
          </a:solidFill>
          <a:ln/>
        </p:spPr>
      </p:sp>
      <p:sp>
        <p:nvSpPr>
          <p:cNvPr id="11" name="Shape 9"/>
          <p:cNvSpPr/>
          <p:nvPr/>
        </p:nvSpPr>
        <p:spPr>
          <a:xfrm>
            <a:off x="801410" y="4605457"/>
            <a:ext cx="6229469" cy="30480"/>
          </a:xfrm>
          <a:prstGeom prst="roundRect">
            <a:avLst>
              <a:gd name="adj" fmla="val 312558"/>
            </a:avLst>
          </a:prstGeom>
          <a:solidFill>
            <a:srgbClr val="48367C"/>
          </a:solidFill>
          <a:ln/>
        </p:spPr>
      </p:sp>
      <p:sp>
        <p:nvSpPr>
          <p:cNvPr id="12" name="Text 10"/>
          <p:cNvSpPr/>
          <p:nvPr/>
        </p:nvSpPr>
        <p:spPr>
          <a:xfrm>
            <a:off x="1028224" y="4832271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E0D6DE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Furniture: $0.45M</a:t>
            </a:r>
            <a:endParaRPr lang="en-US" sz="2300" dirty="0"/>
          </a:p>
        </p:txBody>
      </p:sp>
      <p:sp>
        <p:nvSpPr>
          <p:cNvPr id="13" name="Text 11"/>
          <p:cNvSpPr/>
          <p:nvPr/>
        </p:nvSpPr>
        <p:spPr>
          <a:xfrm>
            <a:off x="7599521" y="2244685"/>
            <a:ext cx="4549140" cy="4466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500"/>
              </a:lnSpc>
              <a:buNone/>
            </a:pPr>
            <a:r>
              <a:rPr lang="en-US" sz="2800" b="1" dirty="0">
                <a:solidFill>
                  <a:srgbClr val="FF8AAF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Top Sub-Categories by Sales</a:t>
            </a:r>
            <a:endParaRPr lang="en-US" sz="2800" dirty="0"/>
          </a:p>
        </p:txBody>
      </p:sp>
      <p:sp>
        <p:nvSpPr>
          <p:cNvPr id="14" name="Shape 12"/>
          <p:cNvSpPr/>
          <p:nvPr/>
        </p:nvSpPr>
        <p:spPr>
          <a:xfrm>
            <a:off x="7599521" y="2946440"/>
            <a:ext cx="6244709" cy="886658"/>
          </a:xfrm>
          <a:prstGeom prst="roundRect">
            <a:avLst>
              <a:gd name="adj" fmla="val 16501"/>
            </a:avLst>
          </a:prstGeom>
          <a:solidFill>
            <a:srgbClr val="0C0524">
              <a:alpha val="95000"/>
            </a:srgbClr>
          </a:solidFill>
          <a:ln w="30480">
            <a:solidFill>
              <a:srgbClr val="48367C"/>
            </a:solidFill>
            <a:prstDash val="solid"/>
          </a:ln>
        </p:spPr>
      </p:sp>
      <p:pic>
        <p:nvPicPr>
          <p:cNvPr id="15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69041" y="2946440"/>
            <a:ext cx="121920" cy="886658"/>
          </a:xfrm>
          <a:prstGeom prst="rect">
            <a:avLst/>
          </a:prstGeom>
        </p:spPr>
      </p:pic>
      <p:sp>
        <p:nvSpPr>
          <p:cNvPr id="16" name="Text 13"/>
          <p:cNvSpPr/>
          <p:nvPr/>
        </p:nvSpPr>
        <p:spPr>
          <a:xfrm>
            <a:off x="7948255" y="3203734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E0D6DE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Phones: $0.20M</a:t>
            </a:r>
            <a:endParaRPr lang="en-US" sz="2300" dirty="0"/>
          </a:p>
        </p:txBody>
      </p:sp>
      <p:sp>
        <p:nvSpPr>
          <p:cNvPr id="17" name="Shape 14"/>
          <p:cNvSpPr/>
          <p:nvPr/>
        </p:nvSpPr>
        <p:spPr>
          <a:xfrm>
            <a:off x="7599521" y="4059912"/>
            <a:ext cx="6244709" cy="886658"/>
          </a:xfrm>
          <a:prstGeom prst="roundRect">
            <a:avLst>
              <a:gd name="adj" fmla="val 16501"/>
            </a:avLst>
          </a:prstGeom>
          <a:solidFill>
            <a:srgbClr val="0C0524">
              <a:alpha val="95000"/>
            </a:srgbClr>
          </a:solidFill>
          <a:ln w="30480">
            <a:solidFill>
              <a:srgbClr val="48367C"/>
            </a:solidFill>
            <a:prstDash val="solid"/>
          </a:ln>
        </p:spPr>
      </p:sp>
      <p:pic>
        <p:nvPicPr>
          <p:cNvPr id="18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9041" y="4059912"/>
            <a:ext cx="121920" cy="886658"/>
          </a:xfrm>
          <a:prstGeom prst="rect">
            <a:avLst/>
          </a:prstGeom>
        </p:spPr>
      </p:pic>
      <p:sp>
        <p:nvSpPr>
          <p:cNvPr id="19" name="Text 15"/>
          <p:cNvSpPr/>
          <p:nvPr/>
        </p:nvSpPr>
        <p:spPr>
          <a:xfrm>
            <a:off x="7948255" y="4317206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E0D6DE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Chairs: $0.18M</a:t>
            </a:r>
            <a:endParaRPr lang="en-US" sz="2300" dirty="0"/>
          </a:p>
        </p:txBody>
      </p:sp>
      <p:sp>
        <p:nvSpPr>
          <p:cNvPr id="20" name="Shape 16"/>
          <p:cNvSpPr/>
          <p:nvPr/>
        </p:nvSpPr>
        <p:spPr>
          <a:xfrm>
            <a:off x="7599521" y="5173385"/>
            <a:ext cx="6244709" cy="886658"/>
          </a:xfrm>
          <a:prstGeom prst="roundRect">
            <a:avLst>
              <a:gd name="adj" fmla="val 16501"/>
            </a:avLst>
          </a:prstGeom>
          <a:solidFill>
            <a:srgbClr val="0C0524">
              <a:alpha val="95000"/>
            </a:srgbClr>
          </a:solidFill>
          <a:ln w="30480">
            <a:solidFill>
              <a:srgbClr val="48367C"/>
            </a:solidFill>
            <a:prstDash val="solid"/>
          </a:ln>
        </p:spPr>
      </p:sp>
      <p:pic>
        <p:nvPicPr>
          <p:cNvPr id="21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9041" y="5173385"/>
            <a:ext cx="121920" cy="886658"/>
          </a:xfrm>
          <a:prstGeom prst="rect">
            <a:avLst/>
          </a:prstGeom>
        </p:spPr>
      </p:pic>
      <p:sp>
        <p:nvSpPr>
          <p:cNvPr id="22" name="Text 17"/>
          <p:cNvSpPr/>
          <p:nvPr/>
        </p:nvSpPr>
        <p:spPr>
          <a:xfrm>
            <a:off x="7948255" y="5430679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E0D6DE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Binders: $0.17M</a:t>
            </a:r>
            <a:endParaRPr lang="en-US" sz="2300" dirty="0"/>
          </a:p>
        </p:txBody>
      </p:sp>
      <p:sp>
        <p:nvSpPr>
          <p:cNvPr id="23" name="Text 18"/>
          <p:cNvSpPr/>
          <p:nvPr/>
        </p:nvSpPr>
        <p:spPr>
          <a:xfrm>
            <a:off x="793790" y="6570345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Office Supplies, Technology, and Furniture are our primary sales drivers, with Phones, Chairs, and Binders as top sub-categories. Focus on these areas for sustained growth and promotional efforts.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666" y="596146"/>
            <a:ext cx="6294358" cy="7113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FF8AAF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Shipping Mode Analysis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58666" y="1741051"/>
            <a:ext cx="13113068" cy="3468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Standard Class is our most utilized and profitable shipping method.</a:t>
            </a:r>
            <a:endParaRPr lang="en-US" sz="1700" dirty="0"/>
          </a:p>
        </p:txBody>
      </p:sp>
      <p:sp>
        <p:nvSpPr>
          <p:cNvPr id="4" name="Text 2"/>
          <p:cNvSpPr/>
          <p:nvPr/>
        </p:nvSpPr>
        <p:spPr>
          <a:xfrm>
            <a:off x="2175034" y="2981563"/>
            <a:ext cx="2845356" cy="3556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0D6DE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Standard Class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758666" y="3467219"/>
            <a:ext cx="4261723" cy="3468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876CD4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$0.33M</a:t>
            </a:r>
            <a:endParaRPr lang="en-US" sz="1700" dirty="0"/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20389" y="2331720"/>
            <a:ext cx="4589502" cy="4589502"/>
          </a:xfrm>
          <a:prstGeom prst="rect">
            <a:avLst/>
          </a:prstGeom>
        </p:spPr>
      </p:pic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6981" y="3600212"/>
            <a:ext cx="304800" cy="381000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9609892" y="2981563"/>
            <a:ext cx="2845356" cy="3556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0D6DE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Second Class</a:t>
            </a:r>
            <a:endParaRPr lang="en-US" sz="2200" dirty="0"/>
          </a:p>
        </p:txBody>
      </p:sp>
      <p:sp>
        <p:nvSpPr>
          <p:cNvPr id="9" name="Text 5"/>
          <p:cNvSpPr/>
          <p:nvPr/>
        </p:nvSpPr>
        <p:spPr>
          <a:xfrm>
            <a:off x="9609892" y="3467219"/>
            <a:ext cx="4261842" cy="3468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D783D8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$0.11M</a:t>
            </a:r>
            <a:endParaRPr lang="en-US" sz="1700" dirty="0"/>
          </a:p>
        </p:txBody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0389" y="2331720"/>
            <a:ext cx="4589502" cy="4589502"/>
          </a:xfrm>
          <a:prstGeom prst="rect">
            <a:avLst/>
          </a:prstGeom>
        </p:spPr>
      </p:pic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8381" y="3600212"/>
            <a:ext cx="304800" cy="381000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9609892" y="5438894"/>
            <a:ext cx="2845356" cy="3556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0D6DE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First Class</a:t>
            </a:r>
            <a:endParaRPr lang="en-US" sz="2200" dirty="0"/>
          </a:p>
        </p:txBody>
      </p:sp>
      <p:sp>
        <p:nvSpPr>
          <p:cNvPr id="13" name="Text 7"/>
          <p:cNvSpPr/>
          <p:nvPr/>
        </p:nvSpPr>
        <p:spPr>
          <a:xfrm>
            <a:off x="9609892" y="5924550"/>
            <a:ext cx="4261842" cy="3468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FF90A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$0.08M</a:t>
            </a:r>
            <a:endParaRPr lang="en-US" sz="1700" dirty="0"/>
          </a:p>
        </p:txBody>
      </p:sp>
      <p:pic>
        <p:nvPicPr>
          <p:cNvPr id="14" name="Image 4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0389" y="2331720"/>
            <a:ext cx="4589502" cy="4589502"/>
          </a:xfrm>
          <a:prstGeom prst="rect">
            <a:avLst/>
          </a:prstGeom>
        </p:spPr>
      </p:pic>
      <p:pic>
        <p:nvPicPr>
          <p:cNvPr id="15" name="Image 5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98381" y="5271611"/>
            <a:ext cx="304800" cy="381000"/>
          </a:xfrm>
          <a:prstGeom prst="rect">
            <a:avLst/>
          </a:prstGeom>
        </p:spPr>
      </p:pic>
      <p:sp>
        <p:nvSpPr>
          <p:cNvPr id="16" name="Text 8"/>
          <p:cNvSpPr/>
          <p:nvPr/>
        </p:nvSpPr>
        <p:spPr>
          <a:xfrm>
            <a:off x="2175034" y="5438894"/>
            <a:ext cx="2845356" cy="3556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0D6DE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Same Day</a:t>
            </a:r>
            <a:endParaRPr lang="en-US" sz="2200" dirty="0"/>
          </a:p>
        </p:txBody>
      </p:sp>
      <p:sp>
        <p:nvSpPr>
          <p:cNvPr id="17" name="Text 9"/>
          <p:cNvSpPr/>
          <p:nvPr/>
        </p:nvSpPr>
        <p:spPr>
          <a:xfrm>
            <a:off x="758666" y="5924550"/>
            <a:ext cx="4261723" cy="3468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FFB07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$0.03M</a:t>
            </a:r>
            <a:endParaRPr lang="en-US" sz="1700" dirty="0"/>
          </a:p>
        </p:txBody>
      </p:sp>
      <p:pic>
        <p:nvPicPr>
          <p:cNvPr id="18" name="Image 6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20389" y="2331720"/>
            <a:ext cx="4589502" cy="4589502"/>
          </a:xfrm>
          <a:prstGeom prst="rect">
            <a:avLst/>
          </a:prstGeom>
        </p:spPr>
      </p:pic>
      <p:pic>
        <p:nvPicPr>
          <p:cNvPr id="19" name="Image 7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26981" y="5271611"/>
            <a:ext cx="304800" cy="381000"/>
          </a:xfrm>
          <a:prstGeom prst="rect">
            <a:avLst/>
          </a:prstGeom>
        </p:spPr>
      </p:pic>
      <p:sp>
        <p:nvSpPr>
          <p:cNvPr id="20" name="Text 10"/>
          <p:cNvSpPr/>
          <p:nvPr/>
        </p:nvSpPr>
        <p:spPr>
          <a:xfrm>
            <a:off x="758666" y="7165062"/>
            <a:ext cx="13113068" cy="6936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This data suggests opportunities to optimize shipping costs and customer satisfaction by promoting faster shipping options where feasible.</a:t>
            </a:r>
            <a:endParaRPr lang="en-US" sz="17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818799"/>
            <a:ext cx="9170789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850"/>
              </a:lnSpc>
              <a:buNone/>
            </a:pPr>
            <a:r>
              <a:rPr lang="en-US" sz="4650" b="1" dirty="0">
                <a:solidFill>
                  <a:srgbClr val="FF8AAF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Key Insights &amp; Recommendations</a:t>
            </a:r>
            <a:endParaRPr lang="en-US" sz="4650" dirty="0"/>
          </a:p>
        </p:txBody>
      </p:sp>
      <p:sp>
        <p:nvSpPr>
          <p:cNvPr id="3" name="Text 1"/>
          <p:cNvSpPr/>
          <p:nvPr/>
        </p:nvSpPr>
        <p:spPr>
          <a:xfrm>
            <a:off x="793790" y="3016687"/>
            <a:ext cx="226814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Petrona Light" pitchFamily="34" charset="0"/>
                <a:ea typeface="Petrona Light" pitchFamily="34" charset="-122"/>
                <a:cs typeface="Petrona Light" pitchFamily="34" charset="-120"/>
              </a:rPr>
              <a:t>01</a:t>
            </a:r>
            <a:endParaRPr lang="en-US" sz="1750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3790" y="3371731"/>
            <a:ext cx="4196358" cy="3048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793790" y="3546038"/>
            <a:ext cx="336815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E0D6DE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Optimize Regional Focus</a:t>
            </a:r>
            <a:endParaRPr lang="en-US" sz="2300" dirty="0"/>
          </a:p>
        </p:txBody>
      </p:sp>
      <p:sp>
        <p:nvSpPr>
          <p:cNvPr id="6" name="Text 3"/>
          <p:cNvSpPr/>
          <p:nvPr/>
        </p:nvSpPr>
        <p:spPr>
          <a:xfrm>
            <a:off x="793790" y="4054197"/>
            <a:ext cx="4196358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Allocate marketing resources to Central and Southern regions to balance sales distribution and unlock new growth opportunities.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5216962" y="3016687"/>
            <a:ext cx="226814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Petrona Light" pitchFamily="34" charset="0"/>
                <a:ea typeface="Petrona Light" pitchFamily="34" charset="-122"/>
                <a:cs typeface="Petrona Light" pitchFamily="34" charset="-120"/>
              </a:rPr>
              <a:t>02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6962" y="3371731"/>
            <a:ext cx="4196358" cy="3048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216962" y="3546038"/>
            <a:ext cx="4196358" cy="74414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E0D6DE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Enhance High-Profit Categories</a:t>
            </a:r>
            <a:endParaRPr lang="en-US" sz="2300" dirty="0"/>
          </a:p>
        </p:txBody>
      </p:sp>
      <p:sp>
        <p:nvSpPr>
          <p:cNvPr id="10" name="Text 6"/>
          <p:cNvSpPr/>
          <p:nvPr/>
        </p:nvSpPr>
        <p:spPr>
          <a:xfrm>
            <a:off x="5216962" y="4426268"/>
            <a:ext cx="4196358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Prioritize inventory and promotions for Office Supplies, Technology, and Furniture, and their top sub-categories like Phones and Chairs, to maximize profit margins.</a:t>
            </a:r>
            <a:endParaRPr lang="en-US" sz="1750" dirty="0"/>
          </a:p>
        </p:txBody>
      </p:sp>
      <p:sp>
        <p:nvSpPr>
          <p:cNvPr id="11" name="Text 7"/>
          <p:cNvSpPr/>
          <p:nvPr/>
        </p:nvSpPr>
        <p:spPr>
          <a:xfrm>
            <a:off x="9640133" y="3016687"/>
            <a:ext cx="226814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Petrona Light" pitchFamily="34" charset="0"/>
                <a:ea typeface="Petrona Light" pitchFamily="34" charset="-122"/>
                <a:cs typeface="Petrona Light" pitchFamily="34" charset="-120"/>
              </a:rPr>
              <a:t>03</a:t>
            </a:r>
            <a:endParaRPr lang="en-US" sz="1750" dirty="0"/>
          </a:p>
        </p:txBody>
      </p:sp>
      <p:pic>
        <p:nvPicPr>
          <p:cNvPr id="12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0133" y="3394353"/>
            <a:ext cx="4196358" cy="30480"/>
          </a:xfrm>
          <a:prstGeom prst="rect">
            <a:avLst/>
          </a:prstGeom>
        </p:spPr>
      </p:pic>
      <p:sp>
        <p:nvSpPr>
          <p:cNvPr id="13" name="Text 8"/>
          <p:cNvSpPr/>
          <p:nvPr/>
        </p:nvSpPr>
        <p:spPr>
          <a:xfrm>
            <a:off x="9640133" y="3546038"/>
            <a:ext cx="3612475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E0D6DE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Refine Shipping Strategies</a:t>
            </a:r>
            <a:endParaRPr lang="en-US" sz="2300" dirty="0"/>
          </a:p>
        </p:txBody>
      </p:sp>
      <p:sp>
        <p:nvSpPr>
          <p:cNvPr id="14" name="Text 9"/>
          <p:cNvSpPr/>
          <p:nvPr/>
        </p:nvSpPr>
        <p:spPr>
          <a:xfrm>
            <a:off x="9640133" y="4054197"/>
            <a:ext cx="4196358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Evaluate the cost-effectiveness of Same Day and First Class shipping. Consider tiered shipping incentives to encourage customer upgrades while maintaining profitability.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/>
  <cp:revision>1</cp:revision>
  <dcterms:created xsi:type="dcterms:W3CDTF">2025-08-09T05:25:11Z</dcterms:created>
  <dcterms:modified xsi:type="dcterms:W3CDTF">2025-08-09T05:25:11Z</dcterms:modified>
</cp:coreProperties>
</file>