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4" r:id="rId19"/>
    <p:sldId id="283" r:id="rId20"/>
    <p:sldId id="285" r:id="rId21"/>
    <p:sldId id="286" r:id="rId22"/>
    <p:sldId id="287" r:id="rId23"/>
    <p:sldId id="271" r:id="rId24"/>
    <p:sldId id="272" r:id="rId25"/>
    <p:sldId id="274" r:id="rId26"/>
    <p:sldId id="275" r:id="rId27"/>
    <p:sldId id="276" r:id="rId28"/>
    <p:sldId id="277" r:id="rId29"/>
    <p:sldId id="278" r:id="rId30"/>
    <p:sldId id="288" r:id="rId31"/>
    <p:sldId id="280" r:id="rId32"/>
    <p:sldId id="281" r:id="rId33"/>
    <p:sldId id="282" r:id="rId3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E073A-51FC-4D19-AE63-0AC74CD71477}" type="doc">
      <dgm:prSet loTypeId="urn:microsoft.com/office/officeart/2009/layout/CircleArrow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ABAA1-DE3A-48BF-B4EB-5B7B6C07097C}">
      <dgm:prSet phldrT="[Text]" custT="1"/>
      <dgm:spPr/>
      <dgm:t>
        <a:bodyPr/>
        <a:lstStyle/>
        <a:p>
          <a:r>
            <a:rPr lang="en-US" sz="1600" b="1" dirty="0"/>
            <a:t>Program objective</a:t>
          </a:r>
        </a:p>
      </dgm:t>
    </dgm:pt>
    <dgm:pt modelId="{A831F00C-ED6B-4FC6-8192-2FD859C3735D}" type="parTrans" cxnId="{5DB5E00C-F082-443E-826C-4AC1140AAD7F}">
      <dgm:prSet/>
      <dgm:spPr/>
      <dgm:t>
        <a:bodyPr/>
        <a:lstStyle/>
        <a:p>
          <a:endParaRPr lang="en-US"/>
        </a:p>
      </dgm:t>
    </dgm:pt>
    <dgm:pt modelId="{9842041C-9086-4935-9C02-01E5F8821596}" type="sibTrans" cxnId="{5DB5E00C-F082-443E-826C-4AC1140AAD7F}">
      <dgm:prSet/>
      <dgm:spPr/>
      <dgm:t>
        <a:bodyPr/>
        <a:lstStyle/>
        <a:p>
          <a:endParaRPr lang="en-US"/>
        </a:p>
      </dgm:t>
    </dgm:pt>
    <dgm:pt modelId="{9F17AFDB-48DF-4A2B-804F-443CD1AFC363}">
      <dgm:prSet phldrT="[Text]" custT="1"/>
      <dgm:spPr/>
      <dgm:t>
        <a:bodyPr/>
        <a:lstStyle/>
        <a:p>
          <a:r>
            <a:rPr lang="en-US" sz="1600" b="1" dirty="0"/>
            <a:t>Program Outcome</a:t>
          </a:r>
          <a:endParaRPr lang="en-US" sz="1600" dirty="0"/>
        </a:p>
      </dgm:t>
    </dgm:pt>
    <dgm:pt modelId="{24D40458-422D-4162-837D-DF88713952E2}" type="parTrans" cxnId="{3FD54C82-60D1-4D7D-9D29-091A12079966}">
      <dgm:prSet/>
      <dgm:spPr/>
      <dgm:t>
        <a:bodyPr/>
        <a:lstStyle/>
        <a:p>
          <a:endParaRPr lang="en-US"/>
        </a:p>
      </dgm:t>
    </dgm:pt>
    <dgm:pt modelId="{D7D19FA8-DBE2-4E6E-B481-B1625060727C}" type="sibTrans" cxnId="{3FD54C82-60D1-4D7D-9D29-091A12079966}">
      <dgm:prSet/>
      <dgm:spPr/>
      <dgm:t>
        <a:bodyPr/>
        <a:lstStyle/>
        <a:p>
          <a:endParaRPr lang="en-US"/>
        </a:p>
      </dgm:t>
    </dgm:pt>
    <dgm:pt modelId="{701BD6A4-C716-40A4-B585-3CC60D337F1F}">
      <dgm:prSet phldrT="[Text]" custT="1"/>
      <dgm:spPr/>
      <dgm:t>
        <a:bodyPr/>
        <a:lstStyle/>
        <a:p>
          <a:r>
            <a:rPr lang="en-US" sz="1600" b="1" dirty="0"/>
            <a:t>Performance indicators</a:t>
          </a:r>
        </a:p>
      </dgm:t>
    </dgm:pt>
    <dgm:pt modelId="{E045C17E-AE1B-468D-A940-1D850A99061C}" type="parTrans" cxnId="{BCD12917-09A4-44DF-A8D7-92E717F4D994}">
      <dgm:prSet/>
      <dgm:spPr/>
      <dgm:t>
        <a:bodyPr/>
        <a:lstStyle/>
        <a:p>
          <a:endParaRPr lang="en-US"/>
        </a:p>
      </dgm:t>
    </dgm:pt>
    <dgm:pt modelId="{DD834643-3FEE-4278-89F4-060EF6BDC300}" type="sibTrans" cxnId="{BCD12917-09A4-44DF-A8D7-92E717F4D994}">
      <dgm:prSet/>
      <dgm:spPr/>
      <dgm:t>
        <a:bodyPr/>
        <a:lstStyle/>
        <a:p>
          <a:endParaRPr lang="en-US"/>
        </a:p>
      </dgm:t>
    </dgm:pt>
    <dgm:pt modelId="{DEECB028-3237-49EE-9900-51B515EE04A9}" type="pres">
      <dgm:prSet presAssocID="{4F9E073A-51FC-4D19-AE63-0AC74CD7147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2593BEB-575D-4AC0-8F20-68207C92FF7B}" type="pres">
      <dgm:prSet presAssocID="{D35ABAA1-DE3A-48BF-B4EB-5B7B6C07097C}" presName="Accent1" presStyleCnt="0"/>
      <dgm:spPr/>
    </dgm:pt>
    <dgm:pt modelId="{93D1C21E-B435-4DB4-8D1F-D38B59D9BDC6}" type="pres">
      <dgm:prSet presAssocID="{D35ABAA1-DE3A-48BF-B4EB-5B7B6C07097C}" presName="Accent" presStyleLbl="node1" presStyleIdx="0" presStyleCnt="3" custScaleX="158785"/>
      <dgm:spPr>
        <a:noFill/>
        <a:ln>
          <a:solidFill>
            <a:schemeClr val="accent1">
              <a:lumMod val="50000"/>
            </a:schemeClr>
          </a:solidFill>
        </a:ln>
      </dgm:spPr>
    </dgm:pt>
    <dgm:pt modelId="{95DB6B2E-E1DC-4DDC-BC5C-E07F29AE017D}" type="pres">
      <dgm:prSet presAssocID="{D35ABAA1-DE3A-48BF-B4EB-5B7B6C07097C}" presName="Parent1" presStyleLbl="revTx" presStyleIdx="0" presStyleCnt="3" custScaleX="130528" custScaleY="130528" custLinFactNeighborY="-16294">
        <dgm:presLayoutVars>
          <dgm:chMax val="1"/>
          <dgm:chPref val="1"/>
          <dgm:bulletEnabled val="1"/>
        </dgm:presLayoutVars>
      </dgm:prSet>
      <dgm:spPr/>
    </dgm:pt>
    <dgm:pt modelId="{926C6008-997A-4631-BFF7-AFD545A97A02}" type="pres">
      <dgm:prSet presAssocID="{9F17AFDB-48DF-4A2B-804F-443CD1AFC363}" presName="Accent2" presStyleCnt="0"/>
      <dgm:spPr/>
    </dgm:pt>
    <dgm:pt modelId="{056C5CDD-7A1C-4E01-BC6B-42D3E64A06F0}" type="pres">
      <dgm:prSet presAssocID="{9F17AFDB-48DF-4A2B-804F-443CD1AFC363}" presName="Accent" presStyleLbl="node1" presStyleIdx="1" presStyleCnt="3" custScaleX="204257"/>
      <dgm:spPr>
        <a:noFill/>
        <a:ln>
          <a:solidFill>
            <a:schemeClr val="tx1">
              <a:lumMod val="95000"/>
              <a:lumOff val="5000"/>
            </a:schemeClr>
          </a:solidFill>
        </a:ln>
      </dgm:spPr>
    </dgm:pt>
    <dgm:pt modelId="{15B5B11E-8455-453B-900E-BFEC9485A01F}" type="pres">
      <dgm:prSet presAssocID="{9F17AFDB-48DF-4A2B-804F-443CD1AFC363}" presName="Parent2" presStyleLbl="revTx" presStyleIdx="1" presStyleCnt="3" custScaleX="162194" custLinFactNeighborX="-34597" custLinFactNeighborY="-10674">
        <dgm:presLayoutVars>
          <dgm:chMax val="1"/>
          <dgm:chPref val="1"/>
          <dgm:bulletEnabled val="1"/>
        </dgm:presLayoutVars>
      </dgm:prSet>
      <dgm:spPr/>
    </dgm:pt>
    <dgm:pt modelId="{A8940AD0-9228-4532-9E06-69974CA96D6B}" type="pres">
      <dgm:prSet presAssocID="{701BD6A4-C716-40A4-B585-3CC60D337F1F}" presName="Accent3" presStyleCnt="0"/>
      <dgm:spPr/>
    </dgm:pt>
    <dgm:pt modelId="{0B516B32-2E5F-4010-BA85-F9BB6B6668D5}" type="pres">
      <dgm:prSet presAssocID="{701BD6A4-C716-40A4-B585-3CC60D337F1F}" presName="Accent" presStyleLbl="node1" presStyleIdx="2" presStyleCnt="3" custScaleX="181064"/>
      <dgm:spPr>
        <a:noFill/>
        <a:ln>
          <a:solidFill>
            <a:schemeClr val="tx1">
              <a:lumMod val="95000"/>
              <a:lumOff val="5000"/>
            </a:schemeClr>
          </a:solidFill>
        </a:ln>
      </dgm:spPr>
    </dgm:pt>
    <dgm:pt modelId="{225AF850-4ABB-44DB-BF18-65BA1E8C9520}" type="pres">
      <dgm:prSet presAssocID="{701BD6A4-C716-40A4-B585-3CC60D337F1F}" presName="Parent3" presStyleLbl="revTx" presStyleIdx="2" presStyleCnt="3" custScaleX="153202" custScaleY="153202" custLinFactNeighborX="7630" custLinFactNeighborY="13838">
        <dgm:presLayoutVars>
          <dgm:chMax val="1"/>
          <dgm:chPref val="1"/>
          <dgm:bulletEnabled val="1"/>
        </dgm:presLayoutVars>
      </dgm:prSet>
      <dgm:spPr/>
    </dgm:pt>
  </dgm:ptLst>
  <dgm:cxnLst>
    <dgm:cxn modelId="{5DB5E00C-F082-443E-826C-4AC1140AAD7F}" srcId="{4F9E073A-51FC-4D19-AE63-0AC74CD71477}" destId="{D35ABAA1-DE3A-48BF-B4EB-5B7B6C07097C}" srcOrd="0" destOrd="0" parTransId="{A831F00C-ED6B-4FC6-8192-2FD859C3735D}" sibTransId="{9842041C-9086-4935-9C02-01E5F8821596}"/>
    <dgm:cxn modelId="{BCD12917-09A4-44DF-A8D7-92E717F4D994}" srcId="{4F9E073A-51FC-4D19-AE63-0AC74CD71477}" destId="{701BD6A4-C716-40A4-B585-3CC60D337F1F}" srcOrd="2" destOrd="0" parTransId="{E045C17E-AE1B-468D-A940-1D850A99061C}" sibTransId="{DD834643-3FEE-4278-89F4-060EF6BDC300}"/>
    <dgm:cxn modelId="{F6F6F840-5687-4693-B64A-BCFB9D471A79}" type="presOf" srcId="{9F17AFDB-48DF-4A2B-804F-443CD1AFC363}" destId="{15B5B11E-8455-453B-900E-BFEC9485A01F}" srcOrd="0" destOrd="0" presId="urn:microsoft.com/office/officeart/2009/layout/CircleArrowProcess"/>
    <dgm:cxn modelId="{CA2E7B74-2752-406E-A32F-72571C919831}" type="presOf" srcId="{D35ABAA1-DE3A-48BF-B4EB-5B7B6C07097C}" destId="{95DB6B2E-E1DC-4DDC-BC5C-E07F29AE017D}" srcOrd="0" destOrd="0" presId="urn:microsoft.com/office/officeart/2009/layout/CircleArrowProcess"/>
    <dgm:cxn modelId="{A300B57B-CA6E-4208-8FAB-7588C0687DFD}" type="presOf" srcId="{701BD6A4-C716-40A4-B585-3CC60D337F1F}" destId="{225AF850-4ABB-44DB-BF18-65BA1E8C9520}" srcOrd="0" destOrd="0" presId="urn:microsoft.com/office/officeart/2009/layout/CircleArrowProcess"/>
    <dgm:cxn modelId="{3FD54C82-60D1-4D7D-9D29-091A12079966}" srcId="{4F9E073A-51FC-4D19-AE63-0AC74CD71477}" destId="{9F17AFDB-48DF-4A2B-804F-443CD1AFC363}" srcOrd="1" destOrd="0" parTransId="{24D40458-422D-4162-837D-DF88713952E2}" sibTransId="{D7D19FA8-DBE2-4E6E-B481-B1625060727C}"/>
    <dgm:cxn modelId="{77EE73BA-26B9-4678-B49D-C6F893B6952E}" type="presOf" srcId="{4F9E073A-51FC-4D19-AE63-0AC74CD71477}" destId="{DEECB028-3237-49EE-9900-51B515EE04A9}" srcOrd="0" destOrd="0" presId="urn:microsoft.com/office/officeart/2009/layout/CircleArrowProcess"/>
    <dgm:cxn modelId="{3293259D-544C-4995-8AD9-2E3D8B4DFC9F}" type="presParOf" srcId="{DEECB028-3237-49EE-9900-51B515EE04A9}" destId="{F2593BEB-575D-4AC0-8F20-68207C92FF7B}" srcOrd="0" destOrd="0" presId="urn:microsoft.com/office/officeart/2009/layout/CircleArrowProcess"/>
    <dgm:cxn modelId="{F19D62FA-F3C3-4D06-8CC6-D57D3D86FBA6}" type="presParOf" srcId="{F2593BEB-575D-4AC0-8F20-68207C92FF7B}" destId="{93D1C21E-B435-4DB4-8D1F-D38B59D9BDC6}" srcOrd="0" destOrd="0" presId="urn:microsoft.com/office/officeart/2009/layout/CircleArrowProcess"/>
    <dgm:cxn modelId="{1260617B-1AC9-45EB-BBE1-8F1176D862EB}" type="presParOf" srcId="{DEECB028-3237-49EE-9900-51B515EE04A9}" destId="{95DB6B2E-E1DC-4DDC-BC5C-E07F29AE017D}" srcOrd="1" destOrd="0" presId="urn:microsoft.com/office/officeart/2009/layout/CircleArrowProcess"/>
    <dgm:cxn modelId="{77D7795A-6D83-4F0D-BF3C-EB56E926D2E5}" type="presParOf" srcId="{DEECB028-3237-49EE-9900-51B515EE04A9}" destId="{926C6008-997A-4631-BFF7-AFD545A97A02}" srcOrd="2" destOrd="0" presId="urn:microsoft.com/office/officeart/2009/layout/CircleArrowProcess"/>
    <dgm:cxn modelId="{227F2FB2-B627-441A-88E9-4A47FBEA9096}" type="presParOf" srcId="{926C6008-997A-4631-BFF7-AFD545A97A02}" destId="{056C5CDD-7A1C-4E01-BC6B-42D3E64A06F0}" srcOrd="0" destOrd="0" presId="urn:microsoft.com/office/officeart/2009/layout/CircleArrowProcess"/>
    <dgm:cxn modelId="{2608AD0C-8D26-4CB9-B601-CA8263F38F2C}" type="presParOf" srcId="{DEECB028-3237-49EE-9900-51B515EE04A9}" destId="{15B5B11E-8455-453B-900E-BFEC9485A01F}" srcOrd="3" destOrd="0" presId="urn:microsoft.com/office/officeart/2009/layout/CircleArrowProcess"/>
    <dgm:cxn modelId="{84BBD24A-88BA-4AF7-B217-79E77786D10D}" type="presParOf" srcId="{DEECB028-3237-49EE-9900-51B515EE04A9}" destId="{A8940AD0-9228-4532-9E06-69974CA96D6B}" srcOrd="4" destOrd="0" presId="urn:microsoft.com/office/officeart/2009/layout/CircleArrowProcess"/>
    <dgm:cxn modelId="{9A456325-2025-41F0-B6FA-A5E8A4E249E5}" type="presParOf" srcId="{A8940AD0-9228-4532-9E06-69974CA96D6B}" destId="{0B516B32-2E5F-4010-BA85-F9BB6B6668D5}" srcOrd="0" destOrd="0" presId="urn:microsoft.com/office/officeart/2009/layout/CircleArrowProcess"/>
    <dgm:cxn modelId="{B7B17701-CB64-4306-B1A8-D4F13112A84C}" type="presParOf" srcId="{DEECB028-3237-49EE-9900-51B515EE04A9}" destId="{225AF850-4ABB-44DB-BF18-65BA1E8C95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1C21E-B435-4DB4-8D1F-D38B59D9BDC6}">
      <dsp:nvSpPr>
        <dsp:cNvPr id="0" name=""/>
        <dsp:cNvSpPr/>
      </dsp:nvSpPr>
      <dsp:spPr>
        <a:xfrm>
          <a:off x="1827381" y="0"/>
          <a:ext cx="2853465" cy="179733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noFill/>
        <a:ln w="38100" cap="flat" cmpd="sng" algn="ctr">
          <a:solidFill>
            <a:schemeClr val="accent1">
              <a:lumMod val="5000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DB6B2E-E1DC-4DDC-BC5C-E07F29AE017D}">
      <dsp:nvSpPr>
        <dsp:cNvPr id="0" name=""/>
        <dsp:cNvSpPr/>
      </dsp:nvSpPr>
      <dsp:spPr>
        <a:xfrm>
          <a:off x="2600367" y="491362"/>
          <a:ext cx="1303443" cy="65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Program objective</a:t>
          </a:r>
        </a:p>
      </dsp:txBody>
      <dsp:txXfrm>
        <a:off x="2600367" y="491362"/>
        <a:ext cx="1303443" cy="651565"/>
      </dsp:txXfrm>
    </dsp:sp>
    <dsp:sp modelId="{056C5CDD-7A1C-4E01-BC6B-42D3E64A06F0}">
      <dsp:nvSpPr>
        <dsp:cNvPr id="0" name=""/>
        <dsp:cNvSpPr/>
      </dsp:nvSpPr>
      <dsp:spPr>
        <a:xfrm>
          <a:off x="919673" y="1032702"/>
          <a:ext cx="3670625" cy="179733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noFill/>
        <a:ln w="38100" cap="flat" cmpd="sng" algn="ctr">
          <a:solidFill>
            <a:schemeClr val="tx1">
              <a:lumMod val="95000"/>
              <a:lumOff val="500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B5B11E-8455-453B-900E-BFEC9485A01F}">
      <dsp:nvSpPr>
        <dsp:cNvPr id="0" name=""/>
        <dsp:cNvSpPr/>
      </dsp:nvSpPr>
      <dsp:spPr>
        <a:xfrm>
          <a:off x="1599674" y="1634286"/>
          <a:ext cx="1619657" cy="499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Program Outcome</a:t>
          </a:r>
          <a:endParaRPr lang="en-US" sz="1600" kern="1200" dirty="0"/>
        </a:p>
      </dsp:txBody>
      <dsp:txXfrm>
        <a:off x="1599674" y="1634286"/>
        <a:ext cx="1619657" cy="499176"/>
      </dsp:txXfrm>
    </dsp:sp>
    <dsp:sp modelId="{0B516B32-2E5F-4010-BA85-F9BB6B6668D5}">
      <dsp:nvSpPr>
        <dsp:cNvPr id="0" name=""/>
        <dsp:cNvSpPr/>
      </dsp:nvSpPr>
      <dsp:spPr>
        <a:xfrm>
          <a:off x="1857690" y="2188986"/>
          <a:ext cx="2795546" cy="154457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noFill/>
        <a:ln w="38100" cap="flat" cmpd="sng" algn="ctr">
          <a:solidFill>
            <a:schemeClr val="tx1">
              <a:lumMod val="95000"/>
              <a:lumOff val="500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5AF850-4ABB-44DB-BF18-65BA1E8C9520}">
      <dsp:nvSpPr>
        <dsp:cNvPr id="0" name=""/>
        <dsp:cNvSpPr/>
      </dsp:nvSpPr>
      <dsp:spPr>
        <a:xfrm>
          <a:off x="2565711" y="2664028"/>
          <a:ext cx="1529864" cy="76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Performance indicators</a:t>
          </a:r>
        </a:p>
      </dsp:txBody>
      <dsp:txXfrm>
        <a:off x="2565711" y="2664028"/>
        <a:ext cx="1529864" cy="764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7D7D7"/>
            </a:gs>
            <a:gs pos="100000">
              <a:srgbClr val="FFFFFF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" hidden="1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w="2000" cap="rnd">
            <a:solidFill>
              <a:srgbClr val="A4A4A3"/>
            </a:solidFill>
            <a:round/>
          </a:ln>
          <a:effectLst>
            <a:outerShdw blurRad="76320" dist="5076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Rounded Rectangle 8" hidden="1"/>
          <p:cNvSpPr/>
          <p:nvPr/>
        </p:nvSpPr>
        <p:spPr>
          <a:xfrm>
            <a:off x="418680" y="434160"/>
            <a:ext cx="8306280" cy="548604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100000" r="50000"/>
            </a:path>
          </a:gradFill>
          <a:ln w="8890">
            <a:noFill/>
          </a:ln>
          <a:effectLst>
            <a:outerShdw blurRad="65520" dist="381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ounded Rectangle 14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w="2000" cap="rnd">
            <a:solidFill>
              <a:srgbClr val="A4A4A3"/>
            </a:solidFill>
            <a:round/>
          </a:ln>
          <a:effectLst>
            <a:outerShdw blurRad="76320" dist="5076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ounded Rectangle 9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 rotWithShape="0"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100000" r="50000"/>
            </a:path>
          </a:gradFill>
          <a:ln w="8890">
            <a:noFill/>
          </a:ln>
          <a:effectLst>
            <a:outerShdw blurRad="65520" dist="381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500" b="1" strike="noStrike" spc="-1">
                <a:solidFill>
                  <a:srgbClr val="E1E1E1"/>
                </a:solidFill>
                <a:latin typeface="Verdana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3776400" y="611172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23929EF-F946-4364-8285-27ECA9209A32}" type="datetime1">
              <a:rPr lang="en-US" sz="1000" b="0" strike="noStrike" spc="-1">
                <a:solidFill>
                  <a:srgbClr val="B7B7B7"/>
                </a:solidFill>
                <a:latin typeface="Verdana"/>
              </a:rPr>
              <a:t>6/30/2022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/>
          </p:nvPr>
        </p:nvSpPr>
        <p:spPr>
          <a:xfrm>
            <a:off x="6062400" y="611172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8348400" y="6111720"/>
            <a:ext cx="4568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0BD4A1-33AD-4022-99DE-311A27A96F92}" type="slidenum">
              <a:rPr lang="en-US" sz="1000" b="0" strike="noStrike" spc="-1">
                <a:solidFill>
                  <a:srgbClr val="B7B7B7"/>
                </a:solidFill>
                <a:latin typeface="Verdan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7D7D7"/>
            </a:gs>
            <a:gs pos="100000">
              <a:srgbClr val="FFFFFF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6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w="2000" cap="rnd">
            <a:solidFill>
              <a:srgbClr val="A4A4A3"/>
            </a:solidFill>
            <a:round/>
          </a:ln>
          <a:effectLst>
            <a:outerShdw blurRad="76320" dist="5076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Rounded Rectangle 8"/>
          <p:cNvSpPr/>
          <p:nvPr/>
        </p:nvSpPr>
        <p:spPr>
          <a:xfrm>
            <a:off x="418680" y="434160"/>
            <a:ext cx="8306280" cy="548604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100000" r="50000"/>
            </a:path>
          </a:gradFill>
          <a:ln w="8890">
            <a:noFill/>
          </a:ln>
          <a:effectLst>
            <a:outerShdw blurRad="65520" dist="381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E1E1E1"/>
                </a:solidFill>
                <a:latin typeface="Verdana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 w="0">
            <a:noFill/>
          </a:ln>
        </p:spPr>
        <p:txBody>
          <a:bodyPr lIns="182880" tIns="91440" rIns="90000" bIns="45000" anchor="t">
            <a:noAutofit/>
          </a:bodyPr>
          <a:lstStyle/>
          <a:p>
            <a:pPr marL="265320" indent="-265320">
              <a:lnSpc>
                <a:spcPct val="100000"/>
              </a:lnSpc>
              <a:spcBef>
                <a:spcPts val="249"/>
              </a:spcBef>
              <a:buClr>
                <a:srgbClr val="DDDDDD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000000"/>
                </a:solidFill>
                <a:latin typeface="Verdana"/>
              </a:rPr>
              <a:t>Click to edit Master text styles</a:t>
            </a:r>
          </a:p>
          <a:p>
            <a:pPr marL="548640" lvl="1" indent="-201240">
              <a:lnSpc>
                <a:spcPct val="100000"/>
              </a:lnSpc>
              <a:spcBef>
                <a:spcPts val="249"/>
              </a:spcBef>
              <a:buClr>
                <a:srgbClr val="DDDDDD"/>
              </a:buClr>
              <a:buFont typeface="Verdana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</a:rPr>
              <a:t>Second level</a:t>
            </a:r>
          </a:p>
          <a:p>
            <a:pPr marL="786240" lvl="2" indent="-182880">
              <a:lnSpc>
                <a:spcPct val="100000"/>
              </a:lnSpc>
              <a:spcBef>
                <a:spcPts val="249"/>
              </a:spcBef>
              <a:buClr>
                <a:srgbClr val="C0C0C0"/>
              </a:buClr>
              <a:buFont typeface="Wingdings 2" charset="2"/>
              <a:buChar char=""/>
            </a:pPr>
            <a:r>
              <a:rPr lang="en-US" sz="2200" b="0" strike="noStrike" spc="-1">
                <a:solidFill>
                  <a:srgbClr val="000000"/>
                </a:solidFill>
                <a:latin typeface="Verdana"/>
              </a:rPr>
              <a:t>Third level</a:t>
            </a:r>
          </a:p>
          <a:p>
            <a:pPr marL="1024200" lvl="3" indent="-182880">
              <a:lnSpc>
                <a:spcPct val="100000"/>
              </a:lnSpc>
              <a:spcBef>
                <a:spcPts val="230"/>
              </a:spcBef>
              <a:buClr>
                <a:srgbClr val="C0C0C0"/>
              </a:buClr>
              <a:buSzPct val="112000"/>
              <a:buFont typeface="Verdana"/>
              <a:buChar char="◦"/>
            </a:pPr>
            <a:r>
              <a:rPr lang="en-US" sz="1900" b="0" strike="noStrike" spc="-1">
                <a:solidFill>
                  <a:srgbClr val="000000"/>
                </a:solidFill>
                <a:latin typeface="Verdana"/>
              </a:rPr>
              <a:t>Fourth level</a:t>
            </a:r>
          </a:p>
          <a:p>
            <a:pPr marL="1280160" lvl="4" indent="-182880">
              <a:lnSpc>
                <a:spcPct val="100000"/>
              </a:lnSpc>
              <a:spcBef>
                <a:spcPts val="249"/>
              </a:spcBef>
              <a:buClr>
                <a:srgbClr val="ABABAB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3776400" y="611172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D57FA1-4C26-42B3-A3F2-DF2AFF477D26}" type="datetime1">
              <a:rPr lang="en-US" sz="1000" b="0" strike="noStrike" spc="-1">
                <a:solidFill>
                  <a:srgbClr val="B7B7B7"/>
                </a:solidFill>
                <a:latin typeface="Verdana"/>
              </a:rPr>
              <a:t>6/30/2022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6062400" y="611172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348400" y="6111720"/>
            <a:ext cx="4568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1C383B2-65B1-4AAD-893B-17F7D3C371D0}" type="slidenum">
              <a:rPr lang="en-US" sz="1000" b="0" strike="noStrike" spc="-1">
                <a:solidFill>
                  <a:srgbClr val="B7B7B7"/>
                </a:solidFill>
                <a:latin typeface="Verdan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7D7D7"/>
            </a:gs>
            <a:gs pos="100000">
              <a:srgbClr val="FFFFFF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6" hidden="1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w="2000" cap="rnd">
            <a:solidFill>
              <a:srgbClr val="A4A4A3"/>
            </a:solidFill>
            <a:round/>
          </a:ln>
          <a:effectLst>
            <a:outerShdw blurRad="76320" dist="5076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Rounded Rectangle 8" hidden="1"/>
          <p:cNvSpPr/>
          <p:nvPr/>
        </p:nvSpPr>
        <p:spPr>
          <a:xfrm>
            <a:off x="418680" y="434160"/>
            <a:ext cx="8306280" cy="548604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100000" r="50000"/>
            </a:path>
          </a:gradFill>
          <a:ln w="8890">
            <a:noFill/>
          </a:ln>
          <a:effectLst>
            <a:outerShdw blurRad="65520" dist="381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Rounded Rectangle 6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98000">
                <a:srgbClr val="FFFFFF"/>
              </a:gs>
              <a:gs pos="100000">
                <a:srgbClr val="F7F7F7"/>
              </a:gs>
            </a:gsLst>
            <a:lin ang="5400000"/>
          </a:gradFill>
          <a:ln w="2000" cap="rnd">
            <a:solidFill>
              <a:srgbClr val="A4A4A3"/>
            </a:solidFill>
            <a:round/>
          </a:ln>
          <a:effectLst>
            <a:outerShdw blurRad="76320" dist="5076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dt"/>
          </p:nvPr>
        </p:nvSpPr>
        <p:spPr>
          <a:xfrm>
            <a:off x="3776400" y="611172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2446A7-9F4F-4209-9ABB-E12143D75ECB}" type="datetime1">
              <a:rPr lang="en-US" sz="1000" b="0" strike="noStrike" spc="-1">
                <a:solidFill>
                  <a:srgbClr val="B7B7B7"/>
                </a:solidFill>
                <a:latin typeface="Verdana"/>
              </a:rPr>
              <a:t>6/30/2022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/>
          </p:nvPr>
        </p:nvSpPr>
        <p:spPr>
          <a:xfrm>
            <a:off x="6062400" y="6111720"/>
            <a:ext cx="22856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/>
          </p:nvPr>
        </p:nvSpPr>
        <p:spPr>
          <a:xfrm>
            <a:off x="8348400" y="6111720"/>
            <a:ext cx="4568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277548-89EB-4BB4-8EC9-7F0393F705DC}" type="slidenum">
              <a:rPr lang="en-US" sz="1000" b="0" strike="noStrike" spc="-1">
                <a:solidFill>
                  <a:srgbClr val="B7B7B7"/>
                </a:solidFill>
                <a:latin typeface="Verdan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Click to edit the title text format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510552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D0D0D"/>
                </a:solidFill>
                <a:latin typeface="Calibri"/>
              </a:rPr>
              <a:t>Topic : Outcome Based Education Software </a:t>
            </a:r>
            <a:r>
              <a:rPr lang="en-US" sz="2000" b="1" strike="noStrike" spc="-1">
                <a:solidFill>
                  <a:srgbClr val="0D0D0D"/>
                </a:solidFill>
                <a:latin typeface="Verdana"/>
              </a:rPr>
              <a:t>:</a:t>
            </a:r>
            <a:r>
              <a:rPr lang="en-US" sz="2000" b="1" strike="noStrike" spc="-1">
                <a:solidFill>
                  <a:srgbClr val="0D0D0D"/>
                </a:solidFill>
                <a:latin typeface="Calibri"/>
              </a:rPr>
              <a:t> data visualization and analysis of CO-PO attainments </a:t>
            </a:r>
            <a:endParaRPr lang="en-US" sz="20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33" name="Picture 3"/>
          <p:cNvPicPr/>
          <p:nvPr/>
        </p:nvPicPr>
        <p:blipFill>
          <a:blip r:embed="rId2"/>
          <a:stretch/>
        </p:blipFill>
        <p:spPr>
          <a:xfrm>
            <a:off x="3962520" y="2390400"/>
            <a:ext cx="1218960" cy="1343160"/>
          </a:xfrm>
          <a:prstGeom prst="rect">
            <a:avLst/>
          </a:prstGeom>
          <a:ln w="0">
            <a:noFill/>
          </a:ln>
        </p:spPr>
      </p:pic>
      <p:sp>
        <p:nvSpPr>
          <p:cNvPr id="134" name="Title 1"/>
          <p:cNvSpPr/>
          <p:nvPr/>
        </p:nvSpPr>
        <p:spPr>
          <a:xfrm>
            <a:off x="685800" y="838080"/>
            <a:ext cx="777204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D0D0D"/>
                </a:solidFill>
                <a:latin typeface="Calibri"/>
              </a:rPr>
              <a:t>Ahsanullah University of Science and Technology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5" name="Title 1"/>
          <p:cNvSpPr/>
          <p:nvPr/>
        </p:nvSpPr>
        <p:spPr>
          <a:xfrm>
            <a:off x="685800" y="1276200"/>
            <a:ext cx="777204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D0D0D"/>
                </a:solidFill>
                <a:latin typeface="Calibri"/>
              </a:rPr>
              <a:t>Department of Computer Science and Engineering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TextBox 9"/>
          <p:cNvSpPr/>
          <p:nvPr/>
        </p:nvSpPr>
        <p:spPr>
          <a:xfrm>
            <a:off x="3248280" y="4278960"/>
            <a:ext cx="2647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Course no : CSE4250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TextBox 10"/>
          <p:cNvSpPr/>
          <p:nvPr/>
        </p:nvSpPr>
        <p:spPr>
          <a:xfrm>
            <a:off x="2516040" y="4659840"/>
            <a:ext cx="4111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Course Title : Project &amp; Thesis -I I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"/>
          <p:cNvSpPr/>
          <p:nvPr/>
        </p:nvSpPr>
        <p:spPr>
          <a:xfrm>
            <a:off x="1143000" y="132012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Feasibility 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8" name="TextBox 2"/>
          <p:cNvSpPr/>
          <p:nvPr/>
        </p:nvSpPr>
        <p:spPr>
          <a:xfrm>
            <a:off x="1402200" y="2057400"/>
            <a:ext cx="6339600" cy="46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1371600" lvl="2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Technical Feasibility</a:t>
            </a:r>
            <a:endParaRPr lang="en-US" sz="2000" b="0" strike="noStrike" spc="-1">
              <a:latin typeface="Arial"/>
            </a:endParaRPr>
          </a:p>
          <a:p>
            <a:pPr marL="2286000" lvl="4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Hardware &amp; software resource</a:t>
            </a:r>
            <a:endParaRPr lang="en-US" sz="2000" b="0" strike="noStrike" spc="-1">
              <a:latin typeface="Arial"/>
            </a:endParaRPr>
          </a:p>
          <a:p>
            <a:pPr marL="2286000" lvl="4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Technical skill</a:t>
            </a:r>
            <a:endParaRPr lang="en-US" sz="2000" b="0" strike="noStrike" spc="-1">
              <a:latin typeface="Arial"/>
            </a:endParaRPr>
          </a:p>
          <a:p>
            <a:pPr marL="1371600" lvl="2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Operational Feasibility</a:t>
            </a:r>
            <a:endParaRPr lang="en-US" sz="2000" b="0" strike="noStrike" spc="-1">
              <a:latin typeface="Arial"/>
            </a:endParaRPr>
          </a:p>
          <a:p>
            <a:pPr marL="2286000" lvl="4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Operational activities</a:t>
            </a:r>
            <a:endParaRPr lang="en-US" sz="2000" b="0" strike="noStrike" spc="-1">
              <a:latin typeface="Arial"/>
            </a:endParaRPr>
          </a:p>
          <a:p>
            <a:pPr marL="2286000" lvl="4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Fulfill all the requirements</a:t>
            </a:r>
            <a:endParaRPr lang="en-US" sz="2000" b="0" strike="noStrike" spc="-1">
              <a:latin typeface="Arial"/>
            </a:endParaRPr>
          </a:p>
          <a:p>
            <a:pPr marL="2286000" lvl="4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User friendly</a:t>
            </a:r>
            <a:endParaRPr lang="en-US" sz="2000" b="0" strike="noStrike" spc="-1">
              <a:latin typeface="Arial"/>
            </a:endParaRPr>
          </a:p>
          <a:p>
            <a:pPr marL="1371600" lvl="2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Economic Feasibility</a:t>
            </a:r>
            <a:endParaRPr lang="en-US" sz="2000" b="0" strike="noStrike" spc="-1">
              <a:latin typeface="Arial"/>
            </a:endParaRPr>
          </a:p>
          <a:p>
            <a:pPr marL="2286000" lvl="4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Maintenance cost</a:t>
            </a:r>
            <a:endParaRPr lang="en-US" sz="2000" b="0" strike="noStrike" spc="-1">
              <a:latin typeface="Arial"/>
            </a:endParaRPr>
          </a:p>
          <a:p>
            <a:pPr marL="1371600" lvl="2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Legal Feasibility</a:t>
            </a:r>
            <a:endParaRPr lang="en-US" sz="2000" b="0" strike="noStrike" spc="-1">
              <a:latin typeface="Arial"/>
            </a:endParaRPr>
          </a:p>
          <a:p>
            <a:pPr marL="2286000" lvl="4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Data protection</a:t>
            </a:r>
            <a:endParaRPr lang="en-US" sz="2000" b="0" strike="noStrike" spc="-1">
              <a:latin typeface="Arial"/>
            </a:endParaRPr>
          </a:p>
          <a:p>
            <a:pPr marL="2286000" lvl="4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Copy rights</a:t>
            </a:r>
            <a:endParaRPr lang="en-US" sz="2000" b="0" strike="noStrike" spc="-1">
              <a:latin typeface="Arial"/>
            </a:endParaRPr>
          </a:p>
          <a:p>
            <a:pPr marL="1371600" lvl="2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Scheduling Feasibility</a:t>
            </a:r>
            <a:endParaRPr lang="en-US" sz="2000" b="0" strike="noStrike" spc="-1">
              <a:latin typeface="Arial"/>
            </a:endParaRPr>
          </a:p>
          <a:p>
            <a:pPr marL="2286000" lvl="4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Deadline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"/>
          <p:cNvSpPr/>
          <p:nvPr/>
        </p:nvSpPr>
        <p:spPr>
          <a:xfrm>
            <a:off x="1143000" y="132012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Framework 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TextBox 2"/>
          <p:cNvSpPr/>
          <p:nvPr/>
        </p:nvSpPr>
        <p:spPr>
          <a:xfrm>
            <a:off x="1371600" y="2355840"/>
            <a:ext cx="6400440" cy="21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Verdana"/>
              </a:rPr>
              <a:t>Spring Framework</a:t>
            </a: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, a open source Java platform. that provides infrastructure support for developing Java applications. One of the most popular Java Enterprise Edition (Java EE) frameworks, Spring helps developers create high performing applications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251E2A-F253-1936-3F56-66766B9DB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47800"/>
            <a:ext cx="8001000" cy="45005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7" name="Up Arrow 4"/>
          <p:cNvSpPr/>
          <p:nvPr/>
        </p:nvSpPr>
        <p:spPr>
          <a:xfrm>
            <a:off x="6553080" y="5181480"/>
            <a:ext cx="228240" cy="3578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F975B-AD84-B8D9-0707-CA0338AE0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5" y="1447800"/>
            <a:ext cx="8098771" cy="45555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104F1-4138-7AA6-7A0A-6F0F831B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9" y="1202760"/>
            <a:ext cx="7486062" cy="50895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24000"/>
            <a:ext cx="8153400" cy="4572399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1371600" y="3048000"/>
            <a:ext cx="244602" cy="12115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077200" cy="45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4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" y="1524000"/>
            <a:ext cx="82126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6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" y="1524000"/>
            <a:ext cx="8081292" cy="45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6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ubtitle 2"/>
          <p:cNvSpPr/>
          <p:nvPr/>
        </p:nvSpPr>
        <p:spPr>
          <a:xfrm>
            <a:off x="1790640" y="3809880"/>
            <a:ext cx="5562360" cy="21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1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Tanvir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Ahmed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Shiddiquee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		</a:t>
            </a:r>
            <a:r>
              <a:rPr lang="en-US" sz="1900" b="0" strike="noStrike" spc="-1" dirty="0">
                <a:solidFill>
                  <a:srgbClr val="000000"/>
                </a:solidFill>
                <a:latin typeface="Consolas"/>
              </a:rPr>
              <a:t>17.02.04.007</a:t>
            </a:r>
            <a:endParaRPr lang="en-US" sz="19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Israt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Jahan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                        	</a:t>
            </a:r>
            <a:r>
              <a:rPr lang="en-US" sz="1900" b="0" strike="noStrike" spc="-1" dirty="0">
                <a:solidFill>
                  <a:srgbClr val="000000"/>
                </a:solidFill>
                <a:latin typeface="Consolas"/>
              </a:rPr>
              <a:t>17.02.04.107</a:t>
            </a:r>
            <a:endParaRPr lang="en-US" sz="19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Kazi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Shabab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Mahfuz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       		</a:t>
            </a:r>
            <a:r>
              <a:rPr lang="en-US" sz="1900" b="0" strike="noStrike" spc="-1" dirty="0">
                <a:solidFill>
                  <a:srgbClr val="000000"/>
                </a:solidFill>
                <a:latin typeface="Consolas"/>
              </a:rPr>
              <a:t>17.01.04.141</a:t>
            </a:r>
            <a:endParaRPr lang="en-US" sz="19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Tanvir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Ahmed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Siddiqi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   	</a:t>
            </a:r>
            <a:r>
              <a:rPr lang="en-US" sz="1900" spc="-1" dirty="0">
                <a:solidFill>
                  <a:srgbClr val="000000"/>
                </a:solidFill>
                <a:latin typeface="Verdana"/>
              </a:rPr>
              <a:t>        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      </a:t>
            </a:r>
            <a:r>
              <a:rPr lang="en-US" sz="1900" b="0" strike="noStrike" spc="-1" dirty="0">
                <a:solidFill>
                  <a:srgbClr val="000000"/>
                </a:solidFill>
                <a:latin typeface="Consolas"/>
              </a:rPr>
              <a:t>16.01.04.069</a:t>
            </a:r>
            <a:endParaRPr lang="en-US" sz="19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MD.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Verdana"/>
              </a:rPr>
              <a:t>Rafiul</a:t>
            </a:r>
            <a:r>
              <a:rPr lang="en-US" sz="1900" b="0" strike="noStrike" spc="-1" dirty="0">
                <a:solidFill>
                  <a:srgbClr val="000000"/>
                </a:solidFill>
                <a:latin typeface="Verdana"/>
              </a:rPr>
              <a:t> Rabbi            		</a:t>
            </a:r>
            <a:r>
              <a:rPr lang="en-US" sz="1900" b="0" strike="noStrike" spc="-1" dirty="0">
                <a:solidFill>
                  <a:srgbClr val="000000"/>
                </a:solidFill>
                <a:latin typeface="Consolas"/>
              </a:rPr>
              <a:t>15.02.04.092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39" name="TextBox 6"/>
          <p:cNvSpPr/>
          <p:nvPr/>
        </p:nvSpPr>
        <p:spPr>
          <a:xfrm>
            <a:off x="2013480" y="1371600"/>
            <a:ext cx="55774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Verdana"/>
              </a:rPr>
              <a:t>Supervisor : Mr. Tanveer Ahmed Belal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0" name="TextBox 7"/>
          <p:cNvSpPr/>
          <p:nvPr/>
        </p:nvSpPr>
        <p:spPr>
          <a:xfrm>
            <a:off x="3390840" y="1828800"/>
            <a:ext cx="2361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Assistant Professor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TextBox 8"/>
          <p:cNvSpPr/>
          <p:nvPr/>
        </p:nvSpPr>
        <p:spPr>
          <a:xfrm>
            <a:off x="3375000" y="2133720"/>
            <a:ext cx="2394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Department of CSE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TextBox 9"/>
          <p:cNvSpPr/>
          <p:nvPr/>
        </p:nvSpPr>
        <p:spPr>
          <a:xfrm>
            <a:off x="1803240" y="3745440"/>
            <a:ext cx="190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Submitted by 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TextBox 10"/>
          <p:cNvSpPr/>
          <p:nvPr/>
        </p:nvSpPr>
        <p:spPr>
          <a:xfrm>
            <a:off x="3466800" y="2743200"/>
            <a:ext cx="2211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Verdana"/>
              </a:rPr>
              <a:t>Group No :4017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52600"/>
            <a:ext cx="7696200" cy="43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7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5" name="Up Arrow 4"/>
          <p:cNvSpPr/>
          <p:nvPr/>
        </p:nvSpPr>
        <p:spPr>
          <a:xfrm>
            <a:off x="1981080" y="4495680"/>
            <a:ext cx="151920" cy="2282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5" y="1676400"/>
            <a:ext cx="7919691" cy="44673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7" y="1676400"/>
            <a:ext cx="7985086" cy="44533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" y="1600200"/>
            <a:ext cx="8081164" cy="45358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2" y="1607663"/>
            <a:ext cx="8078337" cy="456453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077200" cy="43906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4" y="1524000"/>
            <a:ext cx="8233672" cy="4626291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4495800" y="4648200"/>
            <a:ext cx="152400" cy="381000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1"/>
          <p:cNvSpPr/>
          <p:nvPr/>
        </p:nvSpPr>
        <p:spPr>
          <a:xfrm>
            <a:off x="1143000" y="68580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Project Outcome 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447800"/>
            <a:ext cx="8210551" cy="46426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86200" y="4572000"/>
            <a:ext cx="1295400" cy="228600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2299-62FA-FFB3-7059-4116CF2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F59BC-99F4-20E6-011B-62AF524D6B1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"/>
          <p:cNvSpPr/>
          <p:nvPr/>
        </p:nvSpPr>
        <p:spPr>
          <a:xfrm>
            <a:off x="1143000" y="132012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Difficulties :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0" name="TextBox 2"/>
          <p:cNvSpPr/>
          <p:nvPr/>
        </p:nvSpPr>
        <p:spPr>
          <a:xfrm>
            <a:off x="1752480" y="2355840"/>
            <a:ext cx="6400440" cy="18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 Learning curve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 Unknown interface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 Deficiency of workshop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"/>
          <p:cNvSpPr/>
          <p:nvPr/>
        </p:nvSpPr>
        <p:spPr>
          <a:xfrm>
            <a:off x="1143000" y="1320120"/>
            <a:ext cx="4647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Verdana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5" name="TextBox 2"/>
          <p:cNvSpPr/>
          <p:nvPr/>
        </p:nvSpPr>
        <p:spPr>
          <a:xfrm>
            <a:off x="1765440" y="2362320"/>
            <a:ext cx="23749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Introduction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Feature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ERD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DFD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Feasibility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Framework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Project Outcome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Difficulties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Future Work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Conclusion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1"/>
          <p:cNvSpPr/>
          <p:nvPr/>
        </p:nvSpPr>
        <p:spPr>
          <a:xfrm>
            <a:off x="1143000" y="132012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Future Work 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2" name="TextBox 2"/>
          <p:cNvSpPr/>
          <p:nvPr/>
        </p:nvSpPr>
        <p:spPr>
          <a:xfrm>
            <a:off x="1752480" y="2355840"/>
            <a:ext cx="6400440" cy="34764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</a:rPr>
              <a:t> Program Educational Objectives (PEO) will be measured and calculated.</a:t>
            </a: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</a:rPr>
              <a:t> Program Specific Outcomes (PSO) will be measured and calculated.</a:t>
            </a: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</a:rPr>
              <a:t> Database which is used in this project will be distributed database.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1"/>
          <p:cNvSpPr/>
          <p:nvPr/>
        </p:nvSpPr>
        <p:spPr>
          <a:xfrm>
            <a:off x="1143000" y="1320120"/>
            <a:ext cx="46479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</a:rPr>
              <a:t>Conclusion 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4" name="TextBox 2"/>
          <p:cNvSpPr/>
          <p:nvPr/>
        </p:nvSpPr>
        <p:spPr>
          <a:xfrm>
            <a:off x="1143000" y="2355840"/>
            <a:ext cx="685800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A reformative educational approach considering in planning, implementing and evaluating  </a:t>
            </a:r>
            <a:endParaRPr lang="en-US" sz="1800" b="0" strike="noStrike" spc="-1" dirty="0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Enable teachers to pre-define the educational goals for students </a:t>
            </a:r>
            <a:endParaRPr lang="en-US" sz="1800" b="0" strike="noStrike" spc="-1" dirty="0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Maps throughout the learning sessions via continuous assessments</a:t>
            </a:r>
            <a:endParaRPr lang="en-US" sz="1800" b="0" strike="noStrike" spc="-1" dirty="0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Provides the learner with the destination of educational journey before voyaging.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"/>
          <p:cNvSpPr/>
          <p:nvPr/>
        </p:nvSpPr>
        <p:spPr>
          <a:xfrm>
            <a:off x="1143000" y="1320120"/>
            <a:ext cx="4647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Verdana"/>
              </a:rPr>
              <a:t>Introduction 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7" name="TextBox 2"/>
          <p:cNvSpPr/>
          <p:nvPr/>
        </p:nvSpPr>
        <p:spPr>
          <a:xfrm>
            <a:off x="1183680" y="2511360"/>
            <a:ext cx="6776280" cy="18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The latest paradigm for education system.</a:t>
            </a:r>
            <a:endParaRPr lang="en-US" sz="20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Alternative of conventional education system.</a:t>
            </a:r>
            <a:endParaRPr lang="en-US" sz="20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Student centered approach.</a:t>
            </a:r>
            <a:endParaRPr lang="en-US" sz="20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Makes students more dynamic.</a:t>
            </a:r>
            <a:endParaRPr lang="en-US" sz="2000" b="0" strike="noStrike" spc="-1"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The way set expectation and achieve desired.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"/>
          <p:cNvSpPr/>
          <p:nvPr/>
        </p:nvSpPr>
        <p:spPr>
          <a:xfrm>
            <a:off x="1143000" y="1320120"/>
            <a:ext cx="4647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Verdana"/>
              </a:rPr>
              <a:t>Introduction 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9" name="TextBox 2"/>
          <p:cNvSpPr/>
          <p:nvPr/>
        </p:nvSpPr>
        <p:spPr>
          <a:xfrm>
            <a:off x="1087920" y="2511360"/>
            <a:ext cx="6967440" cy="31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Verdana"/>
              </a:rPr>
              <a:t>Course Outcomes (COs) : </a:t>
            </a: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Course outcomes are the statements of what a student should know, understand and/or be able to demonstrate after completion of a course.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Verdana"/>
              </a:rPr>
              <a:t>Program Outcomes (POs) : </a:t>
            </a: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POs describe what students should know and be able to do at the end of the program.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2"/>
          <p:cNvSpPr/>
          <p:nvPr/>
        </p:nvSpPr>
        <p:spPr>
          <a:xfrm>
            <a:off x="1143000" y="1295280"/>
            <a:ext cx="7695720" cy="188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Verdana"/>
              </a:rPr>
              <a:t>Feature :</a:t>
            </a:r>
            <a:endParaRPr lang="en-US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100352409"/>
              </p:ext>
            </p:extLst>
          </p:nvPr>
        </p:nvGraphicFramePr>
        <p:xfrm>
          <a:off x="1771560" y="1905120"/>
          <a:ext cx="5600520" cy="373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"/>
          <p:cNvSpPr/>
          <p:nvPr/>
        </p:nvSpPr>
        <p:spPr>
          <a:xfrm>
            <a:off x="1143000" y="1320120"/>
            <a:ext cx="4647960" cy="577800"/>
          </a:xfrm>
          <a:prstGeom prst="rect">
            <a:avLst/>
          </a:prstGeom>
          <a:noFill/>
          <a:ln w="0">
            <a:noFill/>
          </a:ln>
          <a:effectLst>
            <a:outerShdw blurRad="65520" dist="38160" dir="5400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144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Verdana"/>
              </a:rPr>
              <a:t>ERD: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609480" y="2324880"/>
            <a:ext cx="7924320" cy="331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"/>
          <p:cNvSpPr/>
          <p:nvPr/>
        </p:nvSpPr>
        <p:spPr>
          <a:xfrm>
            <a:off x="1143000" y="1320120"/>
            <a:ext cx="4647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Verdana"/>
              </a:rPr>
              <a:t>DFD: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54" name="Picture 2"/>
          <p:cNvPicPr/>
          <p:nvPr/>
        </p:nvPicPr>
        <p:blipFill>
          <a:blip r:embed="rId2"/>
          <a:stretch/>
        </p:blipFill>
        <p:spPr>
          <a:xfrm>
            <a:off x="380880" y="2590920"/>
            <a:ext cx="8381520" cy="25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"/>
          <p:cNvSpPr/>
          <p:nvPr/>
        </p:nvSpPr>
        <p:spPr>
          <a:xfrm>
            <a:off x="1143000" y="1320120"/>
            <a:ext cx="4647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Verdana"/>
              </a:rPr>
              <a:t>DFD: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56" name="Picture 3"/>
          <p:cNvPicPr/>
          <p:nvPr/>
        </p:nvPicPr>
        <p:blipFill>
          <a:blip r:embed="rId2"/>
          <a:stretch/>
        </p:blipFill>
        <p:spPr>
          <a:xfrm>
            <a:off x="1638360" y="1752480"/>
            <a:ext cx="5866920" cy="458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1692</TotalTime>
  <Words>423</Words>
  <Application>Microsoft Office PowerPoint</Application>
  <PresentationFormat>On-screen Show (4:3)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Consolas</vt:lpstr>
      <vt:lpstr>Symbol</vt:lpstr>
      <vt:lpstr>Times New Roman</vt:lpstr>
      <vt:lpstr>Verdana</vt:lpstr>
      <vt:lpstr>Wingdings</vt:lpstr>
      <vt:lpstr>Wingdings 2</vt:lpstr>
      <vt:lpstr>Wingdings 3</vt:lpstr>
      <vt:lpstr>Office Theme</vt:lpstr>
      <vt:lpstr>Office Theme</vt:lpstr>
      <vt:lpstr>Office Theme</vt:lpstr>
      <vt:lpstr>Topic : Outcome Based Education Software : data visualization and analysis of CO-PO attainments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Outcome Based Education Software : data visualization and analysis of CO-PO attainments</dc:title>
  <dc:creator>Smart View</dc:creator>
  <cp:lastModifiedBy>shabab mahfuz</cp:lastModifiedBy>
  <cp:revision>127</cp:revision>
  <dcterms:created xsi:type="dcterms:W3CDTF">2021-07-31T13:28:35Z</dcterms:created>
  <dcterms:modified xsi:type="dcterms:W3CDTF">2022-06-30T18:27:31Z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27</vt:i4>
  </property>
</Properties>
</file>