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7" r:id="rId9"/>
    <p:sldId id="264" r:id="rId10"/>
    <p:sldId id="265" r:id="rId11"/>
    <p:sldId id="266" r:id="rId12"/>
    <p:sldId id="268" r:id="rId13"/>
    <p:sldId id="271" r:id="rId14"/>
    <p:sldId id="269" r:id="rId15"/>
    <p:sldId id="270" r:id="rId16"/>
    <p:sldId id="262" r:id="rId17"/>
    <p:sldId id="272" r:id="rId18"/>
    <p:sldId id="273" r:id="rId19"/>
    <p:sldId id="274" r:id="rId20"/>
    <p:sldId id="275" r:id="rId21"/>
    <p:sldId id="277" r:id="rId22"/>
    <p:sldId id="276"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6" autoAdjust="0"/>
    <p:restoredTop sz="91988" autoAdjust="0"/>
  </p:normalViewPr>
  <p:slideViewPr>
    <p:cSldViewPr snapToGrid="0">
      <p:cViewPr varScale="1">
        <p:scale>
          <a:sx n="73" d="100"/>
          <a:sy n="73" d="100"/>
        </p:scale>
        <p:origin x="771" y="2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4" name="Group 13"/>
          <p:cNvGrpSpPr/>
          <p:nvPr/>
        </p:nvGrpSpPr>
        <p:grpSpPr>
          <a:xfrm>
            <a:off x="-1588" y="0"/>
            <a:ext cx="12193588" cy="6861555"/>
            <a:chOff x="-1588" y="0"/>
            <a:chExt cx="12193588" cy="6861555"/>
          </a:xfrm>
        </p:grpSpPr>
        <p:sp>
          <p:nvSpPr>
            <p:cNvPr id="9" name="Rectangle 8"/>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a:prstGeom prst="rect">
            <a:avLst/>
          </a:prstGeo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tx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158984" y="1792224"/>
            <a:ext cx="990599" cy="304799"/>
          </a:xfrm>
        </p:spPr>
        <p:txBody>
          <a:bodyPr/>
          <a:lstStyle>
            <a:lvl1pPr algn="l">
              <a:defRPr b="0">
                <a:solidFill>
                  <a:schemeClr val="bg1"/>
                </a:solidFill>
              </a:defRPr>
            </a:lvl1pPr>
          </a:lstStyle>
          <a:p>
            <a:fld id="{E9462EF3-3C4F-43EE-ACEE-D4B806740EA3}" type="datetimeFigureOut">
              <a:rPr lang="en-US" dirty="0"/>
              <a:pPr/>
              <a:t>8/1/2025</a:t>
            </a:fld>
            <a:endParaRPr lang="en-US" dirty="0"/>
          </a:p>
        </p:txBody>
      </p:sp>
      <p:sp>
        <p:nvSpPr>
          <p:cNvPr id="5" name="Footer Placeholder 4"/>
          <p:cNvSpPr>
            <a:spLocks noGrp="1"/>
          </p:cNvSpPr>
          <p:nvPr>
            <p:ph type="ftr" sz="quarter" idx="11"/>
          </p:nvPr>
        </p:nvSpPr>
        <p:spPr>
          <a:xfrm rot="5400000">
            <a:off x="8951976" y="3227832"/>
            <a:ext cx="3867912" cy="310896"/>
          </a:xfrm>
        </p:spPr>
        <p:txBody>
          <a:bodyPr/>
          <a:lstStyle>
            <a:lvl1pPr>
              <a:defRPr sz="1000" b="0">
                <a:solidFill>
                  <a:schemeClr val="bg1"/>
                </a:solidFill>
              </a:defRPr>
            </a:lvl1pPr>
          </a:lstStyle>
          <a:p>
            <a:endParaRPr lang="en-US" dirty="0"/>
          </a:p>
        </p:txBody>
      </p:sp>
      <p:sp>
        <p:nvSpPr>
          <p:cNvPr id="8" name="Rectangle 7"/>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7" y="4969927"/>
            <a:ext cx="8825657" cy="566738"/>
          </a:xfrm>
          <a:prstGeom prst="rect">
            <a:avLst/>
          </a:prstGeo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7" y="5536665"/>
            <a:ext cx="8825656" cy="493712"/>
          </a:xfrm>
        </p:spPr>
        <p:txBody>
          <a:bodyPr>
            <a:normAutofit/>
          </a:bodyPr>
          <a:lstStyle>
            <a:lvl1pPr marL="0" indent="0">
              <a:buNone/>
              <a:defRPr sz="12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6343B39-165A-4B68-AA5C-581F5336313C}" type="datetimeFigureOut">
              <a:rPr lang="en-US" dirty="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0" name="Rectangle 9"/>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0704"/>
            <a:ext cx="8833104" cy="1371600"/>
          </a:xfrm>
          <a:prstGeom prst="rect">
            <a:avLst/>
          </a:prstGeom>
        </p:spPr>
        <p:txBody>
          <a:bodyPr anchor="ctr" anchorCtr="0"/>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2144" y="3547872"/>
            <a:ext cx="8825659" cy="2478024"/>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942C8C57-33F9-4259-AC4F-0E3F5BEC9B94}" type="datetimeFigureOut">
              <a:rPr lang="en-US" dirty="0"/>
              <a:t>8/1/2025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1588" y="0"/>
            <a:ext cx="12193588" cy="6861555"/>
            <a:chOff x="-1588" y="0"/>
            <a:chExt cx="12193588" cy="6861555"/>
          </a:xfrm>
        </p:grpSpPr>
        <p:sp>
          <p:nvSpPr>
            <p:cNvPr id="16" name="Rectangle 15"/>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Oval 17"/>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7"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TextBox 11"/>
          <p:cNvSpPr txBox="1"/>
          <p:nvPr/>
        </p:nvSpPr>
        <p:spPr bwMode="gray">
          <a:xfrm>
            <a:off x="898295" y="596767"/>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15" name="TextBox 14"/>
          <p:cNvSpPr txBox="1"/>
          <p:nvPr/>
        </p:nvSpPr>
        <p:spPr bwMode="gray">
          <a:xfrm>
            <a:off x="9715063" y="2629300"/>
            <a:ext cx="801912" cy="156966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cs typeface="Arial"/>
              </a:defRPr>
            </a:lvl1pPr>
          </a:lstStyle>
          <a:p>
            <a:pPr lvl="0"/>
            <a:r>
              <a:rPr lang="en-US" sz="9600" dirty="0">
                <a:solidFill>
                  <a:schemeClr val="tx2">
                    <a:lumMod val="40000"/>
                    <a:lumOff val="60000"/>
                  </a:schemeClr>
                </a:solidFill>
              </a:rPr>
              <a:t>”</a:t>
            </a:r>
          </a:p>
        </p:txBody>
      </p:sp>
      <p:sp>
        <p:nvSpPr>
          <p:cNvPr id="2" name="Title 1"/>
          <p:cNvSpPr>
            <a:spLocks noGrp="1"/>
          </p:cNvSpPr>
          <p:nvPr>
            <p:ph type="title"/>
          </p:nvPr>
        </p:nvSpPr>
        <p:spPr>
          <a:xfrm>
            <a:off x="1574801" y="980517"/>
            <a:ext cx="8460983" cy="2698249"/>
          </a:xfrm>
          <a:prstGeom prst="rect">
            <a:avLst/>
          </a:prstGeom>
        </p:spPr>
        <p:txBody>
          <a:bodyPr anchor="ctr" anchorCtr="0"/>
          <a:lstStyle>
            <a:lvl1pPr>
              <a:defRPr sz="4000"/>
            </a:lvl1pPr>
          </a:lstStyle>
          <a:p>
            <a:r>
              <a:rPr lang="en-US"/>
              <a:t>Click to edit Master title style</a:t>
            </a:r>
            <a:endParaRPr lang="en-US" dirty="0"/>
          </a:p>
        </p:txBody>
      </p:sp>
      <p:sp>
        <p:nvSpPr>
          <p:cNvPr id="11" name="Text Placeholder 3"/>
          <p:cNvSpPr>
            <a:spLocks noGrp="1"/>
          </p:cNvSpPr>
          <p:nvPr>
            <p:ph type="body" sz="half" idx="14"/>
          </p:nvPr>
        </p:nvSpPr>
        <p:spPr bwMode="gray">
          <a:xfrm>
            <a:off x="1945945" y="3679987"/>
            <a:ext cx="7725772" cy="342174"/>
          </a:xfrm>
        </p:spPr>
        <p:txBody>
          <a:bodyPr vert="horz" lIns="91440" tIns="45720" rIns="91440" bIns="45720" rtlCol="0" anchor="t">
            <a:normAutofit/>
          </a:bodyPr>
          <a:lstStyle>
            <a:lvl1pPr>
              <a:buNone/>
              <a:defRPr lang="en-US" sz="1400" cap="small" dirty="0">
                <a:solidFill>
                  <a:schemeClr val="tx2">
                    <a:lumMod val="40000"/>
                    <a:lumOff val="60000"/>
                  </a:schemeClr>
                </a:solidFill>
                <a:latin typeface="+mn-lt"/>
              </a:defRPr>
            </a:lvl1pPr>
          </a:lstStyle>
          <a:p>
            <a:pPr marL="0" lvl="0" indent="0">
              <a:buNone/>
            </a:pPr>
            <a:r>
              <a:rPr lang="en-US"/>
              <a:t>Click to edit Master text styles</a:t>
            </a:r>
          </a:p>
        </p:txBody>
      </p:sp>
      <p:sp>
        <p:nvSpPr>
          <p:cNvPr id="10" name="Text Placeholder 3"/>
          <p:cNvSpPr>
            <a:spLocks noGrp="1"/>
          </p:cNvSpPr>
          <p:nvPr>
            <p:ph type="body" sz="half" idx="2"/>
          </p:nvPr>
        </p:nvSpPr>
        <p:spPr>
          <a:xfrm>
            <a:off x="1154954" y="5029198"/>
            <a:ext cx="8825659" cy="997858"/>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748772B-8FA2-401F-A0A1-A59855EDBC3E}" type="datetimeFigureOut">
              <a:rPr lang="en-US" dirty="0"/>
              <a:t>8/1/2025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3" name="Rectangle 2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6" name="Group 15"/>
          <p:cNvGrpSpPr/>
          <p:nvPr/>
        </p:nvGrpSpPr>
        <p:grpSpPr>
          <a:xfrm>
            <a:off x="-1588" y="0"/>
            <a:ext cx="12193588" cy="6861555"/>
            <a:chOff x="-1588" y="0"/>
            <a:chExt cx="12193588" cy="6861555"/>
          </a:xfrm>
        </p:grpSpPr>
        <p:sp>
          <p:nvSpPr>
            <p:cNvPr id="11" name="Rectangle 10"/>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3525"/>
            <a:ext cx="8865623" cy="1819656"/>
          </a:xfrm>
          <a:prstGeom prst="rect">
            <a:avLst/>
          </a:prstGeo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9200"/>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DD5BDE-5A90-4611-82E9-0FC5746D30C5}" type="datetimeFigureOut">
              <a:rPr lang="en-US" dirty="0"/>
              <a:t>8/1/2025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3129168"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79764"/>
            <a:ext cx="3129168"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5380"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4"/>
            <a:ext cx="3145380"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595032"/>
            <a:ext cx="3161029" cy="58473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79764"/>
            <a:ext cx="3161029" cy="2847290"/>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991" y="2603500"/>
            <a:ext cx="32564"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5824" y="2603500"/>
            <a:ext cx="0" cy="3423554"/>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1ADDA17D-0BEA-4E76-A7FC-F7C188BC48D1}" type="datetimeFigureOut">
              <a:rPr lang="en-US" dirty="0"/>
              <a:t>8/1/2025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nchor="ctr" anchorCtr="0"/>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5"/>
            <a:ext cx="3050438" cy="57626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10916"/>
            <a:ext cx="2691242" cy="1584094"/>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7"/>
            <a:ext cx="3050438"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09108"/>
            <a:ext cx="3050438" cy="91257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3" y="4532842"/>
            <a:ext cx="30504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3" y="5109107"/>
            <a:ext cx="3050438" cy="917947"/>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4245" y="2603500"/>
            <a:ext cx="1"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7352" y="2603500"/>
            <a:ext cx="0" cy="3461811"/>
          </a:xfrm>
          <a:prstGeom prst="line">
            <a:avLst/>
          </a:prstGeom>
          <a:ln w="12700" cmpd="sng">
            <a:solidFill>
              <a:schemeClr val="tx1">
                <a:lumMod val="75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909AC7D-18CA-4236-82B9-D75EB1D66EAE}" type="datetimeFigureOut">
              <a:rPr lang="en-US" dirty="0"/>
              <a:t>8/1/2025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a:prstGeom prst="rect">
            <a:avLst/>
          </a:prstGeo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595033"/>
            <a:ext cx="8825659" cy="3424768"/>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68300E-C023-45CD-A0BE-EDB7A8C6EA8B}" type="datetimeFigureOut">
              <a:rPr lang="en-US" dirty="0"/>
              <a:t>8/1/2025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8" name="Group 7"/>
          <p:cNvGrpSpPr/>
          <p:nvPr/>
        </p:nvGrpSpPr>
        <p:grpSpPr>
          <a:xfrm>
            <a:off x="-1588" y="0"/>
            <a:ext cx="12193588" cy="6861555"/>
            <a:chOff x="-1588" y="0"/>
            <a:chExt cx="12193588" cy="6861555"/>
          </a:xfrm>
        </p:grpSpPr>
        <p:sp>
          <p:nvSpPr>
            <p:cNvPr id="15" name="Rectangle 14"/>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Rectangle 12"/>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6"/>
            <a:ext cx="1441567" cy="4748591"/>
          </a:xfrm>
          <a:prstGeom prst="rect">
            <a:avLst/>
          </a:prstGeo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5"/>
            <a:ext cx="6256025" cy="474859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620EAD-E369-4933-8469-ED7764B56A1B}" type="datetimeFigureOut">
              <a:rPr lang="en-US" dirty="0"/>
              <a:t>8/1/2025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20" name="Rectangle 1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9"/>
            <a:ext cx="8825659" cy="706964"/>
          </a:xfrm>
          <a:prstGeom prst="rect">
            <a:avLst/>
          </a:prstGeom>
        </p:spPr>
        <p:txBody>
          <a:bodyPr anchor="ct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6C0EF2-9919-473B-8215-8616BAF10692}" type="datetimeFigureOut">
              <a:rPr lang="en-US" dirty="0"/>
              <a:t>8/1/2025</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7" name="Group 16"/>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9192"/>
            <a:ext cx="4343400" cy="2286000"/>
          </a:xfrm>
          <a:prstGeom prst="rect">
            <a:avLst/>
          </a:prstGeo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4576" y="2679192"/>
            <a:ext cx="3758184" cy="2286000"/>
          </a:xfrm>
        </p:spPr>
        <p:txBody>
          <a:bodyPr anchor="ctr" anchorCtr="0"/>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9472EB-AC54-4713-BFC2-BEB621108C63}" type="datetimeFigureOut">
              <a:rPr lang="en-US" dirty="0"/>
              <a:t>8/1/2025</a:t>
            </a:fld>
            <a:endParaRPr lang="en-US" dirty="0"/>
          </a:p>
        </p:txBody>
      </p:sp>
      <p:sp>
        <p:nvSpPr>
          <p:cNvPr id="5" name="Footer Placeholder 4"/>
          <p:cNvSpPr>
            <a:spLocks noGrp="1"/>
          </p:cNvSpPr>
          <p:nvPr>
            <p:ph type="ftr" sz="quarter" idx="11"/>
          </p:nvPr>
        </p:nvSpPr>
        <p:spPr/>
        <p:txBody>
          <a:bodyPr/>
          <a:lstStyle>
            <a:lvl1pPr>
              <a:defRPr sz="1000" b="1"/>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54953" y="969264"/>
            <a:ext cx="8825659" cy="704088"/>
          </a:xfrm>
          <a:prstGeom prst="rect">
            <a:avLst/>
          </a:prstGeom>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8032"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76" y="2603500"/>
            <a:ext cx="4828032"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9455A0C-791E-4545-B787-F98AD45CD761}" type="datetimeFigureOut">
              <a:rPr lang="en-US" dirty="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54954" y="969264"/>
            <a:ext cx="8825659" cy="704088"/>
          </a:xfrm>
          <a:prstGeom prst="rect">
            <a:avLst/>
          </a:prstGeo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98448"/>
            <a:ext cx="4828032" cy="284378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76" y="2606040"/>
            <a:ext cx="4828032"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1" y="3187921"/>
            <a:ext cx="4825160" cy="2854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536B77-F4F4-4427-AC4F-9A623798AD82}" type="datetimeFigureOut">
              <a:rPr lang="en-US" dirty="0"/>
              <a:t>8/1/2025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52144" y="969264"/>
            <a:ext cx="8825659" cy="704088"/>
          </a:xfrm>
          <a:prstGeom prst="rect">
            <a:avLst/>
          </a:prstGeo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8BE790C-34EB-4565-8437-CACF4CDB7822}" type="datetimeFigureOut">
              <a:rPr lang="en-US" dirty="0"/>
              <a:t>8/1/2025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4A4C11-22B8-4A4E-8126-B3AF6B948A8E}" type="datetimeFigureOut">
              <a:rPr lang="en-US" dirty="0"/>
              <a:t>8/1/2025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Rectangle 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3" y="1298448"/>
            <a:ext cx="2793159" cy="1597152"/>
          </a:xfrm>
          <a:prstGeom prst="rect">
            <a:avLst/>
          </a:prstGeo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79008" y="1447800"/>
            <a:ext cx="5195997"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3" y="3129280"/>
            <a:ext cx="2793159" cy="2895599"/>
          </a:xfrm>
        </p:spPr>
        <p:txBody>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6ED06B6-C816-4861-964D-15A98395707D}" type="datetimeFigureOut">
              <a:rPr lang="en-US" dirty="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8" name="Group 17"/>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2">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59" cy="1735668"/>
          </a:xfrm>
          <a:prstGeom prst="rect">
            <a:avLst/>
          </a:prstGeo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tx2">
                    <a:lumMod val="40000"/>
                    <a:lumOff val="6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0B1A8AB-EA7C-4B1B-9D73-E2551851FABE}" type="datetimeFigureOut">
              <a:rPr lang="en-US" dirty="0"/>
              <a:t>8/1/2025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 name="Group 1"/>
          <p:cNvGrpSpPr/>
          <p:nvPr/>
        </p:nvGrpSpPr>
        <p:grpSpPr>
          <a:xfrm>
            <a:off x="-1588" y="0"/>
            <a:ext cx="12193588" cy="6861555"/>
            <a:chOff x="-1588" y="0"/>
            <a:chExt cx="12193588" cy="6861555"/>
          </a:xfrm>
        </p:grpSpPr>
        <p:sp>
          <p:nvSpPr>
            <p:cNvPr id="12" name="Rectangle 11"/>
            <p:cNvSpPr/>
            <p:nvPr/>
          </p:nvSpPr>
          <p:spPr>
            <a:xfrm>
              <a:off x="0" y="0"/>
              <a:ext cx="12192000" cy="6858000"/>
            </a:xfrm>
            <a:prstGeom prst="rect">
              <a:avLst/>
            </a:prstGeom>
            <a:blipFill>
              <a:blip r:embed="rId19">
                <a:duotone>
                  <a:schemeClr val="dk2">
                    <a:shade val="69000"/>
                    <a:hueMod val="108000"/>
                    <a:satMod val="164000"/>
                    <a:lumMod val="74000"/>
                  </a:schemeClr>
                  <a:schemeClr val="dk2">
                    <a:tint val="96000"/>
                    <a:hueMod val="88000"/>
                    <a:satMod val="140000"/>
                    <a:lumMod val="13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8761412" y="18288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761412" y="5870955"/>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34"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7"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0"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2760" y="6391656"/>
            <a:ext cx="990599" cy="304799"/>
          </a:xfrm>
          <a:prstGeom prst="rect">
            <a:avLst/>
          </a:prstGeom>
        </p:spPr>
        <p:txBody>
          <a:bodyPr vert="horz" lIns="91440" tIns="45720" rIns="91440" bIns="45720" rtlCol="0" anchor="ctr" anchorCtr="0"/>
          <a:lstStyle>
            <a:lvl1pPr algn="r">
              <a:defRPr sz="1000" b="1" i="0">
                <a:solidFill>
                  <a:schemeClr val="accent1"/>
                </a:solidFill>
              </a:defRPr>
            </a:lvl1pPr>
          </a:lstStyle>
          <a:p>
            <a:fld id="{90786BE5-D2A3-4BF0-8B30-D7403E61B3DC}" type="datetimeFigureOut">
              <a:rPr lang="en-US" dirty="0"/>
              <a:t>8/1/2025</a:t>
            </a:fld>
            <a:endParaRPr lang="en-US" dirty="0"/>
          </a:p>
        </p:txBody>
      </p:sp>
      <p:sp>
        <p:nvSpPr>
          <p:cNvPr id="5" name="Footer Placeholder 4"/>
          <p:cNvSpPr>
            <a:spLocks noGrp="1"/>
          </p:cNvSpPr>
          <p:nvPr>
            <p:ph type="ftr" sz="quarter" idx="3"/>
          </p:nvPr>
        </p:nvSpPr>
        <p:spPr>
          <a:xfrm>
            <a:off x="557784" y="6391656"/>
            <a:ext cx="3867912" cy="310896"/>
          </a:xfrm>
          <a:prstGeom prst="rect">
            <a:avLst/>
          </a:prstGeom>
        </p:spPr>
        <p:txBody>
          <a:bodyPr vert="horz" lIns="91440" tIns="45720" rIns="91440" bIns="45720" rtlCol="0" anchor="ctr" anchorCtr="0"/>
          <a:lstStyle>
            <a:lvl1pPr algn="l">
              <a:defRPr sz="1000" b="1" i="0">
                <a:solidFill>
                  <a:schemeClr val="accent1"/>
                </a:solidFill>
              </a:defRPr>
            </a:lvl1pPr>
          </a:lstStyle>
          <a:p>
            <a:endParaRPr lang="en-US" dirty="0"/>
          </a:p>
        </p:txBody>
      </p:sp>
      <p:sp>
        <p:nvSpPr>
          <p:cNvPr id="29" name="Rectangle 2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0C76F-E7F4-F13C-5240-6CB5763E209A}"/>
              </a:ext>
            </a:extLst>
          </p:cNvPr>
          <p:cNvSpPr>
            <a:spLocks noGrp="1"/>
          </p:cNvSpPr>
          <p:nvPr>
            <p:ph type="ctrTitle"/>
          </p:nvPr>
        </p:nvSpPr>
        <p:spPr>
          <a:xfrm>
            <a:off x="1056984" y="2964058"/>
            <a:ext cx="8825658" cy="2677648"/>
          </a:xfrm>
        </p:spPr>
        <p:txBody>
          <a:bodyPr/>
          <a:lstStyle/>
          <a:p>
            <a:r>
              <a:rPr lang="en-US" b="1" dirty="0"/>
              <a:t>AI-Driven Credit Risk, Churn, and Fraud Prediction Using Structured &amp; Unstructured Financial Data</a:t>
            </a:r>
            <a:br>
              <a:rPr lang="en-US" b="1" dirty="0"/>
            </a:br>
            <a:endParaRPr lang="en-AU" dirty="0"/>
          </a:p>
        </p:txBody>
      </p:sp>
      <p:sp>
        <p:nvSpPr>
          <p:cNvPr id="3" name="Subtitle 2">
            <a:extLst>
              <a:ext uri="{FF2B5EF4-FFF2-40B4-BE49-F238E27FC236}">
                <a16:creationId xmlns:a16="http://schemas.microsoft.com/office/drawing/2014/main" id="{CBDA2B74-8C3D-9135-CC74-51CECCA98315}"/>
              </a:ext>
            </a:extLst>
          </p:cNvPr>
          <p:cNvSpPr>
            <a:spLocks noGrp="1"/>
          </p:cNvSpPr>
          <p:nvPr>
            <p:ph type="subTitle" idx="1"/>
          </p:nvPr>
        </p:nvSpPr>
        <p:spPr/>
        <p:txBody>
          <a:bodyPr>
            <a:normAutofit lnSpcReduction="10000"/>
          </a:bodyPr>
          <a:lstStyle/>
          <a:p>
            <a:r>
              <a:rPr lang="en-US" b="1" dirty="0"/>
              <a:t>Goal: Build a unified ML-NLP-DL system to predict loan default, detect fraud, and prevent churn using structured and textual financial data</a:t>
            </a:r>
          </a:p>
          <a:p>
            <a:endParaRPr lang="en-AU" dirty="0"/>
          </a:p>
        </p:txBody>
      </p:sp>
    </p:spTree>
    <p:extLst>
      <p:ext uri="{BB962C8B-B14F-4D97-AF65-F5344CB8AC3E}">
        <p14:creationId xmlns:p14="http://schemas.microsoft.com/office/powerpoint/2010/main" val="404009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D2257564-0CD3-D9D0-FD8A-33959FC5D8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05184"/>
            <a:ext cx="5943600" cy="4695825"/>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918E3EC8-3C5B-4DEF-23D8-E62678A69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205185"/>
            <a:ext cx="5943600" cy="46958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A29FC1F-93FA-FA66-0BF5-3018948DBF15}"/>
              </a:ext>
            </a:extLst>
          </p:cNvPr>
          <p:cNvSpPr txBox="1"/>
          <p:nvPr/>
        </p:nvSpPr>
        <p:spPr>
          <a:xfrm>
            <a:off x="370658" y="350912"/>
            <a:ext cx="6097088" cy="369332"/>
          </a:xfrm>
          <a:prstGeom prst="rect">
            <a:avLst/>
          </a:prstGeom>
          <a:noFill/>
        </p:spPr>
        <p:txBody>
          <a:bodyPr wrap="square">
            <a:spAutoFit/>
          </a:bodyPr>
          <a:lstStyle/>
          <a:p>
            <a:r>
              <a:rPr lang="en-AU" b="1" dirty="0"/>
              <a:t>Pre Sentiment Analysis </a:t>
            </a:r>
          </a:p>
        </p:txBody>
      </p:sp>
    </p:spTree>
    <p:extLst>
      <p:ext uri="{BB962C8B-B14F-4D97-AF65-F5344CB8AC3E}">
        <p14:creationId xmlns:p14="http://schemas.microsoft.com/office/powerpoint/2010/main" val="1822580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9D10C8E-DFEF-3C55-51A2-9595835AF7B6}"/>
              </a:ext>
            </a:extLst>
          </p:cNvPr>
          <p:cNvGraphicFramePr>
            <a:graphicFrameLocks noGrp="1"/>
          </p:cNvGraphicFramePr>
          <p:nvPr>
            <p:extLst>
              <p:ext uri="{D42A27DB-BD31-4B8C-83A1-F6EECF244321}">
                <p14:modId xmlns:p14="http://schemas.microsoft.com/office/powerpoint/2010/main" val="3071974873"/>
              </p:ext>
            </p:extLst>
          </p:nvPr>
        </p:nvGraphicFramePr>
        <p:xfrm>
          <a:off x="270260" y="23014"/>
          <a:ext cx="10127770" cy="3040378"/>
        </p:xfrm>
        <a:graphic>
          <a:graphicData uri="http://schemas.openxmlformats.org/drawingml/2006/table">
            <a:tbl>
              <a:tblPr firstRow="1" firstCol="1" bandRow="1">
                <a:tableStyleId>{5C22544A-7EE6-4342-B048-85BDC9FD1C3A}</a:tableStyleId>
              </a:tblPr>
              <a:tblGrid>
                <a:gridCol w="5996724">
                  <a:extLst>
                    <a:ext uri="{9D8B030D-6E8A-4147-A177-3AD203B41FA5}">
                      <a16:colId xmlns:a16="http://schemas.microsoft.com/office/drawing/2014/main" val="2503478756"/>
                    </a:ext>
                  </a:extLst>
                </a:gridCol>
                <a:gridCol w="517461">
                  <a:extLst>
                    <a:ext uri="{9D8B030D-6E8A-4147-A177-3AD203B41FA5}">
                      <a16:colId xmlns:a16="http://schemas.microsoft.com/office/drawing/2014/main" val="1966693646"/>
                    </a:ext>
                  </a:extLst>
                </a:gridCol>
                <a:gridCol w="517461">
                  <a:extLst>
                    <a:ext uri="{9D8B030D-6E8A-4147-A177-3AD203B41FA5}">
                      <a16:colId xmlns:a16="http://schemas.microsoft.com/office/drawing/2014/main" val="1157659696"/>
                    </a:ext>
                  </a:extLst>
                </a:gridCol>
                <a:gridCol w="517461">
                  <a:extLst>
                    <a:ext uri="{9D8B030D-6E8A-4147-A177-3AD203B41FA5}">
                      <a16:colId xmlns:a16="http://schemas.microsoft.com/office/drawing/2014/main" val="615875205"/>
                    </a:ext>
                  </a:extLst>
                </a:gridCol>
                <a:gridCol w="518129">
                  <a:extLst>
                    <a:ext uri="{9D8B030D-6E8A-4147-A177-3AD203B41FA5}">
                      <a16:colId xmlns:a16="http://schemas.microsoft.com/office/drawing/2014/main" val="3124858650"/>
                    </a:ext>
                  </a:extLst>
                </a:gridCol>
                <a:gridCol w="517461">
                  <a:extLst>
                    <a:ext uri="{9D8B030D-6E8A-4147-A177-3AD203B41FA5}">
                      <a16:colId xmlns:a16="http://schemas.microsoft.com/office/drawing/2014/main" val="2372542247"/>
                    </a:ext>
                  </a:extLst>
                </a:gridCol>
                <a:gridCol w="517461">
                  <a:extLst>
                    <a:ext uri="{9D8B030D-6E8A-4147-A177-3AD203B41FA5}">
                      <a16:colId xmlns:a16="http://schemas.microsoft.com/office/drawing/2014/main" val="816086325"/>
                    </a:ext>
                  </a:extLst>
                </a:gridCol>
                <a:gridCol w="517461">
                  <a:extLst>
                    <a:ext uri="{9D8B030D-6E8A-4147-A177-3AD203B41FA5}">
                      <a16:colId xmlns:a16="http://schemas.microsoft.com/office/drawing/2014/main" val="2645478298"/>
                    </a:ext>
                  </a:extLst>
                </a:gridCol>
                <a:gridCol w="508151">
                  <a:extLst>
                    <a:ext uri="{9D8B030D-6E8A-4147-A177-3AD203B41FA5}">
                      <a16:colId xmlns:a16="http://schemas.microsoft.com/office/drawing/2014/main" val="4246184715"/>
                    </a:ext>
                  </a:extLst>
                </a:gridCol>
              </a:tblGrid>
              <a:tr h="493879">
                <a:tc>
                  <a:txBody>
                    <a:bodyPr/>
                    <a:lstStyle/>
                    <a:p>
                      <a:r>
                        <a:rPr lang="en-AU" dirty="0"/>
                        <a:t>CONFUSION MATRIX ALONG WITH </a:t>
                      </a:r>
                    </a:p>
                  </a:txBody>
                  <a:tcPr marL="68580" marR="68580" marT="0" marB="0"/>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173525414"/>
                  </a:ext>
                </a:extLst>
              </a:tr>
              <a:tr h="840243">
                <a:tc>
                  <a:txBody>
                    <a:bodyPr/>
                    <a:lstStyle/>
                    <a:p>
                      <a:pPr>
                        <a:lnSpc>
                          <a:spcPct val="107000"/>
                        </a:lnSpc>
                        <a:spcAft>
                          <a:spcPts val="800"/>
                        </a:spcAft>
                        <a:buNone/>
                      </a:pPr>
                      <a:r>
                        <a:rPr lang="en-AU" sz="1100" kern="100">
                          <a:effectLst/>
                        </a:rPr>
                        <a:t>Model</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TP</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TN</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FP</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FN</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Precision</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Recall</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F1-Score</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ROC-AUC</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831052431"/>
                  </a:ext>
                </a:extLst>
              </a:tr>
              <a:tr h="426564">
                <a:tc>
                  <a:txBody>
                    <a:bodyPr/>
                    <a:lstStyle/>
                    <a:p>
                      <a:pPr>
                        <a:lnSpc>
                          <a:spcPct val="107000"/>
                        </a:lnSpc>
                        <a:spcAft>
                          <a:spcPts val="800"/>
                        </a:spcAft>
                        <a:buNone/>
                      </a:pPr>
                      <a:r>
                        <a:rPr lang="en-AU" sz="1100" kern="100">
                          <a:effectLst/>
                        </a:rPr>
                        <a:t>Logistic Regression</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65</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56,852</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12</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33</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0.8442</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0.6633</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0.7429</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0.9462</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415694755"/>
                  </a:ext>
                </a:extLst>
              </a:tr>
              <a:tr h="426564">
                <a:tc>
                  <a:txBody>
                    <a:bodyPr/>
                    <a:lstStyle/>
                    <a:p>
                      <a:pPr>
                        <a:lnSpc>
                          <a:spcPct val="107000"/>
                        </a:lnSpc>
                        <a:spcAft>
                          <a:spcPts val="800"/>
                        </a:spcAft>
                        <a:buNone/>
                      </a:pPr>
                      <a:r>
                        <a:rPr lang="en-AU" sz="1100" kern="100">
                          <a:effectLst/>
                        </a:rPr>
                        <a:t>KNN</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70</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56,858</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6</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28</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0.9211</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0.7143</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0.8046</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0.9130</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845193987"/>
                  </a:ext>
                </a:extLst>
              </a:tr>
              <a:tr h="426564">
                <a:tc>
                  <a:txBody>
                    <a:bodyPr/>
                    <a:lstStyle/>
                    <a:p>
                      <a:pPr>
                        <a:lnSpc>
                          <a:spcPct val="107000"/>
                        </a:lnSpc>
                        <a:spcAft>
                          <a:spcPts val="800"/>
                        </a:spcAft>
                        <a:buNone/>
                      </a:pPr>
                      <a:r>
                        <a:rPr lang="en-AU" sz="1100" kern="100">
                          <a:effectLst/>
                        </a:rPr>
                        <a:t>Decision Tree</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74</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56,840</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24</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24</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0.7551</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0.7551</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0.7551</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0.8773</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2398063340"/>
                  </a:ext>
                </a:extLst>
              </a:tr>
              <a:tr h="426564">
                <a:tc>
                  <a:txBody>
                    <a:bodyPr/>
                    <a:lstStyle/>
                    <a:p>
                      <a:pPr>
                        <a:lnSpc>
                          <a:spcPct val="107000"/>
                        </a:lnSpc>
                        <a:spcAft>
                          <a:spcPts val="800"/>
                        </a:spcAft>
                        <a:buNone/>
                      </a:pPr>
                      <a:r>
                        <a:rPr lang="en-AU" sz="1100" kern="100">
                          <a:effectLst/>
                        </a:rPr>
                        <a:t>XGBoost</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78</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56,853</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11</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20</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0.8764</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0.7959</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a:effectLst/>
                        </a:rPr>
                        <a:t>0.8342</a:t>
                      </a:r>
                      <a:endParaRPr lang="en-AU" sz="1100" kern="10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tc>
                  <a:txBody>
                    <a:bodyPr/>
                    <a:lstStyle/>
                    <a:p>
                      <a:pPr>
                        <a:lnSpc>
                          <a:spcPct val="107000"/>
                        </a:lnSpc>
                        <a:spcAft>
                          <a:spcPts val="800"/>
                        </a:spcAft>
                        <a:buNone/>
                      </a:pPr>
                      <a:r>
                        <a:rPr lang="en-AU" sz="1100" kern="100" dirty="0">
                          <a:effectLst/>
                        </a:rPr>
                        <a:t>0.9268</a:t>
                      </a:r>
                      <a:endParaRPr lang="en-AU"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9525" marR="9525" marT="9525" marB="9525"/>
                </a:tc>
                <a:extLst>
                  <a:ext uri="{0D108BD9-81ED-4DB2-BD59-A6C34878D82A}">
                    <a16:rowId xmlns:a16="http://schemas.microsoft.com/office/drawing/2014/main" val="3042917008"/>
                  </a:ext>
                </a:extLst>
              </a:tr>
            </a:tbl>
          </a:graphicData>
        </a:graphic>
      </p:graphicFrame>
      <p:sp>
        <p:nvSpPr>
          <p:cNvPr id="3" name="Rectangle 1">
            <a:extLst>
              <a:ext uri="{FF2B5EF4-FFF2-40B4-BE49-F238E27FC236}">
                <a16:creationId xmlns:a16="http://schemas.microsoft.com/office/drawing/2014/main" id="{B17772E7-8EC5-3139-14E2-2FBD713010CE}"/>
              </a:ext>
            </a:extLst>
          </p:cNvPr>
          <p:cNvSpPr>
            <a:spLocks noChangeArrowheads="1"/>
          </p:cNvSpPr>
          <p:nvPr/>
        </p:nvSpPr>
        <p:spPr bwMode="auto">
          <a:xfrm>
            <a:off x="2673350" y="30194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AU"/>
          </a:p>
        </p:txBody>
      </p:sp>
      <p:sp>
        <p:nvSpPr>
          <p:cNvPr id="5" name="TextBox 4">
            <a:extLst>
              <a:ext uri="{FF2B5EF4-FFF2-40B4-BE49-F238E27FC236}">
                <a16:creationId xmlns:a16="http://schemas.microsoft.com/office/drawing/2014/main" id="{B81CE6E1-9DF1-5964-9FCC-685F0AABEF40}"/>
              </a:ext>
            </a:extLst>
          </p:cNvPr>
          <p:cNvSpPr txBox="1"/>
          <p:nvPr/>
        </p:nvSpPr>
        <p:spPr>
          <a:xfrm>
            <a:off x="718457" y="3126531"/>
            <a:ext cx="7432764" cy="3570208"/>
          </a:xfrm>
          <a:prstGeom prst="rect">
            <a:avLst/>
          </a:prstGeom>
          <a:noFill/>
        </p:spPr>
        <p:txBody>
          <a:bodyPr wrap="square">
            <a:spAutoFit/>
          </a:bodyPr>
          <a:lstStyle/>
          <a:p>
            <a:pPr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rPr>
              <a:t>Logistic Regression:</a:t>
            </a:r>
            <a:r>
              <a:rPr lang="en-US" sz="1800" b="0" i="0" u="none" strike="noStrike" dirty="0">
                <a:solidFill>
                  <a:srgbClr val="000000"/>
                </a:solidFill>
                <a:effectLst/>
                <a:latin typeface="Arial" panose="020B0604020202020204" pitchFamily="34" charset="0"/>
              </a:rPr>
              <a:t> Good overall performance, decent balance between precision and recall, and a respectable AUC. A solid baseline model.</a:t>
            </a:r>
          </a:p>
          <a:p>
            <a:pPr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KNN:</a:t>
            </a:r>
            <a:r>
              <a:rPr lang="en-US" sz="1800" b="0" i="0" u="none" strike="noStrike" dirty="0">
                <a:solidFill>
                  <a:srgbClr val="000000"/>
                </a:solidFill>
                <a:effectLst/>
                <a:latin typeface="Arial" panose="020B0604020202020204" pitchFamily="34" charset="0"/>
              </a:rPr>
              <a:t> Showed very high Precision (few false alarms) but slightly lower Recall compared to </a:t>
            </a:r>
            <a:r>
              <a:rPr lang="en-US" sz="1800" b="0" i="0" u="none" strike="noStrike" dirty="0" err="1">
                <a:solidFill>
                  <a:srgbClr val="000000"/>
                </a:solidFill>
                <a:effectLst/>
                <a:latin typeface="Arial" panose="020B0604020202020204" pitchFamily="34" charset="0"/>
              </a:rPr>
              <a:t>XGBoost</a:t>
            </a:r>
            <a:r>
              <a:rPr lang="en-US" sz="1800" b="0" i="0" u="none" strike="noStrike" dirty="0">
                <a:solidFill>
                  <a:srgbClr val="000000"/>
                </a:solidFill>
                <a:effectLst/>
                <a:latin typeface="Arial" panose="020B0604020202020204" pitchFamily="34" charset="0"/>
              </a:rPr>
              <a:t> and the DL model. Good if minimizing false alarms is a top priority.</a:t>
            </a:r>
          </a:p>
          <a:p>
            <a:pPr rtl="0" fontAlgn="base">
              <a:spcAft>
                <a:spcPts val="12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Decision Tree:</a:t>
            </a:r>
            <a:r>
              <a:rPr lang="en-US" sz="1800" b="0" i="0" u="none" strike="noStrike" dirty="0">
                <a:solidFill>
                  <a:srgbClr val="000000"/>
                </a:solidFill>
                <a:effectLst/>
                <a:latin typeface="Arial" panose="020B0604020202020204" pitchFamily="34" charset="0"/>
              </a:rPr>
              <a:t> Had a good balance between precision and recall (similar F1-score) but the lowest AUC, suggesting it's less effective at discriminating fraud across different thresholds compared to others.</a:t>
            </a:r>
          </a:p>
          <a:p>
            <a:pPr>
              <a:buNone/>
            </a:pPr>
            <a:r>
              <a:rPr lang="en-US" sz="1800" b="1" i="0" u="none" strike="noStrike" dirty="0" err="1">
                <a:solidFill>
                  <a:srgbClr val="000000"/>
                </a:solidFill>
                <a:effectLst/>
                <a:latin typeface="Arial" panose="020B0604020202020204" pitchFamily="34" charset="0"/>
              </a:rPr>
              <a:t>XGBoost</a:t>
            </a:r>
            <a:r>
              <a:rPr lang="en-US" sz="1800" b="1"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 Achieved a great balance (highest F1-score among classical models) with high Recall and good Precision. Also had a high AUC. A strong performer for this dataset.</a:t>
            </a:r>
            <a:endParaRPr lang="en-AU" dirty="0"/>
          </a:p>
        </p:txBody>
      </p:sp>
    </p:spTree>
    <p:extLst>
      <p:ext uri="{BB962C8B-B14F-4D97-AF65-F5344CB8AC3E}">
        <p14:creationId xmlns:p14="http://schemas.microsoft.com/office/powerpoint/2010/main" val="2845279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1C5AF2F-9037-B7A3-F47C-C3C49ABB547D}"/>
              </a:ext>
            </a:extLst>
          </p:cNvPr>
          <p:cNvSpPr txBox="1"/>
          <p:nvPr/>
        </p:nvSpPr>
        <p:spPr>
          <a:xfrm>
            <a:off x="-40276" y="370504"/>
            <a:ext cx="6136276" cy="369332"/>
          </a:xfrm>
          <a:prstGeom prst="rect">
            <a:avLst/>
          </a:prstGeom>
          <a:noFill/>
        </p:spPr>
        <p:txBody>
          <a:bodyPr wrap="square">
            <a:spAutoFit/>
          </a:bodyPr>
          <a:lstStyle/>
          <a:p>
            <a:pPr fontAlgn="base"/>
            <a:r>
              <a:rPr lang="en-US" b="1" dirty="0"/>
              <a:t> </a:t>
            </a:r>
            <a:endParaRPr lang="en-US" dirty="0"/>
          </a:p>
        </p:txBody>
      </p:sp>
      <p:sp>
        <p:nvSpPr>
          <p:cNvPr id="11" name="TextBox 10">
            <a:extLst>
              <a:ext uri="{FF2B5EF4-FFF2-40B4-BE49-F238E27FC236}">
                <a16:creationId xmlns:a16="http://schemas.microsoft.com/office/drawing/2014/main" id="{3F13F17A-428A-1890-E5FE-F9109BB6DBD3}"/>
              </a:ext>
            </a:extLst>
          </p:cNvPr>
          <p:cNvSpPr txBox="1"/>
          <p:nvPr/>
        </p:nvSpPr>
        <p:spPr>
          <a:xfrm>
            <a:off x="65314" y="52250"/>
            <a:ext cx="12037423" cy="6842899"/>
          </a:xfrm>
          <a:prstGeom prst="rect">
            <a:avLst/>
          </a:prstGeom>
          <a:noFill/>
        </p:spPr>
        <p:txBody>
          <a:bodyPr wrap="square">
            <a:spAutoFit/>
          </a:bodyPr>
          <a:lstStyle/>
          <a:p>
            <a:pPr rtl="0">
              <a:buNone/>
            </a:pPr>
            <a:r>
              <a:rPr lang="en-US" sz="2400" b="1" i="0" u="none" strike="noStrike" dirty="0">
                <a:solidFill>
                  <a:srgbClr val="000000"/>
                </a:solidFill>
                <a:effectLst/>
                <a:latin typeface="Arial" panose="020B0604020202020204" pitchFamily="34" charset="0"/>
              </a:rPr>
              <a:t>Text Mining &amp; NLP Explanation</a:t>
            </a:r>
            <a:endParaRPr lang="en-US" sz="1800" b="1" i="0" u="none" strike="noStrike" dirty="0">
              <a:solidFill>
                <a:srgbClr val="000000"/>
              </a:solidFill>
              <a:effectLst/>
              <a:latin typeface="Arial" panose="020B0604020202020204" pitchFamily="34" charset="0"/>
            </a:endParaRPr>
          </a:p>
          <a:p>
            <a:pPr rtl="0" fontAlgn="base">
              <a:spcBef>
                <a:spcPts val="1200"/>
              </a:spcBef>
            </a:pPr>
            <a:r>
              <a:rPr lang="en-US" sz="1800" b="1" i="0" u="none" strike="noStrike" dirty="0">
                <a:solidFill>
                  <a:srgbClr val="000000"/>
                </a:solidFill>
                <a:effectLst/>
                <a:latin typeface="Arial" panose="020B0604020202020204" pitchFamily="34" charset="0"/>
              </a:rPr>
              <a:t>Step 1 :- 1.Lowercase:</a:t>
            </a:r>
            <a:r>
              <a:rPr lang="en-US" sz="1800" b="0" i="0" u="none" strike="noStrike" dirty="0">
                <a:solidFill>
                  <a:srgbClr val="000000"/>
                </a:solidFill>
                <a:effectLst/>
                <a:latin typeface="Arial" panose="020B0604020202020204" pitchFamily="34" charset="0"/>
              </a:rPr>
              <a:t>  </a:t>
            </a:r>
          </a:p>
          <a:p>
            <a:pPr rtl="0" fontAlgn="base">
              <a:buFont typeface="+mj-lt"/>
              <a:buAutoNum type="arabicPeriod"/>
            </a:pPr>
            <a:r>
              <a:rPr lang="en-US" sz="1800" b="1" i="0" u="none" strike="noStrike" dirty="0">
                <a:solidFill>
                  <a:srgbClr val="000000"/>
                </a:solidFill>
                <a:effectLst/>
                <a:latin typeface="Arial" panose="020B0604020202020204" pitchFamily="34" charset="0"/>
              </a:rPr>
              <a:t>Remove Punctuation:</a:t>
            </a:r>
            <a:r>
              <a:rPr lang="en-US" sz="1800" b="0" i="0" u="none" strike="noStrike" dirty="0">
                <a:solidFill>
                  <a:srgbClr val="000000"/>
                </a:solidFill>
                <a:effectLst/>
                <a:latin typeface="Arial" panose="020B0604020202020204" pitchFamily="34" charset="0"/>
              </a:rPr>
              <a:t>  </a:t>
            </a:r>
          </a:p>
          <a:p>
            <a:pPr rtl="0" fontAlgn="base">
              <a:buFont typeface="+mj-lt"/>
              <a:buAutoNum type="arabicPeriod"/>
            </a:pPr>
            <a:r>
              <a:rPr lang="en-US" sz="1800" b="1" i="0" u="none" strike="noStrike" dirty="0">
                <a:solidFill>
                  <a:srgbClr val="000000"/>
                </a:solidFill>
                <a:effectLst/>
                <a:latin typeface="Arial" panose="020B0604020202020204" pitchFamily="34" charset="0"/>
              </a:rPr>
              <a:t>Remove </a:t>
            </a:r>
            <a:r>
              <a:rPr lang="en-US" sz="1800" b="1" i="0" u="none" strike="noStrike" dirty="0" err="1">
                <a:solidFill>
                  <a:srgbClr val="000000"/>
                </a:solidFill>
                <a:effectLst/>
                <a:latin typeface="Arial" panose="020B0604020202020204" pitchFamily="34" charset="0"/>
              </a:rPr>
              <a:t>Stopwords</a:t>
            </a:r>
            <a:r>
              <a:rPr lang="en-US" sz="1800" b="1" i="0" u="none" strike="noStrike" dirty="0">
                <a:solidFill>
                  <a:srgbClr val="000000"/>
                </a:solidFill>
                <a:effectLst/>
                <a:latin typeface="Arial" panose="020B0604020202020204" pitchFamily="34" charset="0"/>
              </a:rPr>
              <a:t>:</a:t>
            </a:r>
            <a:r>
              <a:rPr lang="en-US" sz="1800" b="0" i="0" u="none" strike="noStrike" dirty="0">
                <a:solidFill>
                  <a:srgbClr val="000000"/>
                </a:solidFill>
                <a:effectLst/>
                <a:latin typeface="Arial" panose="020B0604020202020204" pitchFamily="34" charset="0"/>
              </a:rPr>
              <a:t>  </a:t>
            </a:r>
          </a:p>
          <a:p>
            <a:pPr rtl="0" fontAlgn="base">
              <a:spcAft>
                <a:spcPts val="1200"/>
              </a:spcAft>
              <a:buFont typeface="+mj-lt"/>
              <a:buAutoNum type="arabicPeriod"/>
            </a:pPr>
            <a:r>
              <a:rPr lang="en-US" sz="1800" b="1" i="0" u="none" strike="noStrike" dirty="0">
                <a:solidFill>
                  <a:srgbClr val="000000"/>
                </a:solidFill>
                <a:effectLst/>
                <a:latin typeface="Arial" panose="020B0604020202020204" pitchFamily="34" charset="0"/>
              </a:rPr>
              <a:t>Lemmatization:</a:t>
            </a:r>
            <a:r>
              <a:rPr lang="en-US" sz="1800" b="0" i="0" u="none" strike="noStrike" dirty="0">
                <a:solidFill>
                  <a:srgbClr val="000000"/>
                </a:solidFill>
                <a:effectLst/>
                <a:latin typeface="Arial" panose="020B0604020202020204" pitchFamily="34" charset="0"/>
              </a:rPr>
              <a:t>  </a:t>
            </a:r>
          </a:p>
          <a:p>
            <a:pPr rtl="0">
              <a:spcBef>
                <a:spcPts val="1200"/>
              </a:spcBef>
              <a:spcAft>
                <a:spcPts val="200"/>
              </a:spcAft>
              <a:buNone/>
            </a:pPr>
            <a:r>
              <a:rPr lang="en-US" sz="1800" b="1" i="0" u="none" strike="noStrike" dirty="0">
                <a:solidFill>
                  <a:srgbClr val="000000"/>
                </a:solidFill>
                <a:effectLst/>
                <a:latin typeface="Arial" panose="020B0604020202020204" pitchFamily="34" charset="0"/>
              </a:rPr>
              <a:t>Step 2: Word Cloud Insights (What Words Pop Out?)</a:t>
            </a:r>
            <a:endParaRPr lang="en-US" b="1"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A word cloud is a visual way to see which words appear most often in the text.</a:t>
            </a:r>
          </a:p>
          <a:p>
            <a:pPr rtl="0">
              <a:spcBef>
                <a:spcPts val="1200"/>
              </a:spcBef>
              <a:spcAft>
                <a:spcPts val="200"/>
              </a:spcAft>
              <a:buNone/>
            </a:pPr>
            <a:r>
              <a:rPr lang="en-US" sz="1800" b="1" i="0" u="none" strike="noStrike" dirty="0">
                <a:solidFill>
                  <a:srgbClr val="000000"/>
                </a:solidFill>
                <a:effectLst/>
                <a:latin typeface="Arial" panose="020B0604020202020204" pitchFamily="34" charset="0"/>
              </a:rPr>
              <a:t>Step 3: Binary Keyword Flags (Spotting Specific Red Flags!)</a:t>
            </a:r>
            <a:endParaRPr lang="en-US" b="1"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Besides just looking at word counts, we wanted to specifically flag transactions if certain 'suspicious' words appeared in the text description.</a:t>
            </a:r>
          </a:p>
          <a:p>
            <a:pPr rtl="0">
              <a:spcBef>
                <a:spcPts val="1200"/>
              </a:spcBef>
              <a:spcAft>
                <a:spcPts val="200"/>
              </a:spcAft>
              <a:buNone/>
            </a:pPr>
            <a:r>
              <a:rPr lang="en-US" sz="1800" b="1" i="0" u="none" strike="noStrike" dirty="0">
                <a:solidFill>
                  <a:srgbClr val="000000"/>
                </a:solidFill>
                <a:effectLst/>
                <a:latin typeface="Arial" panose="020B0604020202020204" pitchFamily="34" charset="0"/>
              </a:rPr>
              <a:t>Step 4: TF-IDF Vectorization (Turning Words into Numbers!)</a:t>
            </a:r>
            <a:endParaRPr lang="en-US" b="1" dirty="0">
              <a:effectLst/>
            </a:endParaRPr>
          </a:p>
          <a:p>
            <a:pPr rtl="0" fontAlgn="base">
              <a:spcBef>
                <a:spcPts val="1200"/>
              </a:spcBef>
              <a:spcAft>
                <a:spcPts val="1200"/>
              </a:spcAft>
              <a:buFont typeface="Arial" panose="020B0604020202020204" pitchFamily="34" charset="0"/>
              <a:buChar char="•"/>
            </a:pPr>
            <a:r>
              <a:rPr lang="en-US" sz="1800" b="0" i="0" u="none" strike="noStrike" dirty="0">
                <a:solidFill>
                  <a:srgbClr val="000000"/>
                </a:solidFill>
                <a:effectLst/>
                <a:latin typeface="Arial" panose="020B0604020202020204" pitchFamily="34" charset="0"/>
              </a:rPr>
              <a:t>Computers understand numbers, not words. To use the text data in our models, we need to convert it into a numerical format</a:t>
            </a:r>
          </a:p>
          <a:p>
            <a:pPr rtl="0">
              <a:spcBef>
                <a:spcPts val="1200"/>
              </a:spcBef>
              <a:spcAft>
                <a:spcPts val="200"/>
              </a:spcAft>
              <a:buNone/>
            </a:pPr>
            <a:r>
              <a:rPr lang="en-US" sz="1800" b="1" i="0" u="none" strike="noStrike" dirty="0">
                <a:solidFill>
                  <a:srgbClr val="000000"/>
                </a:solidFill>
                <a:effectLst/>
                <a:latin typeface="Arial" panose="020B0604020202020204" pitchFamily="34" charset="0"/>
              </a:rPr>
              <a:t>Step 5: Named Entity Recognition (NER) with </a:t>
            </a:r>
            <a:r>
              <a:rPr lang="en-US" sz="1800" b="1" i="0" u="none" strike="noStrike" dirty="0" err="1">
                <a:solidFill>
                  <a:srgbClr val="000000"/>
                </a:solidFill>
                <a:effectLst/>
                <a:latin typeface="Arial" panose="020B0604020202020204" pitchFamily="34" charset="0"/>
              </a:rPr>
              <a:t>spaCy</a:t>
            </a:r>
            <a:r>
              <a:rPr lang="en-US" sz="1800" b="1" i="0" u="none" strike="noStrike" dirty="0">
                <a:solidFill>
                  <a:srgbClr val="000000"/>
                </a:solidFill>
                <a:effectLst/>
                <a:latin typeface="Arial" panose="020B0604020202020204" pitchFamily="34" charset="0"/>
              </a:rPr>
              <a:t> (Finding Important Stuff!)</a:t>
            </a:r>
            <a:endParaRPr lang="en-US" b="1" dirty="0">
              <a:effectLst/>
            </a:endParaRPr>
          </a:p>
          <a:p>
            <a:pPr>
              <a:buNone/>
            </a:pPr>
            <a:r>
              <a:rPr lang="en-US" sz="1800" b="0" i="0" u="none" strike="noStrike" dirty="0">
                <a:solidFill>
                  <a:srgbClr val="000000"/>
                </a:solidFill>
                <a:effectLst/>
                <a:latin typeface="Arial" panose="020B0604020202020204" pitchFamily="34" charset="0"/>
              </a:rPr>
              <a:t>NER is a technique that finds and labels 'named entities' in text, like people's names, organizations, locations, dates, or monetary values.</a:t>
            </a:r>
            <a:br>
              <a:rPr lang="en-US" sz="1800" b="0" i="0" u="none" strike="noStrike" dirty="0">
                <a:solidFill>
                  <a:srgbClr val="000000"/>
                </a:solidFill>
                <a:effectLst/>
                <a:latin typeface="Arial" panose="020B0604020202020204" pitchFamily="34" charset="0"/>
              </a:rPr>
            </a:br>
            <a:endParaRPr lang="en-AU" dirty="0"/>
          </a:p>
        </p:txBody>
      </p:sp>
      <p:pic>
        <p:nvPicPr>
          <p:cNvPr id="9224" name="Picture 8">
            <a:extLst>
              <a:ext uri="{FF2B5EF4-FFF2-40B4-BE49-F238E27FC236}">
                <a16:creationId xmlns:a16="http://schemas.microsoft.com/office/drawing/2014/main" id="{06150E29-96B7-27FE-7445-5C89038F06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1590" y="-26271"/>
            <a:ext cx="5990410" cy="254985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69CFE734-DF28-7550-E36A-89B43DF1318E}"/>
              </a:ext>
            </a:extLst>
          </p:cNvPr>
          <p:cNvSpPr txBox="1"/>
          <p:nvPr/>
        </p:nvSpPr>
        <p:spPr>
          <a:xfrm>
            <a:off x="4735286" y="146578"/>
            <a:ext cx="1201783" cy="369332"/>
          </a:xfrm>
          <a:prstGeom prst="rect">
            <a:avLst/>
          </a:prstGeom>
          <a:noFill/>
        </p:spPr>
        <p:txBody>
          <a:bodyPr wrap="square" rtlCol="0">
            <a:spAutoFit/>
          </a:bodyPr>
          <a:lstStyle/>
          <a:p>
            <a:r>
              <a:rPr lang="en-AU" b="1" dirty="0"/>
              <a:t>Phase 3</a:t>
            </a:r>
          </a:p>
        </p:txBody>
      </p:sp>
    </p:spTree>
    <p:extLst>
      <p:ext uri="{BB962C8B-B14F-4D97-AF65-F5344CB8AC3E}">
        <p14:creationId xmlns:p14="http://schemas.microsoft.com/office/powerpoint/2010/main" val="1405115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a:extLst>
              <a:ext uri="{FF2B5EF4-FFF2-40B4-BE49-F238E27FC236}">
                <a16:creationId xmlns:a16="http://schemas.microsoft.com/office/drawing/2014/main" id="{2C123A9B-B557-2932-E9C0-7BDED494FA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7813766" cy="500882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3129022-5832-3951-9B90-CDE36638BFD5}"/>
              </a:ext>
            </a:extLst>
          </p:cNvPr>
          <p:cNvSpPr txBox="1"/>
          <p:nvPr/>
        </p:nvSpPr>
        <p:spPr>
          <a:xfrm>
            <a:off x="4171949" y="3870212"/>
            <a:ext cx="6097088" cy="2031325"/>
          </a:xfrm>
          <a:prstGeom prst="rect">
            <a:avLst/>
          </a:prstGeom>
          <a:noFill/>
        </p:spPr>
        <p:txBody>
          <a:bodyPr wrap="square">
            <a:spAutoFit/>
          </a:bodyPr>
          <a:lstStyle/>
          <a:p>
            <a:pPr rtl="0">
              <a:buNone/>
            </a:pPr>
            <a:r>
              <a:rPr lang="en-US" sz="1800" b="0" i="0" u="none" strike="noStrike" dirty="0">
                <a:solidFill>
                  <a:srgbClr val="000000"/>
                </a:solidFill>
                <a:effectLst/>
                <a:latin typeface="Arial" panose="020B0604020202020204" pitchFamily="34" charset="0"/>
              </a:rPr>
              <a:t>We used a simple type of neural network called a </a:t>
            </a:r>
            <a:r>
              <a:rPr lang="en-US" sz="1800" b="1" i="0" u="none" strike="noStrike" dirty="0">
                <a:solidFill>
                  <a:srgbClr val="000000"/>
                </a:solidFill>
                <a:effectLst/>
                <a:latin typeface="Arial" panose="020B0604020202020204" pitchFamily="34" charset="0"/>
              </a:rPr>
              <a:t>Multi-Layer Perceptron (MLP)</a:t>
            </a:r>
            <a:r>
              <a:rPr lang="en-US" dirty="0">
                <a:solidFill>
                  <a:srgbClr val="000000"/>
                </a:solidFill>
                <a:latin typeface="Arial" panose="020B0604020202020204" pitchFamily="34" charset="0"/>
              </a:rPr>
              <a:t> for deep learning</a:t>
            </a:r>
            <a:endParaRPr lang="en-US" dirty="0">
              <a:effectLst/>
            </a:endParaRPr>
          </a:p>
          <a:p>
            <a:pPr rtl="0">
              <a:buNone/>
            </a:pPr>
            <a:r>
              <a:rPr lang="en-US" sz="1800" b="0" i="0" u="none" strike="noStrike" dirty="0">
                <a:solidFill>
                  <a:srgbClr val="000000"/>
                </a:solidFill>
                <a:effectLst/>
                <a:latin typeface="Arial" panose="020B0604020202020204" pitchFamily="34" charset="0"/>
              </a:rPr>
              <a:t>It's made up of several layers of 'neurons' that process the data step by step.</a:t>
            </a:r>
            <a:endParaRPr lang="en-US" dirty="0">
              <a:effectLst/>
            </a:endParaRPr>
          </a:p>
          <a:p>
            <a:pPr rtl="0"/>
            <a:r>
              <a:rPr lang="en-US" sz="1800" b="1" i="0" u="none" strike="noStrike" dirty="0">
                <a:solidFill>
                  <a:srgbClr val="000000"/>
                </a:solidFill>
                <a:effectLst/>
                <a:latin typeface="Arial" panose="020B0604020202020204" pitchFamily="34" charset="0"/>
              </a:rPr>
              <a:t>In short:</a:t>
            </a:r>
            <a:r>
              <a:rPr lang="en-US" sz="1800" b="0" i="0" u="none" strike="noStrike" dirty="0">
                <a:solidFill>
                  <a:srgbClr val="000000"/>
                </a:solidFill>
                <a:effectLst/>
                <a:latin typeface="Arial" panose="020B0604020202020204" pitchFamily="34" charset="0"/>
              </a:rPr>
              <a:t> Data goes through several layers of processing, getting 'filtered' and transformed at each step, before the final layer gives us a fraud probability.</a:t>
            </a:r>
            <a:endParaRPr lang="en-US" dirty="0">
              <a:effectLst/>
            </a:endParaRPr>
          </a:p>
        </p:txBody>
      </p:sp>
      <p:sp>
        <p:nvSpPr>
          <p:cNvPr id="5" name="TextBox 4">
            <a:extLst>
              <a:ext uri="{FF2B5EF4-FFF2-40B4-BE49-F238E27FC236}">
                <a16:creationId xmlns:a16="http://schemas.microsoft.com/office/drawing/2014/main" id="{083363FD-5C56-22A8-3EC9-4B820A48DF38}"/>
              </a:ext>
            </a:extLst>
          </p:cNvPr>
          <p:cNvSpPr txBox="1"/>
          <p:nvPr/>
        </p:nvSpPr>
        <p:spPr>
          <a:xfrm>
            <a:off x="6779623" y="783771"/>
            <a:ext cx="2965268" cy="369332"/>
          </a:xfrm>
          <a:prstGeom prst="rect">
            <a:avLst/>
          </a:prstGeom>
          <a:noFill/>
        </p:spPr>
        <p:txBody>
          <a:bodyPr wrap="square" rtlCol="0">
            <a:spAutoFit/>
          </a:bodyPr>
          <a:lstStyle/>
          <a:p>
            <a:r>
              <a:rPr lang="en-AU" b="1" dirty="0"/>
              <a:t>Phase 4 Deep Learning</a:t>
            </a:r>
          </a:p>
        </p:txBody>
      </p:sp>
    </p:spTree>
    <p:extLst>
      <p:ext uri="{BB962C8B-B14F-4D97-AF65-F5344CB8AC3E}">
        <p14:creationId xmlns:p14="http://schemas.microsoft.com/office/powerpoint/2010/main" val="1893237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a:extLst>
              <a:ext uri="{FF2B5EF4-FFF2-40B4-BE49-F238E27FC236}">
                <a16:creationId xmlns:a16="http://schemas.microsoft.com/office/drawing/2014/main" id="{0E2B5B31-6CF5-FFC2-59FA-716C227034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5029"/>
            <a:ext cx="5682343" cy="4489415"/>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E6A1AB99-FDAC-DCD9-80D3-CC932D62B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2343" y="1045029"/>
            <a:ext cx="5943600" cy="4317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04316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a:extLst>
              <a:ext uri="{FF2B5EF4-FFF2-40B4-BE49-F238E27FC236}">
                <a16:creationId xmlns:a16="http://schemas.microsoft.com/office/drawing/2014/main" id="{9DDCA5CB-F38B-485B-2FB1-24E62153A7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999717"/>
            <a:ext cx="6005526" cy="3840072"/>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CF7C4C44-EADE-3CC9-9552-B9437A1E964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826362"/>
            <a:ext cx="5943600" cy="4695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5320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18C5F8A-6170-6F65-1459-6D1F0DE5D717}"/>
              </a:ext>
            </a:extLst>
          </p:cNvPr>
          <p:cNvGraphicFramePr>
            <a:graphicFrameLocks noGrp="1"/>
          </p:cNvGraphicFramePr>
          <p:nvPr>
            <p:extLst>
              <p:ext uri="{D42A27DB-BD31-4B8C-83A1-F6EECF244321}">
                <p14:modId xmlns:p14="http://schemas.microsoft.com/office/powerpoint/2010/main" val="3445898132"/>
              </p:ext>
            </p:extLst>
          </p:nvPr>
        </p:nvGraphicFramePr>
        <p:xfrm>
          <a:off x="721693" y="422003"/>
          <a:ext cx="8984010" cy="3601356"/>
        </p:xfrm>
        <a:graphic>
          <a:graphicData uri="http://schemas.openxmlformats.org/drawingml/2006/table">
            <a:tbl>
              <a:tblPr/>
              <a:tblGrid>
                <a:gridCol w="1796802">
                  <a:extLst>
                    <a:ext uri="{9D8B030D-6E8A-4147-A177-3AD203B41FA5}">
                      <a16:colId xmlns:a16="http://schemas.microsoft.com/office/drawing/2014/main" val="2438313713"/>
                    </a:ext>
                  </a:extLst>
                </a:gridCol>
                <a:gridCol w="1796802">
                  <a:extLst>
                    <a:ext uri="{9D8B030D-6E8A-4147-A177-3AD203B41FA5}">
                      <a16:colId xmlns:a16="http://schemas.microsoft.com/office/drawing/2014/main" val="2448668225"/>
                    </a:ext>
                  </a:extLst>
                </a:gridCol>
                <a:gridCol w="1796802">
                  <a:extLst>
                    <a:ext uri="{9D8B030D-6E8A-4147-A177-3AD203B41FA5}">
                      <a16:colId xmlns:a16="http://schemas.microsoft.com/office/drawing/2014/main" val="2890294643"/>
                    </a:ext>
                  </a:extLst>
                </a:gridCol>
                <a:gridCol w="1796802">
                  <a:extLst>
                    <a:ext uri="{9D8B030D-6E8A-4147-A177-3AD203B41FA5}">
                      <a16:colId xmlns:a16="http://schemas.microsoft.com/office/drawing/2014/main" val="1412616486"/>
                    </a:ext>
                  </a:extLst>
                </a:gridCol>
                <a:gridCol w="1796802">
                  <a:extLst>
                    <a:ext uri="{9D8B030D-6E8A-4147-A177-3AD203B41FA5}">
                      <a16:colId xmlns:a16="http://schemas.microsoft.com/office/drawing/2014/main" val="882766102"/>
                    </a:ext>
                  </a:extLst>
                </a:gridCol>
              </a:tblGrid>
              <a:tr h="306498">
                <a:tc>
                  <a:txBody>
                    <a:bodyPr/>
                    <a:lstStyle/>
                    <a:p>
                      <a:r>
                        <a:rPr lang="en-AU" sz="1400"/>
                        <a:t>Model</a:t>
                      </a:r>
                    </a:p>
                  </a:txBody>
                  <a:tcPr marL="72687" marR="72687" marT="36344" marB="36344" anchor="ctr">
                    <a:lnL>
                      <a:noFill/>
                    </a:lnL>
                    <a:lnR>
                      <a:noFill/>
                    </a:lnR>
                    <a:lnT>
                      <a:noFill/>
                    </a:lnT>
                    <a:lnB>
                      <a:noFill/>
                    </a:lnB>
                    <a:noFill/>
                  </a:tcPr>
                </a:tc>
                <a:tc>
                  <a:txBody>
                    <a:bodyPr/>
                    <a:lstStyle/>
                    <a:p>
                      <a:r>
                        <a:rPr lang="en-AU" sz="1400"/>
                        <a:t>AUC</a:t>
                      </a:r>
                    </a:p>
                  </a:txBody>
                  <a:tcPr marL="72687" marR="72687" marT="36344" marB="36344" anchor="ctr">
                    <a:lnL>
                      <a:noFill/>
                    </a:lnL>
                    <a:lnR>
                      <a:noFill/>
                    </a:lnR>
                    <a:lnT>
                      <a:noFill/>
                    </a:lnT>
                    <a:lnB>
                      <a:noFill/>
                    </a:lnB>
                    <a:noFill/>
                  </a:tcPr>
                </a:tc>
                <a:tc>
                  <a:txBody>
                    <a:bodyPr/>
                    <a:lstStyle/>
                    <a:p>
                      <a:r>
                        <a:rPr lang="en-AU" sz="1400"/>
                        <a:t>Precision</a:t>
                      </a:r>
                    </a:p>
                  </a:txBody>
                  <a:tcPr marL="72687" marR="72687" marT="36344" marB="36344" anchor="ctr">
                    <a:lnL>
                      <a:noFill/>
                    </a:lnL>
                    <a:lnR>
                      <a:noFill/>
                    </a:lnR>
                    <a:lnT>
                      <a:noFill/>
                    </a:lnT>
                    <a:lnB>
                      <a:noFill/>
                    </a:lnB>
                    <a:noFill/>
                  </a:tcPr>
                </a:tc>
                <a:tc>
                  <a:txBody>
                    <a:bodyPr/>
                    <a:lstStyle/>
                    <a:p>
                      <a:r>
                        <a:rPr lang="en-AU" sz="1400"/>
                        <a:t>Recall</a:t>
                      </a:r>
                    </a:p>
                  </a:txBody>
                  <a:tcPr marL="72687" marR="72687" marT="36344" marB="36344" anchor="ctr">
                    <a:lnL>
                      <a:noFill/>
                    </a:lnL>
                    <a:lnR>
                      <a:noFill/>
                    </a:lnR>
                    <a:lnT>
                      <a:noFill/>
                    </a:lnT>
                    <a:lnB>
                      <a:noFill/>
                    </a:lnB>
                    <a:noFill/>
                  </a:tcPr>
                </a:tc>
                <a:tc>
                  <a:txBody>
                    <a:bodyPr/>
                    <a:lstStyle/>
                    <a:p>
                      <a:r>
                        <a:rPr lang="en-AU" sz="1400"/>
                        <a:t>F1-Score</a:t>
                      </a:r>
                    </a:p>
                  </a:txBody>
                  <a:tcPr marL="72687" marR="72687" marT="36344" marB="36344" anchor="ctr">
                    <a:lnL>
                      <a:noFill/>
                    </a:lnL>
                    <a:lnR>
                      <a:noFill/>
                    </a:lnR>
                    <a:lnT>
                      <a:noFill/>
                    </a:lnT>
                    <a:lnB>
                      <a:noFill/>
                    </a:lnB>
                    <a:noFill/>
                  </a:tcPr>
                </a:tc>
                <a:extLst>
                  <a:ext uri="{0D108BD9-81ED-4DB2-BD59-A6C34878D82A}">
                    <a16:rowId xmlns:a16="http://schemas.microsoft.com/office/drawing/2014/main" val="1319886080"/>
                  </a:ext>
                </a:extLst>
              </a:tr>
              <a:tr h="536373">
                <a:tc>
                  <a:txBody>
                    <a:bodyPr/>
                    <a:lstStyle/>
                    <a:p>
                      <a:r>
                        <a:rPr lang="en-AU" sz="1400"/>
                        <a:t>Logistic Regression</a:t>
                      </a:r>
                    </a:p>
                  </a:txBody>
                  <a:tcPr marL="72687" marR="72687" marT="36344" marB="36344" anchor="ctr">
                    <a:lnL>
                      <a:noFill/>
                    </a:lnL>
                    <a:lnR>
                      <a:noFill/>
                    </a:lnR>
                    <a:lnT>
                      <a:noFill/>
                    </a:lnT>
                    <a:lnB>
                      <a:noFill/>
                    </a:lnB>
                    <a:noFill/>
                  </a:tcPr>
                </a:tc>
                <a:tc>
                  <a:txBody>
                    <a:bodyPr/>
                    <a:lstStyle/>
                    <a:p>
                      <a:r>
                        <a:rPr lang="en-AU" sz="1400"/>
                        <a:t>0.946</a:t>
                      </a:r>
                    </a:p>
                  </a:txBody>
                  <a:tcPr marL="72687" marR="72687" marT="36344" marB="36344" anchor="ctr">
                    <a:lnL>
                      <a:noFill/>
                    </a:lnL>
                    <a:lnR>
                      <a:noFill/>
                    </a:lnR>
                    <a:lnT>
                      <a:noFill/>
                    </a:lnT>
                    <a:lnB>
                      <a:noFill/>
                    </a:lnB>
                    <a:noFill/>
                  </a:tcPr>
                </a:tc>
                <a:tc>
                  <a:txBody>
                    <a:bodyPr/>
                    <a:lstStyle/>
                    <a:p>
                      <a:r>
                        <a:rPr lang="en-AU" sz="1400"/>
                        <a:t>0.840</a:t>
                      </a:r>
                    </a:p>
                  </a:txBody>
                  <a:tcPr marL="72687" marR="72687" marT="36344" marB="36344" anchor="ctr">
                    <a:lnL>
                      <a:noFill/>
                    </a:lnL>
                    <a:lnR>
                      <a:noFill/>
                    </a:lnR>
                    <a:lnT>
                      <a:noFill/>
                    </a:lnT>
                    <a:lnB>
                      <a:noFill/>
                    </a:lnB>
                    <a:noFill/>
                  </a:tcPr>
                </a:tc>
                <a:tc>
                  <a:txBody>
                    <a:bodyPr/>
                    <a:lstStyle/>
                    <a:p>
                      <a:r>
                        <a:rPr lang="en-AU" sz="1400"/>
                        <a:t>0.660</a:t>
                      </a:r>
                    </a:p>
                  </a:txBody>
                  <a:tcPr marL="72687" marR="72687" marT="36344" marB="36344" anchor="ctr">
                    <a:lnL>
                      <a:noFill/>
                    </a:lnL>
                    <a:lnR>
                      <a:noFill/>
                    </a:lnR>
                    <a:lnT>
                      <a:noFill/>
                    </a:lnT>
                    <a:lnB>
                      <a:noFill/>
                    </a:lnB>
                    <a:noFill/>
                  </a:tcPr>
                </a:tc>
                <a:tc>
                  <a:txBody>
                    <a:bodyPr/>
                    <a:lstStyle/>
                    <a:p>
                      <a:r>
                        <a:rPr lang="en-AU" sz="1400"/>
                        <a:t>0.740</a:t>
                      </a:r>
                    </a:p>
                  </a:txBody>
                  <a:tcPr marL="72687" marR="72687" marT="36344" marB="36344" anchor="ctr">
                    <a:lnL>
                      <a:noFill/>
                    </a:lnL>
                    <a:lnR>
                      <a:noFill/>
                    </a:lnR>
                    <a:lnT>
                      <a:noFill/>
                    </a:lnT>
                    <a:lnB>
                      <a:noFill/>
                    </a:lnB>
                    <a:noFill/>
                  </a:tcPr>
                </a:tc>
                <a:extLst>
                  <a:ext uri="{0D108BD9-81ED-4DB2-BD59-A6C34878D82A}">
                    <a16:rowId xmlns:a16="http://schemas.microsoft.com/office/drawing/2014/main" val="488190387"/>
                  </a:ext>
                </a:extLst>
              </a:tr>
              <a:tr h="306498">
                <a:tc>
                  <a:txBody>
                    <a:bodyPr/>
                    <a:lstStyle/>
                    <a:p>
                      <a:r>
                        <a:rPr lang="en-AU" sz="1400"/>
                        <a:t>KNN</a:t>
                      </a:r>
                    </a:p>
                  </a:txBody>
                  <a:tcPr marL="72687" marR="72687" marT="36344" marB="36344" anchor="ctr">
                    <a:lnL>
                      <a:noFill/>
                    </a:lnL>
                    <a:lnR>
                      <a:noFill/>
                    </a:lnR>
                    <a:lnT>
                      <a:noFill/>
                    </a:lnT>
                    <a:lnB>
                      <a:noFill/>
                    </a:lnB>
                    <a:noFill/>
                  </a:tcPr>
                </a:tc>
                <a:tc>
                  <a:txBody>
                    <a:bodyPr/>
                    <a:lstStyle/>
                    <a:p>
                      <a:r>
                        <a:rPr lang="en-AU" sz="1400"/>
                        <a:t>0.913</a:t>
                      </a:r>
                    </a:p>
                  </a:txBody>
                  <a:tcPr marL="72687" marR="72687" marT="36344" marB="36344" anchor="ctr">
                    <a:lnL>
                      <a:noFill/>
                    </a:lnL>
                    <a:lnR>
                      <a:noFill/>
                    </a:lnR>
                    <a:lnT>
                      <a:noFill/>
                    </a:lnT>
                    <a:lnB>
                      <a:noFill/>
                    </a:lnB>
                    <a:noFill/>
                  </a:tcPr>
                </a:tc>
                <a:tc>
                  <a:txBody>
                    <a:bodyPr/>
                    <a:lstStyle/>
                    <a:p>
                      <a:r>
                        <a:rPr lang="en-AU" sz="1400"/>
                        <a:t>0.920</a:t>
                      </a:r>
                    </a:p>
                  </a:txBody>
                  <a:tcPr marL="72687" marR="72687" marT="36344" marB="36344" anchor="ctr">
                    <a:lnL>
                      <a:noFill/>
                    </a:lnL>
                    <a:lnR>
                      <a:noFill/>
                    </a:lnR>
                    <a:lnT>
                      <a:noFill/>
                    </a:lnT>
                    <a:lnB>
                      <a:noFill/>
                    </a:lnB>
                    <a:noFill/>
                  </a:tcPr>
                </a:tc>
                <a:tc>
                  <a:txBody>
                    <a:bodyPr/>
                    <a:lstStyle/>
                    <a:p>
                      <a:r>
                        <a:rPr lang="en-AU" sz="1400"/>
                        <a:t>0.710</a:t>
                      </a:r>
                    </a:p>
                  </a:txBody>
                  <a:tcPr marL="72687" marR="72687" marT="36344" marB="36344" anchor="ctr">
                    <a:lnL>
                      <a:noFill/>
                    </a:lnL>
                    <a:lnR>
                      <a:noFill/>
                    </a:lnR>
                    <a:lnT>
                      <a:noFill/>
                    </a:lnT>
                    <a:lnB>
                      <a:noFill/>
                    </a:lnB>
                    <a:noFill/>
                  </a:tcPr>
                </a:tc>
                <a:tc>
                  <a:txBody>
                    <a:bodyPr/>
                    <a:lstStyle/>
                    <a:p>
                      <a:r>
                        <a:rPr lang="en-AU" sz="1400"/>
                        <a:t>0.800</a:t>
                      </a:r>
                    </a:p>
                  </a:txBody>
                  <a:tcPr marL="72687" marR="72687" marT="36344" marB="36344" anchor="ctr">
                    <a:lnL>
                      <a:noFill/>
                    </a:lnL>
                    <a:lnR>
                      <a:noFill/>
                    </a:lnR>
                    <a:lnT>
                      <a:noFill/>
                    </a:lnT>
                    <a:lnB>
                      <a:noFill/>
                    </a:lnB>
                    <a:noFill/>
                  </a:tcPr>
                </a:tc>
                <a:extLst>
                  <a:ext uri="{0D108BD9-81ED-4DB2-BD59-A6C34878D82A}">
                    <a16:rowId xmlns:a16="http://schemas.microsoft.com/office/drawing/2014/main" val="1651519504"/>
                  </a:ext>
                </a:extLst>
              </a:tr>
              <a:tr h="306498">
                <a:tc>
                  <a:txBody>
                    <a:bodyPr/>
                    <a:lstStyle/>
                    <a:p>
                      <a:r>
                        <a:rPr lang="en-AU" sz="1400"/>
                        <a:t>Decision Tree</a:t>
                      </a:r>
                    </a:p>
                  </a:txBody>
                  <a:tcPr marL="72687" marR="72687" marT="36344" marB="36344" anchor="ctr">
                    <a:lnL>
                      <a:noFill/>
                    </a:lnL>
                    <a:lnR>
                      <a:noFill/>
                    </a:lnR>
                    <a:lnT>
                      <a:noFill/>
                    </a:lnT>
                    <a:lnB>
                      <a:noFill/>
                    </a:lnB>
                    <a:noFill/>
                  </a:tcPr>
                </a:tc>
                <a:tc>
                  <a:txBody>
                    <a:bodyPr/>
                    <a:lstStyle/>
                    <a:p>
                      <a:r>
                        <a:rPr lang="en-AU" sz="1400"/>
                        <a:t>0.877</a:t>
                      </a:r>
                    </a:p>
                  </a:txBody>
                  <a:tcPr marL="72687" marR="72687" marT="36344" marB="36344" anchor="ctr">
                    <a:lnL>
                      <a:noFill/>
                    </a:lnL>
                    <a:lnR>
                      <a:noFill/>
                    </a:lnR>
                    <a:lnT>
                      <a:noFill/>
                    </a:lnT>
                    <a:lnB>
                      <a:noFill/>
                    </a:lnB>
                    <a:noFill/>
                  </a:tcPr>
                </a:tc>
                <a:tc>
                  <a:txBody>
                    <a:bodyPr/>
                    <a:lstStyle/>
                    <a:p>
                      <a:r>
                        <a:rPr lang="en-AU" sz="1400"/>
                        <a:t>0.760</a:t>
                      </a:r>
                    </a:p>
                  </a:txBody>
                  <a:tcPr marL="72687" marR="72687" marT="36344" marB="36344" anchor="ctr">
                    <a:lnL>
                      <a:noFill/>
                    </a:lnL>
                    <a:lnR>
                      <a:noFill/>
                    </a:lnR>
                    <a:lnT>
                      <a:noFill/>
                    </a:lnT>
                    <a:lnB>
                      <a:noFill/>
                    </a:lnB>
                    <a:noFill/>
                  </a:tcPr>
                </a:tc>
                <a:tc>
                  <a:txBody>
                    <a:bodyPr/>
                    <a:lstStyle/>
                    <a:p>
                      <a:r>
                        <a:rPr lang="en-AU" sz="1400"/>
                        <a:t>0.760</a:t>
                      </a:r>
                    </a:p>
                  </a:txBody>
                  <a:tcPr marL="72687" marR="72687" marT="36344" marB="36344" anchor="ctr">
                    <a:lnL>
                      <a:noFill/>
                    </a:lnL>
                    <a:lnR>
                      <a:noFill/>
                    </a:lnR>
                    <a:lnT>
                      <a:noFill/>
                    </a:lnT>
                    <a:lnB>
                      <a:noFill/>
                    </a:lnB>
                    <a:noFill/>
                  </a:tcPr>
                </a:tc>
                <a:tc>
                  <a:txBody>
                    <a:bodyPr/>
                    <a:lstStyle/>
                    <a:p>
                      <a:r>
                        <a:rPr lang="en-AU" sz="1400"/>
                        <a:t>0.760</a:t>
                      </a:r>
                    </a:p>
                  </a:txBody>
                  <a:tcPr marL="72687" marR="72687" marT="36344" marB="36344" anchor="ctr">
                    <a:lnL>
                      <a:noFill/>
                    </a:lnL>
                    <a:lnR>
                      <a:noFill/>
                    </a:lnR>
                    <a:lnT>
                      <a:noFill/>
                    </a:lnT>
                    <a:lnB>
                      <a:noFill/>
                    </a:lnB>
                    <a:noFill/>
                  </a:tcPr>
                </a:tc>
                <a:extLst>
                  <a:ext uri="{0D108BD9-81ED-4DB2-BD59-A6C34878D82A}">
                    <a16:rowId xmlns:a16="http://schemas.microsoft.com/office/drawing/2014/main" val="3862536136"/>
                  </a:ext>
                </a:extLst>
              </a:tr>
              <a:tr h="306498">
                <a:tc>
                  <a:txBody>
                    <a:bodyPr/>
                    <a:lstStyle/>
                    <a:p>
                      <a:r>
                        <a:rPr lang="en-AU" sz="1400" b="1"/>
                        <a:t>XGBoost</a:t>
                      </a:r>
                      <a:endParaRPr lang="en-AU" sz="1400"/>
                    </a:p>
                  </a:txBody>
                  <a:tcPr marL="72687" marR="72687" marT="36344" marB="36344" anchor="ctr">
                    <a:lnL>
                      <a:noFill/>
                    </a:lnL>
                    <a:lnR>
                      <a:noFill/>
                    </a:lnR>
                    <a:lnT>
                      <a:noFill/>
                    </a:lnT>
                    <a:lnB>
                      <a:noFill/>
                    </a:lnB>
                    <a:noFill/>
                  </a:tcPr>
                </a:tc>
                <a:tc>
                  <a:txBody>
                    <a:bodyPr/>
                    <a:lstStyle/>
                    <a:p>
                      <a:r>
                        <a:rPr lang="en-AU" sz="1400"/>
                        <a:t>0.927</a:t>
                      </a:r>
                    </a:p>
                  </a:txBody>
                  <a:tcPr marL="72687" marR="72687" marT="36344" marB="36344" anchor="ctr">
                    <a:lnL>
                      <a:noFill/>
                    </a:lnL>
                    <a:lnR>
                      <a:noFill/>
                    </a:lnR>
                    <a:lnT>
                      <a:noFill/>
                    </a:lnT>
                    <a:lnB>
                      <a:noFill/>
                    </a:lnB>
                    <a:noFill/>
                  </a:tcPr>
                </a:tc>
                <a:tc>
                  <a:txBody>
                    <a:bodyPr/>
                    <a:lstStyle/>
                    <a:p>
                      <a:r>
                        <a:rPr lang="en-AU" sz="1400"/>
                        <a:t>0.880</a:t>
                      </a:r>
                    </a:p>
                  </a:txBody>
                  <a:tcPr marL="72687" marR="72687" marT="36344" marB="36344" anchor="ctr">
                    <a:lnL>
                      <a:noFill/>
                    </a:lnL>
                    <a:lnR>
                      <a:noFill/>
                    </a:lnR>
                    <a:lnT>
                      <a:noFill/>
                    </a:lnT>
                    <a:lnB>
                      <a:noFill/>
                    </a:lnB>
                    <a:noFill/>
                  </a:tcPr>
                </a:tc>
                <a:tc>
                  <a:txBody>
                    <a:bodyPr/>
                    <a:lstStyle/>
                    <a:p>
                      <a:r>
                        <a:rPr lang="en-AU" sz="1400"/>
                        <a:t>0.800</a:t>
                      </a:r>
                    </a:p>
                  </a:txBody>
                  <a:tcPr marL="72687" marR="72687" marT="36344" marB="36344" anchor="ctr">
                    <a:lnL>
                      <a:noFill/>
                    </a:lnL>
                    <a:lnR>
                      <a:noFill/>
                    </a:lnR>
                    <a:lnT>
                      <a:noFill/>
                    </a:lnT>
                    <a:lnB>
                      <a:noFill/>
                    </a:lnB>
                    <a:noFill/>
                  </a:tcPr>
                </a:tc>
                <a:tc>
                  <a:txBody>
                    <a:bodyPr/>
                    <a:lstStyle/>
                    <a:p>
                      <a:r>
                        <a:rPr lang="en-AU" sz="1400"/>
                        <a:t>0.830</a:t>
                      </a:r>
                    </a:p>
                  </a:txBody>
                  <a:tcPr marL="72687" marR="72687" marT="36344" marB="36344" anchor="ctr">
                    <a:lnL>
                      <a:noFill/>
                    </a:lnL>
                    <a:lnR>
                      <a:noFill/>
                    </a:lnR>
                    <a:lnT>
                      <a:noFill/>
                    </a:lnT>
                    <a:lnB>
                      <a:noFill/>
                    </a:lnB>
                    <a:noFill/>
                  </a:tcPr>
                </a:tc>
                <a:extLst>
                  <a:ext uri="{0D108BD9-81ED-4DB2-BD59-A6C34878D82A}">
                    <a16:rowId xmlns:a16="http://schemas.microsoft.com/office/drawing/2014/main" val="1909107729"/>
                  </a:ext>
                </a:extLst>
              </a:tr>
              <a:tr h="536373">
                <a:tc>
                  <a:txBody>
                    <a:bodyPr/>
                    <a:lstStyle/>
                    <a:p>
                      <a:r>
                        <a:rPr lang="en-AU" sz="1400" b="1"/>
                        <a:t>XGBoost + Sentiment</a:t>
                      </a:r>
                      <a:endParaRPr lang="en-AU" sz="1400"/>
                    </a:p>
                  </a:txBody>
                  <a:tcPr marL="72687" marR="72687" marT="36344" marB="36344" anchor="ctr">
                    <a:lnL>
                      <a:noFill/>
                    </a:lnL>
                    <a:lnR>
                      <a:noFill/>
                    </a:lnR>
                    <a:lnT>
                      <a:noFill/>
                    </a:lnT>
                    <a:lnB>
                      <a:noFill/>
                    </a:lnB>
                    <a:noFill/>
                  </a:tcPr>
                </a:tc>
                <a:tc>
                  <a:txBody>
                    <a:bodyPr/>
                    <a:lstStyle/>
                    <a:p>
                      <a:r>
                        <a:rPr lang="en-AU" sz="1400"/>
                        <a:t>0.937</a:t>
                      </a:r>
                    </a:p>
                  </a:txBody>
                  <a:tcPr marL="72687" marR="72687" marT="36344" marB="36344" anchor="ctr">
                    <a:lnL>
                      <a:noFill/>
                    </a:lnL>
                    <a:lnR>
                      <a:noFill/>
                    </a:lnR>
                    <a:lnT>
                      <a:noFill/>
                    </a:lnT>
                    <a:lnB>
                      <a:noFill/>
                    </a:lnB>
                    <a:noFill/>
                  </a:tcPr>
                </a:tc>
                <a:tc>
                  <a:txBody>
                    <a:bodyPr/>
                    <a:lstStyle/>
                    <a:p>
                      <a:r>
                        <a:rPr lang="en-AU" sz="1400"/>
                        <a:t>0.886</a:t>
                      </a:r>
                    </a:p>
                  </a:txBody>
                  <a:tcPr marL="72687" marR="72687" marT="36344" marB="36344" anchor="ctr">
                    <a:lnL>
                      <a:noFill/>
                    </a:lnL>
                    <a:lnR>
                      <a:noFill/>
                    </a:lnR>
                    <a:lnT>
                      <a:noFill/>
                    </a:lnT>
                    <a:lnB>
                      <a:noFill/>
                    </a:lnB>
                    <a:noFill/>
                  </a:tcPr>
                </a:tc>
                <a:tc>
                  <a:txBody>
                    <a:bodyPr/>
                    <a:lstStyle/>
                    <a:p>
                      <a:r>
                        <a:rPr lang="en-AU" sz="1400"/>
                        <a:t>0.796</a:t>
                      </a:r>
                    </a:p>
                  </a:txBody>
                  <a:tcPr marL="72687" marR="72687" marT="36344" marB="36344" anchor="ctr">
                    <a:lnL>
                      <a:noFill/>
                    </a:lnL>
                    <a:lnR>
                      <a:noFill/>
                    </a:lnR>
                    <a:lnT>
                      <a:noFill/>
                    </a:lnT>
                    <a:lnB>
                      <a:noFill/>
                    </a:lnB>
                    <a:noFill/>
                  </a:tcPr>
                </a:tc>
                <a:tc>
                  <a:txBody>
                    <a:bodyPr/>
                    <a:lstStyle/>
                    <a:p>
                      <a:r>
                        <a:rPr lang="en-AU" sz="1400"/>
                        <a:t>0.839</a:t>
                      </a:r>
                    </a:p>
                  </a:txBody>
                  <a:tcPr marL="72687" marR="72687" marT="36344" marB="36344" anchor="ctr">
                    <a:lnL>
                      <a:noFill/>
                    </a:lnL>
                    <a:lnR>
                      <a:noFill/>
                    </a:lnR>
                    <a:lnT>
                      <a:noFill/>
                    </a:lnT>
                    <a:lnB>
                      <a:noFill/>
                    </a:lnB>
                    <a:noFill/>
                  </a:tcPr>
                </a:tc>
                <a:extLst>
                  <a:ext uri="{0D108BD9-81ED-4DB2-BD59-A6C34878D82A}">
                    <a16:rowId xmlns:a16="http://schemas.microsoft.com/office/drawing/2014/main" val="3883172416"/>
                  </a:ext>
                </a:extLst>
              </a:tr>
              <a:tr h="766245">
                <a:tc>
                  <a:txBody>
                    <a:bodyPr/>
                    <a:lstStyle/>
                    <a:p>
                      <a:r>
                        <a:rPr lang="en-AU" sz="1400" b="1"/>
                        <a:t>Deep Learning (MLP)</a:t>
                      </a:r>
                      <a:endParaRPr lang="en-AU" sz="1400"/>
                    </a:p>
                  </a:txBody>
                  <a:tcPr marL="72687" marR="72687" marT="36344" marB="36344" anchor="ctr">
                    <a:lnL>
                      <a:noFill/>
                    </a:lnL>
                    <a:lnR>
                      <a:noFill/>
                    </a:lnR>
                    <a:lnT>
                      <a:noFill/>
                    </a:lnT>
                    <a:lnB>
                      <a:noFill/>
                    </a:lnB>
                    <a:noFill/>
                  </a:tcPr>
                </a:tc>
                <a:tc>
                  <a:txBody>
                    <a:bodyPr/>
                    <a:lstStyle/>
                    <a:p>
                      <a:r>
                        <a:rPr lang="en-AU" sz="1400"/>
                        <a:t>0.948</a:t>
                      </a:r>
                    </a:p>
                  </a:txBody>
                  <a:tcPr marL="72687" marR="72687" marT="36344" marB="36344" anchor="ctr">
                    <a:lnL>
                      <a:noFill/>
                    </a:lnL>
                    <a:lnR>
                      <a:noFill/>
                    </a:lnR>
                    <a:lnT>
                      <a:noFill/>
                    </a:lnT>
                    <a:lnB>
                      <a:noFill/>
                    </a:lnB>
                    <a:noFill/>
                  </a:tcPr>
                </a:tc>
                <a:tc>
                  <a:txBody>
                    <a:bodyPr/>
                    <a:lstStyle/>
                    <a:p>
                      <a:r>
                        <a:rPr lang="en-AU" sz="1400"/>
                        <a:t>0.794</a:t>
                      </a:r>
                    </a:p>
                  </a:txBody>
                  <a:tcPr marL="72687" marR="72687" marT="36344" marB="36344" anchor="ctr">
                    <a:lnL>
                      <a:noFill/>
                    </a:lnL>
                    <a:lnR>
                      <a:noFill/>
                    </a:lnR>
                    <a:lnT>
                      <a:noFill/>
                    </a:lnT>
                    <a:lnB>
                      <a:noFill/>
                    </a:lnB>
                    <a:noFill/>
                  </a:tcPr>
                </a:tc>
                <a:tc>
                  <a:txBody>
                    <a:bodyPr/>
                    <a:lstStyle/>
                    <a:p>
                      <a:r>
                        <a:rPr lang="en-AU" sz="1400"/>
                        <a:t>0.786</a:t>
                      </a:r>
                    </a:p>
                  </a:txBody>
                  <a:tcPr marL="72687" marR="72687" marT="36344" marB="36344" anchor="ctr">
                    <a:lnL>
                      <a:noFill/>
                    </a:lnL>
                    <a:lnR>
                      <a:noFill/>
                    </a:lnR>
                    <a:lnT>
                      <a:noFill/>
                    </a:lnT>
                    <a:lnB>
                      <a:noFill/>
                    </a:lnB>
                    <a:noFill/>
                  </a:tcPr>
                </a:tc>
                <a:tc>
                  <a:txBody>
                    <a:bodyPr/>
                    <a:lstStyle/>
                    <a:p>
                      <a:r>
                        <a:rPr lang="en-AU" sz="1400"/>
                        <a:t>0.790</a:t>
                      </a:r>
                    </a:p>
                  </a:txBody>
                  <a:tcPr marL="72687" marR="72687" marT="36344" marB="36344" anchor="ctr">
                    <a:lnL>
                      <a:noFill/>
                    </a:lnL>
                    <a:lnR>
                      <a:noFill/>
                    </a:lnR>
                    <a:lnT>
                      <a:noFill/>
                    </a:lnT>
                    <a:lnB>
                      <a:noFill/>
                    </a:lnB>
                    <a:noFill/>
                  </a:tcPr>
                </a:tc>
                <a:extLst>
                  <a:ext uri="{0D108BD9-81ED-4DB2-BD59-A6C34878D82A}">
                    <a16:rowId xmlns:a16="http://schemas.microsoft.com/office/drawing/2014/main" val="1680274827"/>
                  </a:ext>
                </a:extLst>
              </a:tr>
              <a:tr h="536373">
                <a:tc>
                  <a:txBody>
                    <a:bodyPr/>
                    <a:lstStyle/>
                    <a:p>
                      <a:r>
                        <a:rPr lang="en-AU" sz="1400" b="1"/>
                        <a:t>DL + Sentiment</a:t>
                      </a:r>
                      <a:endParaRPr lang="en-AU" sz="1400"/>
                    </a:p>
                  </a:txBody>
                  <a:tcPr marL="72687" marR="72687" marT="36344" marB="36344" anchor="ctr">
                    <a:lnL>
                      <a:noFill/>
                    </a:lnL>
                    <a:lnR>
                      <a:noFill/>
                    </a:lnR>
                    <a:lnT>
                      <a:noFill/>
                    </a:lnT>
                    <a:lnB>
                      <a:noFill/>
                    </a:lnB>
                    <a:noFill/>
                  </a:tcPr>
                </a:tc>
                <a:tc>
                  <a:txBody>
                    <a:bodyPr/>
                    <a:lstStyle/>
                    <a:p>
                      <a:r>
                        <a:rPr lang="en-AU" sz="1400" b="1"/>
                        <a:t>0.953</a:t>
                      </a:r>
                      <a:endParaRPr lang="en-AU" sz="1400"/>
                    </a:p>
                  </a:txBody>
                  <a:tcPr marL="72687" marR="72687" marT="36344" marB="36344" anchor="ctr">
                    <a:lnL>
                      <a:noFill/>
                    </a:lnL>
                    <a:lnR>
                      <a:noFill/>
                    </a:lnR>
                    <a:lnT>
                      <a:noFill/>
                    </a:lnT>
                    <a:lnB>
                      <a:noFill/>
                    </a:lnB>
                    <a:noFill/>
                  </a:tcPr>
                </a:tc>
                <a:tc>
                  <a:txBody>
                    <a:bodyPr/>
                    <a:lstStyle/>
                    <a:p>
                      <a:r>
                        <a:rPr lang="en-AU" sz="1400"/>
                        <a:t>0.807</a:t>
                      </a:r>
                    </a:p>
                  </a:txBody>
                  <a:tcPr marL="72687" marR="72687" marT="36344" marB="36344" anchor="ctr">
                    <a:lnL>
                      <a:noFill/>
                    </a:lnL>
                    <a:lnR>
                      <a:noFill/>
                    </a:lnR>
                    <a:lnT>
                      <a:noFill/>
                    </a:lnT>
                    <a:lnB>
                      <a:noFill/>
                    </a:lnB>
                    <a:noFill/>
                  </a:tcPr>
                </a:tc>
                <a:tc>
                  <a:txBody>
                    <a:bodyPr/>
                    <a:lstStyle/>
                    <a:p>
                      <a:r>
                        <a:rPr lang="en-AU" sz="1400" b="1"/>
                        <a:t>0.816</a:t>
                      </a:r>
                      <a:endParaRPr lang="en-AU" sz="1400"/>
                    </a:p>
                  </a:txBody>
                  <a:tcPr marL="72687" marR="72687" marT="36344" marB="36344" anchor="ctr">
                    <a:lnL>
                      <a:noFill/>
                    </a:lnL>
                    <a:lnR>
                      <a:noFill/>
                    </a:lnR>
                    <a:lnT>
                      <a:noFill/>
                    </a:lnT>
                    <a:lnB>
                      <a:noFill/>
                    </a:lnB>
                    <a:noFill/>
                  </a:tcPr>
                </a:tc>
                <a:tc>
                  <a:txBody>
                    <a:bodyPr/>
                    <a:lstStyle/>
                    <a:p>
                      <a:r>
                        <a:rPr lang="en-AU" sz="1400" b="1" dirty="0"/>
                        <a:t>0.811</a:t>
                      </a:r>
                      <a:endParaRPr lang="en-AU" sz="1400" dirty="0"/>
                    </a:p>
                  </a:txBody>
                  <a:tcPr marL="72687" marR="72687" marT="36344" marB="36344" anchor="ctr">
                    <a:lnL>
                      <a:noFill/>
                    </a:lnL>
                    <a:lnR>
                      <a:noFill/>
                    </a:lnR>
                    <a:lnT>
                      <a:noFill/>
                    </a:lnT>
                    <a:lnB>
                      <a:noFill/>
                    </a:lnB>
                    <a:noFill/>
                  </a:tcPr>
                </a:tc>
                <a:extLst>
                  <a:ext uri="{0D108BD9-81ED-4DB2-BD59-A6C34878D82A}">
                    <a16:rowId xmlns:a16="http://schemas.microsoft.com/office/drawing/2014/main" val="852743760"/>
                  </a:ext>
                </a:extLst>
              </a:tr>
            </a:tbl>
          </a:graphicData>
        </a:graphic>
      </p:graphicFrame>
      <p:sp>
        <p:nvSpPr>
          <p:cNvPr id="4" name="Rectangle 2">
            <a:extLst>
              <a:ext uri="{FF2B5EF4-FFF2-40B4-BE49-F238E27FC236}">
                <a16:creationId xmlns:a16="http://schemas.microsoft.com/office/drawing/2014/main" id="{AA32D425-E396-44C0-9B96-DD6387B1B2BC}"/>
              </a:ext>
            </a:extLst>
          </p:cNvPr>
          <p:cNvSpPr>
            <a:spLocks noChangeArrowheads="1"/>
          </p:cNvSpPr>
          <p:nvPr/>
        </p:nvSpPr>
        <p:spPr bwMode="auto">
          <a:xfrm>
            <a:off x="1972492" y="3911040"/>
            <a:ext cx="7249886" cy="293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1"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Final Selected Model: Deep Learning MLP with Sentiment Score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fontAlgn="base"/>
            <a:br>
              <a:rPr lang="en-US" sz="1600" dirty="0"/>
            </a:br>
            <a:r>
              <a:rPr lang="en-US" sz="1600" dirty="0"/>
              <a:t>The </a:t>
            </a:r>
            <a:r>
              <a:rPr lang="en-US" sz="1600" b="1" dirty="0"/>
              <a:t>Deep Learning (MLP)</a:t>
            </a:r>
            <a:r>
              <a:rPr lang="en-US" sz="1600" dirty="0"/>
              <a:t> model achieved the highest </a:t>
            </a:r>
            <a:r>
              <a:rPr lang="en-US" sz="1600" b="1" dirty="0"/>
              <a:t>AUC</a:t>
            </a:r>
            <a:r>
              <a:rPr lang="en-US" sz="1600" dirty="0"/>
              <a:t> score (~0.954).</a:t>
            </a:r>
          </a:p>
          <a:p>
            <a:pPr fontAlgn="base"/>
            <a:r>
              <a:rPr lang="en-US" sz="1600" b="1" dirty="0"/>
              <a:t>KNN</a:t>
            </a:r>
            <a:r>
              <a:rPr lang="en-US" sz="1600" dirty="0"/>
              <a:t> showed the highest </a:t>
            </a:r>
            <a:r>
              <a:rPr lang="en-US" sz="1600" b="1" dirty="0"/>
              <a:t>Precision</a:t>
            </a:r>
            <a:r>
              <a:rPr lang="en-US" sz="1600" dirty="0"/>
              <a:t> (~0.92).</a:t>
            </a:r>
          </a:p>
          <a:p>
            <a:pPr fontAlgn="base"/>
            <a:r>
              <a:rPr lang="en-US" sz="1600" b="1" dirty="0" err="1"/>
              <a:t>XGBoost</a:t>
            </a:r>
            <a:r>
              <a:rPr lang="en-US" sz="1600" dirty="0"/>
              <a:t> and the </a:t>
            </a:r>
            <a:r>
              <a:rPr lang="en-US" sz="1600" b="1" dirty="0"/>
              <a:t>Deep Learning</a:t>
            </a:r>
            <a:r>
              <a:rPr lang="en-US" sz="1600" dirty="0"/>
              <a:t> model had similar high </a:t>
            </a:r>
            <a:r>
              <a:rPr lang="en-US" sz="1600" b="1" dirty="0"/>
              <a:t>Recall</a:t>
            </a:r>
            <a:r>
              <a:rPr lang="en-US" sz="1600" dirty="0"/>
              <a:t> values (~0.80 and ~0.796 respectively), being best at identifying fraudulent transactions. Must capture the majority of actual fraud cases to prevent loss hence DL chosen</a:t>
            </a:r>
          </a:p>
          <a:p>
            <a:r>
              <a:rPr lang="en-US" sz="1600" b="1" dirty="0" err="1"/>
              <a:t>XGBoost</a:t>
            </a:r>
            <a:r>
              <a:rPr lang="en-US" sz="1600" dirty="0"/>
              <a:t> had the highest </a:t>
            </a:r>
            <a:r>
              <a:rPr lang="en-US" sz="1600" b="1" dirty="0"/>
              <a:t>F1-score</a:t>
            </a:r>
            <a:r>
              <a:rPr lang="en-US" sz="1600" dirty="0"/>
              <a:t> (~0.83), providing a good balance between precision and </a:t>
            </a:r>
            <a:r>
              <a:rPr lang="en-US" sz="1600" dirty="0" err="1"/>
              <a:t>recal</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36808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E54430-DF13-6A5C-0092-C9345E5223CC}"/>
              </a:ext>
            </a:extLst>
          </p:cNvPr>
          <p:cNvSpPr txBox="1"/>
          <p:nvPr/>
        </p:nvSpPr>
        <p:spPr>
          <a:xfrm>
            <a:off x="-14696" y="152435"/>
            <a:ext cx="11469189" cy="3472746"/>
          </a:xfrm>
          <a:prstGeom prst="rect">
            <a:avLst/>
          </a:prstGeom>
          <a:noFill/>
        </p:spPr>
        <p:txBody>
          <a:bodyPr wrap="square">
            <a:spAutoFit/>
          </a:bodyPr>
          <a:lstStyle/>
          <a:p>
            <a:pPr marL="685800" indent="-228600" rtl="0">
              <a:spcBef>
                <a:spcPts val="1200"/>
              </a:spcBef>
              <a:spcAft>
                <a:spcPts val="200"/>
              </a:spcAft>
              <a:buNone/>
            </a:pPr>
            <a:r>
              <a:rPr lang="en-US" sz="1600" b="1" i="0" u="none" strike="noStrike" dirty="0">
                <a:solidFill>
                  <a:srgbClr val="000000"/>
                </a:solidFill>
                <a:effectLst/>
                <a:latin typeface="Arial" panose="020B0604020202020204" pitchFamily="34" charset="0"/>
              </a:rPr>
              <a:t>Loss and AUC Plots (Seeing the Learning Curve!)</a:t>
            </a:r>
            <a:endParaRPr lang="en-US" sz="2800" b="1" dirty="0">
              <a:effectLst/>
            </a:endParaRPr>
          </a:p>
          <a:p>
            <a:pPr rtl="0" fontAlgn="base">
              <a:spcBef>
                <a:spcPts val="1200"/>
              </a:spcBef>
              <a:buFont typeface="Arial" panose="020B0604020202020204" pitchFamily="34" charset="0"/>
              <a:buChar char="•"/>
            </a:pPr>
            <a:r>
              <a:rPr lang="en-US" sz="1600" b="0" i="0" u="none" strike="noStrike" dirty="0">
                <a:solidFill>
                  <a:srgbClr val="000000"/>
                </a:solidFill>
                <a:effectLst/>
                <a:latin typeface="Arial" panose="020B0604020202020204" pitchFamily="34" charset="0"/>
              </a:rPr>
              <a:t>The plots (like those in cell </a:t>
            </a:r>
            <a:r>
              <a:rPr lang="en-US" sz="1600" b="0" i="0" u="none" strike="noStrike" dirty="0">
                <a:solidFill>
                  <a:srgbClr val="188038"/>
                </a:solidFill>
                <a:effectLst/>
                <a:latin typeface="Roboto Mono" panose="00000009000000000000" pitchFamily="49" charset="0"/>
              </a:rPr>
              <a:t>54e52514</a:t>
            </a:r>
            <a:r>
              <a:rPr lang="en-US" sz="1600" b="0" i="0" u="none" strike="noStrike" dirty="0">
                <a:solidFill>
                  <a:srgbClr val="000000"/>
                </a:solidFill>
                <a:effectLst/>
                <a:latin typeface="Arial" panose="020B0604020202020204" pitchFamily="34" charset="0"/>
              </a:rPr>
              <a:t> or generated from the training history) help us visualize the learning process:</a:t>
            </a:r>
          </a:p>
          <a:p>
            <a:pPr marL="742950" lvl="1" indent="-285750" rtl="0" fontAlgn="base">
              <a:buFont typeface="Arial" panose="020B0604020202020204" pitchFamily="34" charset="0"/>
              <a:buChar char="•"/>
            </a:pPr>
            <a:r>
              <a:rPr lang="en-US" sz="1600" b="1" i="0" u="none" strike="noStrike" dirty="0">
                <a:solidFill>
                  <a:srgbClr val="000000"/>
                </a:solidFill>
                <a:effectLst/>
                <a:latin typeface="Arial" panose="020B0604020202020204" pitchFamily="34" charset="0"/>
              </a:rPr>
              <a:t>Loss Plots: Show how the error (loss) decreased over training epochs for both the training data and the validation data.</a:t>
            </a:r>
          </a:p>
          <a:p>
            <a:pPr marL="1143000" lvl="2" indent="-228600" rtl="0" fontAlgn="base">
              <a:buFont typeface="Arial" panose="020B0604020202020204" pitchFamily="34" charset="0"/>
              <a:buChar char="•"/>
            </a:pPr>
            <a:r>
              <a:rPr lang="en-US" sz="1600" b="0" i="0" u="none" strike="noStrike" dirty="0">
                <a:solidFill>
                  <a:srgbClr val="000000"/>
                </a:solidFill>
                <a:effectLst/>
                <a:latin typeface="Arial" panose="020B0604020202020204" pitchFamily="34" charset="0"/>
              </a:rPr>
              <a:t>We want to see the training loss go down consistently.</a:t>
            </a:r>
          </a:p>
          <a:p>
            <a:pPr marL="1143000" lvl="2" indent="-228600" rtl="0" fontAlgn="base">
              <a:buFont typeface="Arial" panose="020B0604020202020204" pitchFamily="34" charset="0"/>
              <a:buChar char="•"/>
            </a:pPr>
            <a:r>
              <a:rPr lang="en-US" sz="1600" b="0" i="0" u="none" strike="noStrike" dirty="0">
                <a:solidFill>
                  <a:srgbClr val="000000"/>
                </a:solidFill>
                <a:effectLst/>
                <a:latin typeface="Arial" panose="020B0604020202020204" pitchFamily="34" charset="0"/>
              </a:rPr>
              <a:t>The validation loss should also go down initially. When the validation loss starts to flatten out or go up while the training loss is still decreasing, it's a sign of potential overfitting, which is where Early Stopping kicks in.</a:t>
            </a:r>
          </a:p>
          <a:p>
            <a:pPr marL="742950" lvl="1" indent="-285750" rtl="0" fontAlgn="base">
              <a:buFont typeface="Arial" panose="020B0604020202020204" pitchFamily="34" charset="0"/>
              <a:buChar char="•"/>
            </a:pPr>
            <a:r>
              <a:rPr lang="en-US" sz="1600" b="1" i="0" u="none" strike="noStrike" dirty="0">
                <a:solidFill>
                  <a:srgbClr val="000000"/>
                </a:solidFill>
                <a:effectLst/>
                <a:latin typeface="Arial" panose="020B0604020202020204" pitchFamily="34" charset="0"/>
              </a:rPr>
              <a:t>AUC Plots: Show how the AUC score improved over training epochs for both training and validation data.</a:t>
            </a:r>
          </a:p>
          <a:p>
            <a:pPr marL="1143000" lvl="2" indent="-228600" rtl="0" fontAlgn="base">
              <a:buFont typeface="Arial" panose="020B0604020202020204" pitchFamily="34" charset="0"/>
              <a:buChar char="•"/>
            </a:pPr>
            <a:r>
              <a:rPr lang="en-US" sz="1600" b="1" i="0" u="none" strike="noStrike" dirty="0">
                <a:solidFill>
                  <a:srgbClr val="000000"/>
                </a:solidFill>
                <a:effectLst/>
                <a:latin typeface="Arial" panose="020B0604020202020204" pitchFamily="34" charset="0"/>
              </a:rPr>
              <a:t>We want to see both training and validation AUC increase, indicating the model is getting better at discriminating classes.</a:t>
            </a:r>
          </a:p>
          <a:p>
            <a:pPr marL="1143000" lvl="2" indent="-228600" rtl="0" fontAlgn="base">
              <a:buFont typeface="Arial" panose="020B0604020202020204" pitchFamily="34" charset="0"/>
              <a:buChar char="•"/>
            </a:pPr>
            <a:r>
              <a:rPr lang="en-US" sz="1600" b="0" i="0" u="sng" strike="noStrike" dirty="0">
                <a:solidFill>
                  <a:srgbClr val="000000"/>
                </a:solidFill>
                <a:effectLst/>
                <a:latin typeface="Arial" panose="020B0604020202020204" pitchFamily="34" charset="0"/>
              </a:rPr>
              <a:t>Similar to loss, if training AUC keeps increasing but validation AUC flattens or decreases, it suggests overfitting.</a:t>
            </a:r>
          </a:p>
          <a:p>
            <a:pPr rtl="0" fontAlgn="base">
              <a:spcAft>
                <a:spcPts val="120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rPr>
              <a:t>These plots confirm that the model was learning effectively, and Early Stopping helped us capture the point of optimal performance before overfitting became a significant issue.</a:t>
            </a:r>
          </a:p>
        </p:txBody>
      </p:sp>
      <p:sp>
        <p:nvSpPr>
          <p:cNvPr id="5" name="TextBox 4">
            <a:extLst>
              <a:ext uri="{FF2B5EF4-FFF2-40B4-BE49-F238E27FC236}">
                <a16:creationId xmlns:a16="http://schemas.microsoft.com/office/drawing/2014/main" id="{744B1275-4674-B128-B6CE-DEF6022E51E7}"/>
              </a:ext>
            </a:extLst>
          </p:cNvPr>
          <p:cNvSpPr txBox="1"/>
          <p:nvPr/>
        </p:nvSpPr>
        <p:spPr>
          <a:xfrm>
            <a:off x="5719899" y="4969192"/>
            <a:ext cx="6097088" cy="1477328"/>
          </a:xfrm>
          <a:prstGeom prst="rect">
            <a:avLst/>
          </a:prstGeom>
          <a:noFill/>
        </p:spPr>
        <p:txBody>
          <a:bodyPr wrap="square">
            <a:spAutoFit/>
          </a:bodyPr>
          <a:lstStyle/>
          <a:p>
            <a:pPr rtl="0">
              <a:spcBef>
                <a:spcPts val="1200"/>
              </a:spcBef>
              <a:spcAft>
                <a:spcPts val="1200"/>
              </a:spcAft>
            </a:pPr>
            <a:r>
              <a:rPr lang="en-US" sz="1800" b="1" i="0" u="none" strike="noStrike" dirty="0">
                <a:solidFill>
                  <a:srgbClr val="000000"/>
                </a:solidFill>
                <a:effectLst/>
                <a:latin typeface="Arial" panose="020B0604020202020204" pitchFamily="34" charset="0"/>
              </a:rPr>
              <a:t>Overall:</a:t>
            </a:r>
            <a:r>
              <a:rPr lang="en-US" sz="1800" b="0" i="0" u="none" strike="noStrike" dirty="0">
                <a:solidFill>
                  <a:srgbClr val="000000"/>
                </a:solidFill>
                <a:effectLst/>
                <a:latin typeface="Arial" panose="020B0604020202020204" pitchFamily="34" charset="0"/>
              </a:rPr>
              <a:t> Including the simulated sentiment score seems to have a small positive impact on the </a:t>
            </a:r>
            <a:r>
              <a:rPr lang="en-US" sz="1800" b="0" i="0" u="none" strike="noStrike" dirty="0" err="1">
                <a:solidFill>
                  <a:srgbClr val="000000"/>
                </a:solidFill>
                <a:effectLst/>
                <a:latin typeface="Arial" panose="020B0604020202020204" pitchFamily="34" charset="0"/>
              </a:rPr>
              <a:t>XGBoost</a:t>
            </a:r>
            <a:r>
              <a:rPr lang="en-US" sz="1800" b="0" i="0" u="none" strike="noStrike" dirty="0">
                <a:solidFill>
                  <a:srgbClr val="000000"/>
                </a:solidFill>
                <a:effectLst/>
                <a:latin typeface="Arial" panose="020B0604020202020204" pitchFamily="34" charset="0"/>
              </a:rPr>
              <a:t> model's ability to detect fraud, particularly in terms of Recall and overall discrimination (AUC), though with a minor trade-off in Precision.</a:t>
            </a:r>
            <a:endParaRPr lang="en-US" dirty="0">
              <a:effectLst/>
            </a:endParaRPr>
          </a:p>
        </p:txBody>
      </p:sp>
      <p:pic>
        <p:nvPicPr>
          <p:cNvPr id="13316" name="Picture 4">
            <a:extLst>
              <a:ext uri="{FF2B5EF4-FFF2-40B4-BE49-F238E27FC236}">
                <a16:creationId xmlns:a16="http://schemas.microsoft.com/office/drawing/2014/main" id="{65B4F6BB-7227-5F1F-4631-9D8F05574A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730" y="3781696"/>
            <a:ext cx="5068389" cy="3076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854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FBAE0C-B341-5BB6-5F0E-941A109405E4}"/>
              </a:ext>
            </a:extLst>
          </p:cNvPr>
          <p:cNvSpPr txBox="1"/>
          <p:nvPr/>
        </p:nvSpPr>
        <p:spPr>
          <a:xfrm>
            <a:off x="163285" y="71846"/>
            <a:ext cx="10776858" cy="6663363"/>
          </a:xfrm>
          <a:prstGeom prst="rect">
            <a:avLst/>
          </a:prstGeom>
          <a:noFill/>
        </p:spPr>
        <p:txBody>
          <a:bodyPr wrap="square">
            <a:spAutoFit/>
          </a:bodyPr>
          <a:lstStyle/>
          <a:p>
            <a:pPr rtl="0">
              <a:spcBef>
                <a:spcPts val="1400"/>
              </a:spcBef>
              <a:spcAft>
                <a:spcPts val="400"/>
              </a:spcAft>
              <a:buNone/>
            </a:pPr>
            <a:r>
              <a:rPr lang="en-US" sz="1600" b="1" i="0" u="none" strike="noStrike" dirty="0">
                <a:solidFill>
                  <a:srgbClr val="000000"/>
                </a:solidFill>
                <a:effectLst/>
                <a:latin typeface="Arial" panose="020B0604020202020204" pitchFamily="34" charset="0"/>
                <a:cs typeface="Arial" panose="020B0604020202020204" pitchFamily="34" charset="0"/>
              </a:rPr>
              <a:t>Phase 5: Multi-Agent System Simulation Explanation  </a:t>
            </a:r>
            <a:r>
              <a:rPr lang="en-US" sz="1600" b="0" i="0" u="none" strike="noStrike" dirty="0">
                <a:solidFill>
                  <a:srgbClr val="434343"/>
                </a:solidFill>
                <a:effectLst/>
                <a:latin typeface="Arial" panose="020B0604020202020204" pitchFamily="34" charset="0"/>
                <a:cs typeface="Arial" panose="020B0604020202020204" pitchFamily="34" charset="0"/>
              </a:rPr>
              <a:t>We simulated a system where different 'AI Agents' work together to flag potentially fraudulent transactions.</a:t>
            </a:r>
            <a:endParaRPr lang="en-US" sz="1600" b="1" dirty="0">
              <a:effectLst/>
              <a:latin typeface="Arial" panose="020B0604020202020204" pitchFamily="34" charset="0"/>
              <a:cs typeface="Arial" panose="020B0604020202020204" pitchFamily="34" charset="0"/>
            </a:endParaRPr>
          </a:p>
          <a:p>
            <a:pPr rtl="0">
              <a:spcBef>
                <a:spcPts val="1200"/>
              </a:spcBef>
              <a:spcAft>
                <a:spcPts val="200"/>
              </a:spcAft>
              <a:buNone/>
            </a:pPr>
            <a:r>
              <a:rPr lang="en-US" sz="1600" b="1" i="0" u="none" strike="noStrike" dirty="0">
                <a:solidFill>
                  <a:srgbClr val="000000"/>
                </a:solidFill>
                <a:effectLst/>
                <a:latin typeface="Arial" panose="020B0604020202020204" pitchFamily="34" charset="0"/>
                <a:cs typeface="Arial" panose="020B0604020202020204" pitchFamily="34" charset="0"/>
              </a:rPr>
              <a:t>The Meta-Risk Score (The Squad Leader's Decision!)</a:t>
            </a:r>
            <a:endParaRPr lang="en-US" sz="1600" b="1" dirty="0">
              <a:effectLst/>
              <a:latin typeface="Arial" panose="020B0604020202020204" pitchFamily="34" charset="0"/>
              <a:cs typeface="Arial" panose="020B0604020202020204" pitchFamily="34" charset="0"/>
            </a:endParaRPr>
          </a:p>
          <a:p>
            <a:pPr rtl="0" fontAlgn="base">
              <a:spcBef>
                <a:spcPts val="1200"/>
              </a:spcBef>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The Meta-Risk Score is like the final decision made  on what all the individual agents reported.</a:t>
            </a:r>
          </a:p>
          <a:p>
            <a:pPr rtl="0" fontAlgn="base">
              <a:buFont typeface="Arial" panose="020B0604020202020204" pitchFamily="34" charset="0"/>
              <a:buChar char="•"/>
            </a:pPr>
            <a:r>
              <a:rPr lang="en-US" sz="1600" b="1" i="0" u="none" strike="noStrike" dirty="0">
                <a:solidFill>
                  <a:srgbClr val="000000"/>
                </a:solidFill>
                <a:effectLst/>
                <a:latin typeface="Arial" panose="020B0604020202020204" pitchFamily="34" charset="0"/>
                <a:cs typeface="Arial" panose="020B0604020202020204" pitchFamily="34" charset="0"/>
              </a:rPr>
              <a:t>How it worked:</a:t>
            </a:r>
            <a:r>
              <a:rPr lang="en-US" sz="1600" b="0" i="0" u="none" strike="noStrike" dirty="0">
                <a:solidFill>
                  <a:srgbClr val="000000"/>
                </a:solidFill>
                <a:effectLst/>
                <a:latin typeface="Arial" panose="020B0604020202020204" pitchFamily="34" charset="0"/>
                <a:cs typeface="Arial" panose="020B0604020202020204" pitchFamily="34" charset="0"/>
              </a:rPr>
              <a:t> In our simulation, the </a:t>
            </a:r>
            <a:r>
              <a:rPr lang="en-US" sz="1600" b="0" i="0" u="none" strike="noStrike" dirty="0" err="1">
                <a:solidFill>
                  <a:srgbClr val="188038"/>
                </a:solidFill>
                <a:effectLst/>
                <a:latin typeface="Arial" panose="020B0604020202020204" pitchFamily="34" charset="0"/>
                <a:cs typeface="Arial" panose="020B0604020202020204" pitchFamily="34" charset="0"/>
              </a:rPr>
              <a:t>meta_risk_score</a:t>
            </a:r>
            <a:r>
              <a:rPr lang="en-US" sz="1600" b="0" i="0" u="none" strike="noStrike" dirty="0">
                <a:solidFill>
                  <a:srgbClr val="000000"/>
                </a:solidFill>
                <a:effectLst/>
                <a:latin typeface="Arial" panose="020B0604020202020204" pitchFamily="34" charset="0"/>
                <a:cs typeface="Arial" panose="020B0604020202020204" pitchFamily="34" charset="0"/>
              </a:rPr>
              <a:t> was simply the sum of the scores from all the individual agents for that transaction.</a:t>
            </a:r>
          </a:p>
          <a:p>
            <a:pPr marL="742950" lvl="1" indent="-285750" rtl="0" fontAlgn="base">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If only one agent flagged a transaction, the meta-risk score would be 1.</a:t>
            </a:r>
          </a:p>
          <a:p>
            <a:pPr marL="742950" lvl="1" indent="-285750" rtl="0" fontAlgn="base">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If all four agents flagged a transaction, the meta-risk score would be 4.</a:t>
            </a:r>
          </a:p>
          <a:p>
            <a:pPr marL="742950" lvl="1" indent="-285750" rtl="0" fontAlgn="base">
              <a:spcAft>
                <a:spcPts val="120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If no agents flagged it, the score was 0.</a:t>
            </a:r>
          </a:p>
          <a:p>
            <a:pPr rtl="0">
              <a:spcBef>
                <a:spcPts val="1200"/>
              </a:spcBef>
              <a:spcAft>
                <a:spcPts val="1200"/>
              </a:spcAft>
              <a:buNone/>
            </a:pPr>
            <a:r>
              <a:rPr lang="en-US" sz="1600" b="1" i="0" u="none" strike="noStrike" dirty="0">
                <a:solidFill>
                  <a:srgbClr val="000000"/>
                </a:solidFill>
                <a:effectLst/>
                <a:latin typeface="Arial" panose="020B0604020202020204" pitchFamily="34" charset="0"/>
                <a:cs typeface="Arial" panose="020B0604020202020204" pitchFamily="34" charset="0"/>
              </a:rPr>
              <a:t>For Non-Fraudulent Transactions (Class 0):</a:t>
            </a:r>
            <a:r>
              <a:rPr lang="en-US" sz="1600" b="0" i="0" u="none" strike="noStrike" dirty="0">
                <a:solidFill>
                  <a:srgbClr val="000000"/>
                </a:solidFill>
                <a:effectLst/>
                <a:latin typeface="Arial" panose="020B0604020202020204" pitchFamily="34" charset="0"/>
                <a:cs typeface="Arial" panose="020B0604020202020204" pitchFamily="34" charset="0"/>
              </a:rPr>
              <a:t> Most non-fraudulent transactions had a </a:t>
            </a:r>
            <a:r>
              <a:rPr lang="en-US" sz="1600" b="0" i="0" u="none" strike="noStrike" dirty="0" err="1">
                <a:solidFill>
                  <a:srgbClr val="188038"/>
                </a:solidFill>
                <a:effectLst/>
                <a:latin typeface="Arial" panose="020B0604020202020204" pitchFamily="34" charset="0"/>
                <a:cs typeface="Arial" panose="020B0604020202020204" pitchFamily="34" charset="0"/>
              </a:rPr>
              <a:t>meta_risk_score</a:t>
            </a:r>
            <a:r>
              <a:rPr lang="en-US" sz="1600" b="0" i="0" u="none" strike="noStrike" dirty="0">
                <a:solidFill>
                  <a:srgbClr val="000000"/>
                </a:solidFill>
                <a:effectLst/>
                <a:latin typeface="Arial" panose="020B0604020202020204" pitchFamily="34" charset="0"/>
                <a:cs typeface="Arial" panose="020B0604020202020204" pitchFamily="34" charset="0"/>
              </a:rPr>
              <a:t> of 0. Very few were flagged by any agents.</a:t>
            </a:r>
            <a:endParaRPr lang="en-US" sz="1600" dirty="0">
              <a:effectLst/>
              <a:latin typeface="Arial" panose="020B0604020202020204" pitchFamily="34" charset="0"/>
              <a:cs typeface="Arial" panose="020B0604020202020204" pitchFamily="34" charset="0"/>
            </a:endParaRPr>
          </a:p>
          <a:p>
            <a:pPr rtl="0" fontAlgn="base">
              <a:spcBef>
                <a:spcPts val="1200"/>
              </a:spcBef>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Average meta-risk score for non-fraud: 0.7158</a:t>
            </a:r>
          </a:p>
          <a:p>
            <a:pPr rtl="0" fontAlgn="base">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Max meta-risk score for non-fraud: 3</a:t>
            </a:r>
          </a:p>
          <a:p>
            <a:pPr rtl="0" fontAlgn="base">
              <a:spcAft>
                <a:spcPts val="1200"/>
              </a:spcAft>
              <a:buFont typeface="Arial" panose="020B0604020202020204" pitchFamily="34" charset="0"/>
              <a:buChar char="•"/>
            </a:pPr>
            <a:r>
              <a:rPr lang="en-US" sz="1600" b="0" i="0" u="none" strike="noStrike" dirty="0">
                <a:solidFill>
                  <a:srgbClr val="000000"/>
                </a:solidFill>
                <a:effectLst/>
                <a:latin typeface="Arial" panose="020B0604020202020204" pitchFamily="34" charset="0"/>
                <a:cs typeface="Arial" panose="020B0604020202020204" pitchFamily="34" charset="0"/>
              </a:rPr>
              <a:t>Statistically, the distribution is heavily skewed towards 0 for legit transactions.</a:t>
            </a:r>
          </a:p>
          <a:p>
            <a:r>
              <a:rPr lang="en-US" sz="1600" b="1" i="0" u="none" strike="noStrike" dirty="0">
                <a:solidFill>
                  <a:srgbClr val="000000"/>
                </a:solidFill>
                <a:effectLst/>
                <a:latin typeface="Arial" panose="020B0604020202020204" pitchFamily="34" charset="0"/>
                <a:cs typeface="Arial" panose="020B0604020202020204" pitchFamily="34" charset="0"/>
              </a:rPr>
              <a:t>For Fraudulent Transactions (Class 1):</a:t>
            </a:r>
            <a:r>
              <a:rPr lang="en-US" sz="1600" b="0" i="0" u="none" strike="noStrike" dirty="0">
                <a:solidFill>
                  <a:srgbClr val="000000"/>
                </a:solidFill>
                <a:effectLst/>
                <a:latin typeface="Arial" panose="020B0604020202020204" pitchFamily="34" charset="0"/>
                <a:cs typeface="Arial" panose="020B0604020202020204" pitchFamily="34" charset="0"/>
              </a:rPr>
              <a:t> Fraudulent transactions had a much wider distribution of </a:t>
            </a:r>
            <a:r>
              <a:rPr lang="en-US" sz="1600" b="0" i="0" u="none" strike="noStrike" dirty="0" err="1">
                <a:solidFill>
                  <a:srgbClr val="188038"/>
                </a:solidFill>
                <a:effectLst/>
                <a:latin typeface="Arial" panose="020B0604020202020204" pitchFamily="34" charset="0"/>
                <a:cs typeface="Arial" panose="020B0604020202020204" pitchFamily="34" charset="0"/>
              </a:rPr>
              <a:t>meta_risk_score</a:t>
            </a:r>
            <a:r>
              <a:rPr lang="en-US" sz="1600" b="0" i="0" u="none" strike="noStrike" dirty="0" err="1">
                <a:solidFill>
                  <a:srgbClr val="000000"/>
                </a:solidFill>
                <a:effectLst/>
                <a:latin typeface="Arial" panose="020B0604020202020204" pitchFamily="34" charset="0"/>
                <a:cs typeface="Arial" panose="020B0604020202020204" pitchFamily="34" charset="0"/>
              </a:rPr>
              <a:t>s</a:t>
            </a:r>
            <a:r>
              <a:rPr lang="en-US" sz="1600" b="0" i="0" u="none" strike="noStrike" dirty="0">
                <a:solidFill>
                  <a:srgbClr val="000000"/>
                </a:solidFill>
                <a:effectLst/>
                <a:latin typeface="Arial" panose="020B0604020202020204" pitchFamily="34" charset="0"/>
                <a:cs typeface="Arial" panose="020B0604020202020204" pitchFamily="34" charset="0"/>
              </a:rPr>
              <a:t>. Many fraudulent transactions had scores greater than 0, </a:t>
            </a:r>
            <a:r>
              <a:rPr lang="en-US" sz="1600" dirty="0">
                <a:latin typeface="Arial" panose="020B0604020202020204" pitchFamily="34" charset="0"/>
                <a:cs typeface="Arial" panose="020B0604020202020204" pitchFamily="34" charset="0"/>
              </a:rPr>
              <a:t>meaning they were flagged by one or more agents.</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Average meta-risk score for fraud: 0.7154</a:t>
            </a:r>
          </a:p>
          <a:p>
            <a:pPr fontAlgn="base"/>
            <a:r>
              <a:rPr lang="en-US" sz="1600" dirty="0">
                <a:latin typeface="Arial" panose="020B0604020202020204" pitchFamily="34" charset="0"/>
                <a:cs typeface="Arial" panose="020B0604020202020204" pitchFamily="34" charset="0"/>
              </a:rPr>
              <a:t>Max meta-risk score for fraud: 2</a:t>
            </a:r>
          </a:p>
          <a:p>
            <a:pPr fontAlgn="base"/>
            <a:r>
              <a:rPr lang="en-US" sz="1600" dirty="0">
                <a:latin typeface="Arial" panose="020B0604020202020204" pitchFamily="34" charset="0"/>
                <a:cs typeface="Arial" panose="020B0604020202020204" pitchFamily="34" charset="0"/>
              </a:rPr>
              <a:t>Statistically, the distribution for fraud is shifted to the right compared to non-fraud, with a larger mean and maximum score. This difference in distribution is statistically significant – it shows the agent system is finding patterns that are more common in fraudulent transactions.</a:t>
            </a:r>
          </a:p>
          <a:p>
            <a:pPr>
              <a:buNone/>
            </a:pPr>
            <a:endParaRPr lang="en-AU" sz="16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9D60D82-C747-1C88-BDD2-5A96E1C48BB0}"/>
              </a:ext>
            </a:extLst>
          </p:cNvPr>
          <p:cNvSpPr txBox="1"/>
          <p:nvPr/>
        </p:nvSpPr>
        <p:spPr>
          <a:xfrm>
            <a:off x="416378" y="6365877"/>
            <a:ext cx="6097088" cy="369332"/>
          </a:xfrm>
          <a:prstGeom prst="rect">
            <a:avLst/>
          </a:prstGeom>
          <a:noFill/>
        </p:spPr>
        <p:txBody>
          <a:bodyPr wrap="square">
            <a:spAutoFit/>
          </a:bodyPr>
          <a:lstStyle/>
          <a:p>
            <a:r>
              <a:rPr lang="en-US" b="1" dirty="0"/>
              <a:t>This helps us get a combined view of fraud risk</a:t>
            </a:r>
            <a:endParaRPr lang="en-AU" b="1" dirty="0"/>
          </a:p>
        </p:txBody>
      </p:sp>
    </p:spTree>
    <p:extLst>
      <p:ext uri="{BB962C8B-B14F-4D97-AF65-F5344CB8AC3E}">
        <p14:creationId xmlns:p14="http://schemas.microsoft.com/office/powerpoint/2010/main" val="4034697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a:extLst>
              <a:ext uri="{FF2B5EF4-FFF2-40B4-BE49-F238E27FC236}">
                <a16:creationId xmlns:a16="http://schemas.microsoft.com/office/drawing/2014/main" id="{1F8EC3ED-3CB0-4FA8-250A-862E9606FF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49834" y="2810998"/>
            <a:ext cx="6442166" cy="404700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D06EEA8-F5CB-AEDB-205F-0D9AD827C095}"/>
              </a:ext>
            </a:extLst>
          </p:cNvPr>
          <p:cNvSpPr txBox="1"/>
          <p:nvPr/>
        </p:nvSpPr>
        <p:spPr>
          <a:xfrm>
            <a:off x="96338" y="0"/>
            <a:ext cx="6097088" cy="6211957"/>
          </a:xfrm>
          <a:prstGeom prst="rect">
            <a:avLst/>
          </a:prstGeom>
          <a:noFill/>
        </p:spPr>
        <p:txBody>
          <a:bodyPr wrap="square">
            <a:spAutoFit/>
          </a:bodyPr>
          <a:lstStyle/>
          <a:p>
            <a:pPr rtl="0">
              <a:spcBef>
                <a:spcPts val="1200"/>
              </a:spcBef>
              <a:spcAft>
                <a:spcPts val="1200"/>
              </a:spcAft>
              <a:buNone/>
            </a:pPr>
            <a:r>
              <a:rPr lang="en-US" sz="1400" b="1" i="0" u="none" strike="noStrike" dirty="0">
                <a:solidFill>
                  <a:srgbClr val="000000"/>
                </a:solidFill>
                <a:effectLst/>
                <a:latin typeface="Arial" panose="020B0604020202020204" pitchFamily="34" charset="0"/>
              </a:rPr>
              <a:t> </a:t>
            </a:r>
            <a:r>
              <a:rPr lang="en-US" b="1" i="0" u="none" strike="noStrike" dirty="0">
                <a:solidFill>
                  <a:srgbClr val="000000"/>
                </a:solidFill>
                <a:effectLst/>
                <a:latin typeface="Arial" panose="020B0604020202020204" pitchFamily="34" charset="0"/>
              </a:rPr>
              <a:t>Phase 6: Retrieval-Augmented Generation (RAG)</a:t>
            </a:r>
            <a:endParaRPr lang="en-US" sz="1400" dirty="0">
              <a:effectLst/>
            </a:endParaRPr>
          </a:p>
          <a:p>
            <a:pPr rtl="0">
              <a:spcBef>
                <a:spcPts val="1200"/>
              </a:spcBef>
              <a:spcAft>
                <a:spcPts val="1200"/>
              </a:spcAft>
              <a:buNone/>
            </a:pPr>
            <a:br>
              <a:rPr lang="en-US" sz="1400" dirty="0"/>
            </a:br>
            <a:r>
              <a:rPr lang="en-US" sz="1400" b="1" i="0" u="none" strike="noStrike" dirty="0">
                <a:solidFill>
                  <a:srgbClr val="000000"/>
                </a:solidFill>
                <a:effectLst/>
                <a:latin typeface="Arial" panose="020B0604020202020204" pitchFamily="34" charset="0"/>
              </a:rPr>
              <a:t>Step 1: Document Store &amp; Vectorization (Organizing the Complaints!</a:t>
            </a:r>
            <a:endParaRPr lang="en-US" sz="1400" dirty="0">
              <a:effectLst/>
            </a:endParaRPr>
          </a:p>
          <a:p>
            <a:pPr rtl="0">
              <a:spcBef>
                <a:spcPts val="1200"/>
              </a:spcBef>
              <a:spcAft>
                <a:spcPts val="1200"/>
              </a:spcAft>
              <a:buNone/>
            </a:pPr>
            <a:r>
              <a:rPr lang="en-US" sz="1400" b="1" i="0" u="none" strike="noStrike" dirty="0">
                <a:solidFill>
                  <a:srgbClr val="000000"/>
                </a:solidFill>
                <a:effectLst/>
                <a:latin typeface="Arial" panose="020B0604020202020204" pitchFamily="34" charset="0"/>
              </a:rPr>
              <a:t>Document Store:</a:t>
            </a:r>
            <a:r>
              <a:rPr lang="en-US" sz="1400" b="0" i="0" u="none" strike="noStrike" dirty="0">
                <a:solidFill>
                  <a:srgbClr val="000000"/>
                </a:solidFill>
                <a:effectLst/>
                <a:latin typeface="Arial" panose="020B0604020202020204" pitchFamily="34" charset="0"/>
              </a:rPr>
              <a:t> We created a 'store' of all our cleaned customer complaints. Think of it like a library of all the feedback we received.</a:t>
            </a:r>
            <a:endParaRPr lang="en-US" sz="1400" dirty="0">
              <a:effectLst/>
            </a:endParaRPr>
          </a:p>
          <a:p>
            <a:pPr rtl="0" fontAlgn="base">
              <a:spcBef>
                <a:spcPts val="1200"/>
              </a:spcBef>
              <a:spcAft>
                <a:spcPts val="120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We have 1750 cleaned complaints in our document store.</a:t>
            </a:r>
          </a:p>
          <a:p>
            <a:pPr rtl="0">
              <a:spcBef>
                <a:spcPts val="1200"/>
              </a:spcBef>
              <a:spcAft>
                <a:spcPts val="1200"/>
              </a:spcAft>
              <a:buNone/>
            </a:pPr>
            <a:r>
              <a:rPr lang="en-US" sz="1400" b="1" i="0" u="none" strike="noStrike" dirty="0">
                <a:solidFill>
                  <a:srgbClr val="000000"/>
                </a:solidFill>
                <a:effectLst/>
                <a:latin typeface="Arial" panose="020B0604020202020204" pitchFamily="34" charset="0"/>
              </a:rPr>
              <a:t>Vectorization (TF-IDF):</a:t>
            </a:r>
            <a:r>
              <a:rPr lang="en-US" sz="1400" b="0" i="0" u="none" strike="noStrike" dirty="0">
                <a:solidFill>
                  <a:srgbClr val="000000"/>
                </a:solidFill>
                <a:effectLst/>
                <a:latin typeface="Arial" panose="020B0604020202020204" pitchFamily="34" charset="0"/>
              </a:rPr>
              <a:t> Computers can't read text, so we needed to convert our complaints into numbers. We used </a:t>
            </a:r>
            <a:r>
              <a:rPr lang="en-US" sz="1400" b="1" i="0" u="none" strike="noStrike" dirty="0">
                <a:solidFill>
                  <a:srgbClr val="000000"/>
                </a:solidFill>
                <a:effectLst/>
                <a:latin typeface="Arial" panose="020B0604020202020204" pitchFamily="34" charset="0"/>
              </a:rPr>
              <a:t>TF-IDF</a:t>
            </a:r>
            <a:r>
              <a:rPr lang="en-US" sz="1400" b="0" i="0" u="none" strike="noStrike" dirty="0">
                <a:solidFill>
                  <a:srgbClr val="000000"/>
                </a:solidFill>
                <a:effectLst/>
                <a:latin typeface="Arial" panose="020B0604020202020204" pitchFamily="34" charset="0"/>
              </a:rPr>
              <a:t> again.</a:t>
            </a:r>
            <a:endParaRPr lang="en-US" sz="1400" dirty="0">
              <a:effectLst/>
            </a:endParaRPr>
          </a:p>
          <a:p>
            <a:pPr rtl="0">
              <a:spcBef>
                <a:spcPts val="1200"/>
              </a:spcBef>
              <a:spcAft>
                <a:spcPts val="200"/>
              </a:spcAft>
              <a:buNone/>
            </a:pPr>
            <a:r>
              <a:rPr lang="en-US" sz="1400" b="1" i="0" u="none" strike="noStrike" dirty="0">
                <a:solidFill>
                  <a:srgbClr val="000000"/>
                </a:solidFill>
                <a:effectLst/>
                <a:latin typeface="Arial" panose="020B0604020202020204" pitchFamily="34" charset="0"/>
              </a:rPr>
              <a:t>Step 2: Cosine Similarity Retriever (Finding Relevant Complaints!)</a:t>
            </a:r>
            <a:endParaRPr lang="en-US" sz="1400" b="1" dirty="0">
              <a:effectLst/>
            </a:endParaRPr>
          </a:p>
          <a:p>
            <a:pPr rtl="0" fontAlgn="base">
              <a:spcBef>
                <a:spcPts val="1200"/>
              </a:spcBef>
              <a:spcAft>
                <a:spcPts val="1200"/>
              </a:spcAft>
              <a:buFont typeface="Arial" panose="020B0604020202020204" pitchFamily="34" charset="0"/>
              <a:buChar char="•"/>
            </a:pPr>
            <a:r>
              <a:rPr lang="en-US" sz="1400" b="0" i="0" u="none" strike="noStrike" dirty="0">
                <a:solidFill>
                  <a:srgbClr val="000000"/>
                </a:solidFill>
                <a:effectLst/>
                <a:latin typeface="Arial" panose="020B0604020202020204" pitchFamily="34" charset="0"/>
              </a:rPr>
              <a:t>When we ask a question, we first need to find the complaints that are most </a:t>
            </a:r>
            <a:r>
              <a:rPr lang="en-US" sz="1400" b="0" i="1" u="none" strike="noStrike" dirty="0">
                <a:solidFill>
                  <a:srgbClr val="000000"/>
                </a:solidFill>
                <a:effectLst/>
                <a:latin typeface="Arial" panose="020B0604020202020204" pitchFamily="34" charset="0"/>
              </a:rPr>
              <a:t>relevant</a:t>
            </a:r>
            <a:r>
              <a:rPr lang="en-US" sz="1400" b="0" i="0" u="none" strike="noStrike" dirty="0">
                <a:solidFill>
                  <a:srgbClr val="000000"/>
                </a:solidFill>
                <a:effectLst/>
                <a:latin typeface="Arial" panose="020B0604020202020204" pitchFamily="34" charset="0"/>
              </a:rPr>
              <a:t> to that </a:t>
            </a:r>
            <a:r>
              <a:rPr lang="en-US" sz="1400" b="0" i="0" u="none" strike="noStrike" dirty="0" err="1">
                <a:solidFill>
                  <a:srgbClr val="000000"/>
                </a:solidFill>
                <a:effectLst/>
                <a:latin typeface="Arial" panose="020B0604020202020204" pitchFamily="34" charset="0"/>
              </a:rPr>
              <a:t>questio</a:t>
            </a:r>
            <a:r>
              <a:rPr lang="en-US" sz="1400" dirty="0" err="1">
                <a:solidFill>
                  <a:srgbClr val="000000"/>
                </a:solidFill>
                <a:latin typeface="Arial" panose="020B0604020202020204" pitchFamily="34" charset="0"/>
              </a:rPr>
              <a:t>n</a:t>
            </a:r>
            <a:r>
              <a:rPr lang="en-US" sz="1400" b="0" i="0" u="none" strike="noStrike" dirty="0" err="1">
                <a:solidFill>
                  <a:srgbClr val="000000"/>
                </a:solidFill>
                <a:effectLst/>
                <a:latin typeface="Arial" panose="020B0604020202020204" pitchFamily="34" charset="0"/>
              </a:rPr>
              <a:t>This</a:t>
            </a:r>
            <a:r>
              <a:rPr lang="en-US" sz="1400" b="0" i="0" u="none" strike="noStrike" dirty="0">
                <a:solidFill>
                  <a:srgbClr val="000000"/>
                </a:solidFill>
                <a:effectLst/>
                <a:latin typeface="Arial" panose="020B0604020202020204" pitchFamily="34" charset="0"/>
              </a:rPr>
              <a:t> step provides the LLM with relevant context from our specific data, rather than just relying on its general knowledge.</a:t>
            </a:r>
          </a:p>
          <a:p>
            <a:pPr rtl="0" fontAlgn="base">
              <a:spcBef>
                <a:spcPts val="1200"/>
              </a:spcBef>
              <a:spcAft>
                <a:spcPts val="1200"/>
              </a:spcAft>
            </a:pPr>
            <a:r>
              <a:rPr lang="en-US" sz="1400" b="1" i="0" u="none" strike="noStrike" dirty="0">
                <a:solidFill>
                  <a:srgbClr val="000000"/>
                </a:solidFill>
                <a:effectLst/>
                <a:latin typeface="Arial" panose="020B0604020202020204" pitchFamily="34" charset="0"/>
              </a:rPr>
              <a:t>Step 3: Simulated Q&amp;A with LLM (Asking the Smart Bot!)</a:t>
            </a:r>
            <a:endParaRPr lang="en-US" sz="1400" dirty="0">
              <a:effectLst/>
            </a:endParaRPr>
          </a:p>
          <a:p>
            <a:pPr>
              <a:buNone/>
            </a:pPr>
            <a:r>
              <a:rPr lang="en-US" sz="1400" b="1" i="0" u="none" strike="noStrike" dirty="0">
                <a:solidFill>
                  <a:srgbClr val="000000"/>
                </a:solidFill>
                <a:effectLst/>
                <a:latin typeface="Arial" panose="020B0604020202020204" pitchFamily="34" charset="0"/>
              </a:rPr>
              <a:t>Step 3 The LLM uses relevant context to generate  informed </a:t>
            </a:r>
            <a:r>
              <a:rPr lang="en-US" sz="1400" b="1" i="0" u="none" strike="noStrike" dirty="0" err="1">
                <a:solidFill>
                  <a:srgbClr val="000000"/>
                </a:solidFill>
                <a:effectLst/>
                <a:latin typeface="Arial" panose="020B0604020202020204" pitchFamily="34" charset="0"/>
              </a:rPr>
              <a:t>answer.</a:t>
            </a:r>
            <a:r>
              <a:rPr lang="en-US" sz="1400" b="0" i="0" u="none" strike="noStrike" dirty="0" err="1">
                <a:solidFill>
                  <a:srgbClr val="000000"/>
                </a:solidFill>
                <a:effectLst/>
                <a:latin typeface="Arial" panose="020B0604020202020204" pitchFamily="34" charset="0"/>
              </a:rPr>
              <a:t>The</a:t>
            </a:r>
            <a:r>
              <a:rPr lang="en-US" sz="1400" b="0" i="0" u="none" strike="noStrike" dirty="0">
                <a:solidFill>
                  <a:srgbClr val="000000"/>
                </a:solidFill>
                <a:effectLst/>
                <a:latin typeface="Arial" panose="020B0604020202020204" pitchFamily="34" charset="0"/>
              </a:rPr>
              <a:t> idea behind RAG is to give the LLM the user's question </a:t>
            </a:r>
            <a:r>
              <a:rPr lang="en-US" sz="1400" b="0" i="1" u="none" strike="noStrike" dirty="0">
                <a:solidFill>
                  <a:srgbClr val="000000"/>
                </a:solidFill>
                <a:effectLst/>
                <a:latin typeface="Arial" panose="020B0604020202020204" pitchFamily="34" charset="0"/>
              </a:rPr>
              <a:t>plus</a:t>
            </a:r>
            <a:r>
              <a:rPr lang="en-US" sz="1400" b="0" i="0" u="none" strike="noStrike" dirty="0">
                <a:solidFill>
                  <a:srgbClr val="000000"/>
                </a:solidFill>
                <a:effectLst/>
                <a:latin typeface="Arial" panose="020B0604020202020204" pitchFamily="34" charset="0"/>
              </a:rPr>
              <a:t> the relevant complaints we just retrieved. The LLM then uses this information to generate an informed answer.</a:t>
            </a:r>
            <a:br>
              <a:rPr lang="en-US" sz="1400" b="0" i="0" u="none" strike="noStrike" dirty="0">
                <a:solidFill>
                  <a:srgbClr val="000000"/>
                </a:solidFill>
                <a:effectLst/>
                <a:latin typeface="Arial" panose="020B0604020202020204" pitchFamily="34" charset="0"/>
              </a:rPr>
            </a:br>
            <a:endParaRPr lang="en-AU" sz="1400" dirty="0"/>
          </a:p>
        </p:txBody>
      </p:sp>
      <p:sp>
        <p:nvSpPr>
          <p:cNvPr id="5" name="TextBox 4">
            <a:extLst>
              <a:ext uri="{FF2B5EF4-FFF2-40B4-BE49-F238E27FC236}">
                <a16:creationId xmlns:a16="http://schemas.microsoft.com/office/drawing/2014/main" id="{CDEB4B8D-9574-7350-AA29-401C6FFDC566}"/>
              </a:ext>
            </a:extLst>
          </p:cNvPr>
          <p:cNvSpPr txBox="1"/>
          <p:nvPr/>
        </p:nvSpPr>
        <p:spPr>
          <a:xfrm>
            <a:off x="6387738" y="306976"/>
            <a:ext cx="4318906" cy="369332"/>
          </a:xfrm>
          <a:prstGeom prst="rect">
            <a:avLst/>
          </a:prstGeom>
          <a:noFill/>
        </p:spPr>
        <p:txBody>
          <a:bodyPr wrap="square">
            <a:spAutoFit/>
          </a:bodyPr>
          <a:lstStyle/>
          <a:p>
            <a:r>
              <a:rPr lang="en-US" sz="1800" b="0" i="0" u="none" strike="noStrike" dirty="0">
                <a:solidFill>
                  <a:srgbClr val="000000"/>
                </a:solidFill>
                <a:effectLst/>
                <a:latin typeface="Arial" panose="020B0604020202020204" pitchFamily="34" charset="0"/>
              </a:rPr>
              <a:t> .</a:t>
            </a:r>
            <a:endParaRPr lang="en-AU" dirty="0"/>
          </a:p>
        </p:txBody>
      </p:sp>
      <p:sp>
        <p:nvSpPr>
          <p:cNvPr id="7" name="TextBox 6">
            <a:extLst>
              <a:ext uri="{FF2B5EF4-FFF2-40B4-BE49-F238E27FC236}">
                <a16:creationId xmlns:a16="http://schemas.microsoft.com/office/drawing/2014/main" id="{3323AE6D-58F1-6A45-1C3F-00DF956EDBE7}"/>
              </a:ext>
            </a:extLst>
          </p:cNvPr>
          <p:cNvSpPr txBox="1"/>
          <p:nvPr/>
        </p:nvSpPr>
        <p:spPr>
          <a:xfrm>
            <a:off x="290650" y="5934670"/>
            <a:ext cx="6097088" cy="923330"/>
          </a:xfrm>
          <a:prstGeom prst="rect">
            <a:avLst/>
          </a:prstGeom>
          <a:noFill/>
        </p:spPr>
        <p:txBody>
          <a:bodyPr wrap="square">
            <a:spAutoFit/>
          </a:bodyPr>
          <a:lstStyle/>
          <a:p>
            <a:r>
              <a:rPr lang="en-US" b="1" dirty="0"/>
              <a:t>This shows how we can use a Large Language Model (LLM) to answer questions about the customer complaints.</a:t>
            </a:r>
            <a:endParaRPr lang="en-AU" b="1" dirty="0"/>
          </a:p>
        </p:txBody>
      </p:sp>
    </p:spTree>
    <p:extLst>
      <p:ext uri="{BB962C8B-B14F-4D97-AF65-F5344CB8AC3E}">
        <p14:creationId xmlns:p14="http://schemas.microsoft.com/office/powerpoint/2010/main" val="17143124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D8CF0-7445-1571-3586-FD33A9D927CB}"/>
              </a:ext>
            </a:extLst>
          </p:cNvPr>
          <p:cNvSpPr>
            <a:spLocks noGrp="1"/>
          </p:cNvSpPr>
          <p:nvPr>
            <p:ph type="title"/>
          </p:nvPr>
        </p:nvSpPr>
        <p:spPr/>
        <p:txBody>
          <a:bodyPr/>
          <a:lstStyle/>
          <a:p>
            <a:r>
              <a:rPr lang="en-AU" dirty="0"/>
              <a:t>Problem Statement</a:t>
            </a:r>
          </a:p>
        </p:txBody>
      </p:sp>
      <p:sp>
        <p:nvSpPr>
          <p:cNvPr id="3" name="Content Placeholder 2">
            <a:extLst>
              <a:ext uri="{FF2B5EF4-FFF2-40B4-BE49-F238E27FC236}">
                <a16:creationId xmlns:a16="http://schemas.microsoft.com/office/drawing/2014/main" id="{3EBA7BEB-F55A-7B20-A691-1D44F27E39C8}"/>
              </a:ext>
            </a:extLst>
          </p:cNvPr>
          <p:cNvSpPr>
            <a:spLocks noGrp="1"/>
          </p:cNvSpPr>
          <p:nvPr>
            <p:ph idx="1"/>
          </p:nvPr>
        </p:nvSpPr>
        <p:spPr>
          <a:xfrm>
            <a:off x="431074" y="2603500"/>
            <a:ext cx="11260183" cy="3416300"/>
          </a:xfrm>
        </p:spPr>
        <p:txBody>
          <a:bodyPr/>
          <a:lstStyle/>
          <a:p>
            <a:r>
              <a:rPr lang="en-US" b="1" dirty="0"/>
              <a:t>❓ What is the problem or opportunity this project is investigating?</a:t>
            </a:r>
          </a:p>
          <a:p>
            <a:r>
              <a:rPr lang="en-US" dirty="0"/>
              <a:t>This project investigates the problem of </a:t>
            </a:r>
            <a:r>
              <a:rPr lang="en-US" b="1" dirty="0"/>
              <a:t>credit card fraud detection</a:t>
            </a:r>
            <a:r>
              <a:rPr lang="en-US" dirty="0"/>
              <a:t>, a high-risk domain where fraudulent transactions occur amidst millions of legitimate ones. The core challenge lies in the </a:t>
            </a:r>
            <a:r>
              <a:rPr lang="en-US" b="1" dirty="0"/>
              <a:t>extreme class imbalance</a:t>
            </a:r>
            <a:r>
              <a:rPr lang="en-US" dirty="0"/>
              <a:t>—fraudulent transactions make up less than 0.2% of all activity—making it difficult for traditional models to identify them without flagging too many false positives.</a:t>
            </a:r>
          </a:p>
          <a:p>
            <a:r>
              <a:rPr lang="en-US" dirty="0"/>
              <a:t>The project explores the opportunity to </a:t>
            </a:r>
            <a:r>
              <a:rPr lang="en-US" b="1" dirty="0"/>
              <a:t>develop a robust, multi-modal fraud detection system</a:t>
            </a:r>
            <a:r>
              <a:rPr lang="en-US" dirty="0"/>
              <a:t> using structured transaction data, unstructured customer feedback, and a combination of classical machine learning, deep learning, and rule-based logic.</a:t>
            </a:r>
          </a:p>
          <a:p>
            <a:endParaRPr lang="en-AU" dirty="0"/>
          </a:p>
        </p:txBody>
      </p:sp>
    </p:spTree>
    <p:extLst>
      <p:ext uri="{BB962C8B-B14F-4D97-AF65-F5344CB8AC3E}">
        <p14:creationId xmlns:p14="http://schemas.microsoft.com/office/powerpoint/2010/main" val="42206033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9A0D0D-14CF-6D31-AACD-B98889C0C909}"/>
              </a:ext>
            </a:extLst>
          </p:cNvPr>
          <p:cNvSpPr txBox="1"/>
          <p:nvPr/>
        </p:nvSpPr>
        <p:spPr>
          <a:xfrm>
            <a:off x="133894" y="147491"/>
            <a:ext cx="10013406" cy="5755422"/>
          </a:xfrm>
          <a:prstGeom prst="rect">
            <a:avLst/>
          </a:prstGeom>
          <a:noFill/>
        </p:spPr>
        <p:txBody>
          <a:bodyPr wrap="square">
            <a:spAutoFit/>
          </a:bodyPr>
          <a:lstStyle/>
          <a:p>
            <a:pPr rtl="0">
              <a:spcBef>
                <a:spcPts val="1200"/>
              </a:spcBef>
              <a:spcAft>
                <a:spcPts val="1200"/>
              </a:spcAft>
              <a:buNone/>
            </a:pPr>
            <a:r>
              <a:rPr lang="en-US" sz="1600" b="0" i="0" u="none" strike="noStrike">
                <a:solidFill>
                  <a:srgbClr val="000000"/>
                </a:solidFill>
                <a:effectLst/>
                <a:latin typeface="Arial" panose="020B0604020202020204" pitchFamily="34" charset="0"/>
              </a:rPr>
              <a:t>Phase 7 Deployment</a:t>
            </a:r>
            <a:endParaRPr lang="en-US" sz="2800"/>
          </a:p>
          <a:p>
            <a:pPr rtl="0">
              <a:spcBef>
                <a:spcPts val="1200"/>
              </a:spcBef>
              <a:spcAft>
                <a:spcPts val="1200"/>
              </a:spcAft>
              <a:buNone/>
            </a:pPr>
            <a:r>
              <a:rPr lang="en-US" sz="1600" b="1" i="0" u="none" strike="noStrike">
                <a:solidFill>
                  <a:srgbClr val="000000"/>
                </a:solidFill>
                <a:effectLst/>
                <a:latin typeface="Arial" panose="020B0604020202020204" pitchFamily="34" charset="0"/>
              </a:rPr>
              <a:t>💾 Step 1: Model Saving (Storing Our Hard Work!)</a:t>
            </a:r>
            <a:endParaRPr lang="en-US" sz="2800" b="1">
              <a:effectLst/>
            </a:endParaRPr>
          </a:p>
          <a:p>
            <a:pPr rtl="0">
              <a:spcBef>
                <a:spcPts val="1200"/>
              </a:spcBef>
              <a:spcAft>
                <a:spcPts val="1200"/>
              </a:spcAft>
              <a:buNone/>
            </a:pPr>
            <a:r>
              <a:rPr lang="en-US" sz="1600" b="0" i="0" u="none" strike="noStrike">
                <a:solidFill>
                  <a:srgbClr val="000000"/>
                </a:solidFill>
                <a:effectLst/>
                <a:latin typeface="Arial" panose="020B0604020202020204" pitchFamily="34" charset="0"/>
              </a:rPr>
              <a:t> .</a:t>
            </a:r>
            <a:r>
              <a:rPr lang="en-US" sz="1600" b="1" i="0" u="none" strike="noStrike">
                <a:solidFill>
                  <a:srgbClr val="000000"/>
                </a:solidFill>
                <a:effectLst/>
                <a:latin typeface="Arial" panose="020B0604020202020204" pitchFamily="34" charset="0"/>
              </a:rPr>
              <a:t>Step 2: Inference (Making Predictions on New Data!)</a:t>
            </a:r>
            <a:endParaRPr lang="en-US" sz="2800"/>
          </a:p>
          <a:p>
            <a:pPr rtl="0">
              <a:spcBef>
                <a:spcPts val="1200"/>
              </a:spcBef>
              <a:spcAft>
                <a:spcPts val="1200"/>
              </a:spcAft>
              <a:buNone/>
            </a:pPr>
            <a:r>
              <a:rPr lang="en-US" sz="1600" b="1" i="0" u="none" strike="noStrike">
                <a:solidFill>
                  <a:srgbClr val="000000"/>
                </a:solidFill>
                <a:effectLst/>
                <a:latin typeface="Arial" panose="020B0604020202020204" pitchFamily="34" charset="0"/>
              </a:rPr>
              <a:t>Step 3: Sample Prediction on Unseen Data (Testing it Out!)</a:t>
            </a:r>
            <a:endParaRPr lang="en-US" sz="2800" b="1">
              <a:effectLst/>
            </a:endParaRPr>
          </a:p>
          <a:p>
            <a:pPr rtl="0" fontAlgn="base">
              <a:spcBef>
                <a:spcPts val="1200"/>
              </a:spcBef>
              <a:spcAft>
                <a:spcPts val="1200"/>
              </a:spcAft>
            </a:pPr>
            <a:r>
              <a:rPr lang="en-US" sz="1600" b="1" i="0" u="none" strike="noStrike">
                <a:solidFill>
                  <a:srgbClr val="000000"/>
                </a:solidFill>
                <a:effectLst/>
                <a:latin typeface="Arial" panose="020B0604020202020204" pitchFamily="34" charset="0"/>
              </a:rPr>
              <a:t>Step 4: Deployment Concepts (Putting it in the Real World!)</a:t>
            </a:r>
            <a:endParaRPr lang="en-US" sz="2800" b="1">
              <a:effectLst/>
            </a:endParaRPr>
          </a:p>
          <a:p>
            <a:pPr rtl="0" fontAlgn="base">
              <a:spcBef>
                <a:spcPts val="1200"/>
              </a:spcBef>
              <a:buFont typeface="Arial" panose="020B0604020202020204" pitchFamily="34" charset="0"/>
              <a:buChar char="•"/>
            </a:pPr>
            <a:r>
              <a:rPr lang="en-US" sz="1600" b="0" i="0" u="none" strike="noStrike">
                <a:solidFill>
                  <a:srgbClr val="000000"/>
                </a:solidFill>
                <a:effectLst/>
                <a:latin typeface="Arial" panose="020B0604020202020204" pitchFamily="34" charset="0"/>
              </a:rPr>
              <a:t>To use these models in a real-time system  you need to 'deploy' them.</a:t>
            </a:r>
          </a:p>
          <a:p>
            <a:pPr rtl="0" fontAlgn="base">
              <a:buFont typeface="Arial" panose="020B0604020202020204" pitchFamily="34" charset="0"/>
              <a:buChar char="•"/>
            </a:pPr>
            <a:r>
              <a:rPr lang="en-US" sz="1600" b="1" i="0" u="none" strike="noStrike">
                <a:solidFill>
                  <a:srgbClr val="000000"/>
                </a:solidFill>
                <a:effectLst/>
                <a:latin typeface="Arial" panose="020B0604020202020204" pitchFamily="34" charset="0"/>
              </a:rPr>
              <a:t>FastAPI:</a:t>
            </a:r>
            <a:r>
              <a:rPr lang="en-US" sz="1600" b="0" i="0" u="none" strike="noStrike">
                <a:solidFill>
                  <a:srgbClr val="000000"/>
                </a:solidFill>
                <a:effectLst/>
                <a:latin typeface="Arial" panose="020B0604020202020204" pitchFamily="34" charset="0"/>
              </a:rPr>
              <a:t>  FastAPI is a modern Python web framework for building APIs (Application Programming Interfaces). It allows other applications (like a bank's transaction system) to send transaction data to your deployed model and get a prediction back.</a:t>
            </a:r>
          </a:p>
          <a:p>
            <a:pPr rtl="0">
              <a:spcBef>
                <a:spcPts val="1200"/>
              </a:spcBef>
              <a:spcAft>
                <a:spcPts val="1200"/>
              </a:spcAft>
              <a:buNone/>
            </a:pPr>
            <a:r>
              <a:rPr lang="en-US" sz="1600" b="1" i="0" u="none" strike="noStrike">
                <a:solidFill>
                  <a:srgbClr val="000000"/>
                </a:solidFill>
                <a:effectLst/>
                <a:latin typeface="Arial" panose="020B0604020202020204" pitchFamily="34" charset="0"/>
              </a:rPr>
              <a:t>Streamlit:</a:t>
            </a:r>
            <a:r>
              <a:rPr lang="en-US" sz="1600" b="0" i="0" u="none" strike="noStrike">
                <a:solidFill>
                  <a:srgbClr val="000000"/>
                </a:solidFill>
                <a:effectLst/>
                <a:latin typeface="Arial" panose="020B0604020202020204" pitchFamily="34" charset="0"/>
              </a:rPr>
              <a:t> Streamlit is a Python library for easily creating interactive web applications for data science and machine learning. It's great for building dashboards or simple interfaces for users to interact with the model (e.g., manually</a:t>
            </a:r>
          </a:p>
          <a:p>
            <a:pPr>
              <a:buNone/>
            </a:pPr>
            <a:br>
              <a:rPr lang="en-US" sz="2800"/>
            </a:br>
            <a:endParaRPr lang="en-AU" sz="2800" dirty="0"/>
          </a:p>
        </p:txBody>
      </p:sp>
    </p:spTree>
    <p:extLst>
      <p:ext uri="{BB962C8B-B14F-4D97-AF65-F5344CB8AC3E}">
        <p14:creationId xmlns:p14="http://schemas.microsoft.com/office/powerpoint/2010/main" val="2453913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6BF892-1B85-50ED-78C4-57B365D5EB4E}"/>
              </a:ext>
            </a:extLst>
          </p:cNvPr>
          <p:cNvPicPr>
            <a:picLocks noChangeAspect="1"/>
          </p:cNvPicPr>
          <p:nvPr/>
        </p:nvPicPr>
        <p:blipFill>
          <a:blip r:embed="rId2"/>
          <a:stretch>
            <a:fillRect/>
          </a:stretch>
        </p:blipFill>
        <p:spPr>
          <a:xfrm>
            <a:off x="1054100" y="0"/>
            <a:ext cx="10185400" cy="6858000"/>
          </a:xfrm>
          <a:prstGeom prst="rect">
            <a:avLst/>
          </a:prstGeom>
        </p:spPr>
      </p:pic>
    </p:spTree>
    <p:extLst>
      <p:ext uri="{BB962C8B-B14F-4D97-AF65-F5344CB8AC3E}">
        <p14:creationId xmlns:p14="http://schemas.microsoft.com/office/powerpoint/2010/main" val="2180045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9F1F1CA-9DB9-A761-03E2-DBD91A340B03}"/>
              </a:ext>
            </a:extLst>
          </p:cNvPr>
          <p:cNvSpPr>
            <a:spLocks noChangeArrowheads="1"/>
          </p:cNvSpPr>
          <p:nvPr/>
        </p:nvSpPr>
        <p:spPr bwMode="auto">
          <a:xfrm>
            <a:off x="104503" y="238627"/>
            <a:ext cx="10026650"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AU" dirty="0"/>
              <a:t>📌</a:t>
            </a:r>
            <a:r>
              <a:rPr kumimoji="0" lang="en-US" altLang="en-US" sz="2800" b="1" i="0" u="none" strike="noStrike" cap="none" normalizeH="0" baseline="0" dirty="0">
                <a:ln>
                  <a:noFill/>
                </a:ln>
                <a:solidFill>
                  <a:schemeClr val="tx1"/>
                </a:solidFill>
                <a:effectLst/>
                <a:latin typeface="Arial" panose="020B0604020202020204" pitchFamily="34" charset="0"/>
              </a:rPr>
              <a:t>The primary business question </a:t>
            </a:r>
            <a:r>
              <a:rPr kumimoji="0" lang="en-US" altLang="en-US" sz="1800" b="0" i="0" u="none" strike="noStrike" cap="none" normalizeH="0" baseline="0" dirty="0">
                <a:ln>
                  <a:noFill/>
                </a:ln>
                <a:solidFill>
                  <a:schemeClr val="tx1"/>
                </a:solidFill>
                <a:effectLst/>
                <a:latin typeface="Arial" panose="020B0604020202020204" pitchFamily="34" charset="0"/>
              </a:rPr>
              <a:t>— “Can we build a reliable fraud detection system that improves fraud identification without raising excessive false alarms?” — was answered with </a:t>
            </a:r>
            <a:r>
              <a:rPr kumimoji="0" lang="en-US" altLang="en-US" sz="1800" b="1" i="0" u="none" strike="noStrike" cap="none" normalizeH="0" baseline="0" dirty="0">
                <a:ln>
                  <a:noFill/>
                </a:ln>
                <a:solidFill>
                  <a:schemeClr val="tx1"/>
                </a:solidFill>
                <a:effectLst/>
                <a:latin typeface="Arial" panose="020B0604020202020204" pitchFamily="34" charset="0"/>
              </a:rPr>
              <a:t>quantifiable success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Models (especially </a:t>
            </a:r>
            <a:r>
              <a:rPr kumimoji="0" lang="en-US" altLang="en-US" sz="1800" b="1" i="0" u="none" strike="noStrike" cap="none" normalizeH="0" baseline="0" dirty="0" err="1">
                <a:ln>
                  <a:noFill/>
                </a:ln>
                <a:solidFill>
                  <a:schemeClr val="tx1"/>
                </a:solidFill>
                <a:effectLst/>
                <a:latin typeface="Arial" panose="020B0604020202020204" pitchFamily="34" charset="0"/>
              </a:rPr>
              <a:t>XGBoost</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Deep Learning with sentiment</a:t>
            </a:r>
            <a:r>
              <a:rPr kumimoji="0" lang="en-US" altLang="en-US" sz="1800" b="0" i="0" u="none" strike="noStrike" cap="none" normalizeH="0" baseline="0" dirty="0">
                <a:ln>
                  <a:noFill/>
                </a:ln>
                <a:solidFill>
                  <a:schemeClr val="tx1"/>
                </a:solidFill>
                <a:effectLst/>
                <a:latin typeface="Arial" panose="020B0604020202020204" pitchFamily="34" charset="0"/>
              </a:rPr>
              <a:t>) achieved </a:t>
            </a:r>
            <a:r>
              <a:rPr kumimoji="0" lang="en-US" altLang="en-US" sz="1800" b="1" i="0" u="none" strike="noStrike" cap="none" normalizeH="0" baseline="0" dirty="0">
                <a:ln>
                  <a:noFill/>
                </a:ln>
                <a:solidFill>
                  <a:schemeClr val="tx1"/>
                </a:solidFill>
                <a:effectLst/>
                <a:latin typeface="Arial" panose="020B0604020202020204" pitchFamily="34" charset="0"/>
              </a:rPr>
              <a:t>Precision &gt; 0.807</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Recall &gt; 0.816</a:t>
            </a:r>
            <a:r>
              <a:rPr kumimoji="0" lang="en-US" altLang="en-US" sz="1800" b="0" i="0" u="none" strike="noStrike" cap="none" normalizeH="0" baseline="0" dirty="0">
                <a:ln>
                  <a:noFill/>
                </a:ln>
                <a:solidFill>
                  <a:schemeClr val="tx1"/>
                </a:solidFill>
                <a:effectLst/>
                <a:latin typeface="Arial" panose="020B0604020202020204" pitchFamily="34" charset="0"/>
              </a:rPr>
              <a:t>, indicating both fraud detection and cost-saving potential.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meets the dual goal of </a:t>
            </a:r>
            <a:r>
              <a:rPr kumimoji="0" lang="en-US" altLang="en-US" sz="1800" b="1" i="0" u="none" strike="noStrike" cap="none" normalizeH="0" baseline="0" dirty="0">
                <a:ln>
                  <a:noFill/>
                </a:ln>
                <a:solidFill>
                  <a:schemeClr val="tx1"/>
                </a:solidFill>
                <a:effectLst/>
                <a:latin typeface="Arial" panose="020B0604020202020204" pitchFamily="34" charset="0"/>
              </a:rPr>
              <a:t>catching more fraud</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reducing unnecessary investigations</a:t>
            </a:r>
            <a:r>
              <a:rPr kumimoji="0" lang="en-US" altLang="en-US" sz="1800" b="0" i="0" u="none" strike="noStrike" cap="none" normalizeH="0" baseline="0" dirty="0">
                <a:ln>
                  <a:noFill/>
                </a:ln>
                <a:solidFill>
                  <a:schemeClr val="tx1"/>
                </a:solidFill>
                <a:effectLst/>
                <a:latin typeface="Arial" panose="020B0604020202020204" pitchFamily="34" charset="0"/>
              </a:rPr>
              <a:t> on false positives.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 What is the confidence level in the business answer?</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latin typeface="Arial" panose="020B0604020202020204" pitchFamily="34" charset="0"/>
              </a:rPr>
              <a:t>Would we recommend it?</a:t>
            </a:r>
            <a:endParaRPr kumimoji="0" lang="en-US" altLang="en-US" sz="2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High Confidence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Model performance is </a:t>
            </a:r>
            <a:r>
              <a:rPr kumimoji="0" lang="en-US" altLang="en-US" sz="1800" b="1" i="0" u="none" strike="noStrike" cap="none" normalizeH="0" baseline="0" dirty="0">
                <a:ln>
                  <a:noFill/>
                </a:ln>
                <a:solidFill>
                  <a:schemeClr val="tx1"/>
                </a:solidFill>
                <a:effectLst/>
                <a:latin typeface="Arial" panose="020B0604020202020204" pitchFamily="34" charset="0"/>
              </a:rPr>
              <a:t>stable</a:t>
            </a:r>
            <a:r>
              <a:rPr kumimoji="0" lang="en-US" altLang="en-US" sz="1800" b="0" i="0" u="none" strike="noStrike" cap="none" normalizeH="0" baseline="0" dirty="0">
                <a:ln>
                  <a:noFill/>
                </a:ln>
                <a:solidFill>
                  <a:schemeClr val="tx1"/>
                </a:solidFill>
                <a:effectLst/>
                <a:latin typeface="Arial" panose="020B0604020202020204" pitchFamily="34" charset="0"/>
              </a:rPr>
              <a:t> across validation and test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Techniques like </a:t>
            </a:r>
            <a:r>
              <a:rPr kumimoji="0" lang="en-US" altLang="en-US" sz="1800" b="1" i="0" u="none" strike="noStrike" cap="none" normalizeH="0" baseline="0" dirty="0">
                <a:ln>
                  <a:noFill/>
                </a:ln>
                <a:solidFill>
                  <a:schemeClr val="tx1"/>
                </a:solidFill>
                <a:effectLst/>
                <a:latin typeface="Arial" panose="020B0604020202020204" pitchFamily="34" charset="0"/>
              </a:rPr>
              <a:t>SMOTE</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sentiment simulation</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multi-agent scoring</a:t>
            </a:r>
            <a:r>
              <a:rPr kumimoji="0" lang="en-US" altLang="en-US" sz="1800" b="0" i="0" u="none" strike="noStrike" cap="none" normalizeH="0" baseline="0" dirty="0">
                <a:ln>
                  <a:noFill/>
                </a:ln>
                <a:solidFill>
                  <a:schemeClr val="tx1"/>
                </a:solidFill>
                <a:effectLst/>
                <a:latin typeface="Arial" panose="020B0604020202020204" pitchFamily="34" charset="0"/>
              </a:rPr>
              <a:t> ensure robustness across real-world scenarios.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data pipeline is </a:t>
            </a:r>
            <a:r>
              <a:rPr kumimoji="0" lang="en-US" altLang="en-US" sz="1800" b="1" i="0" u="none" strike="noStrike" cap="none" normalizeH="0" baseline="0" dirty="0">
                <a:ln>
                  <a:noFill/>
                </a:ln>
                <a:solidFill>
                  <a:schemeClr val="tx1"/>
                </a:solidFill>
                <a:effectLst/>
                <a:latin typeface="Arial" panose="020B0604020202020204" pitchFamily="34" charset="0"/>
              </a:rPr>
              <a:t>scalable</a:t>
            </a:r>
            <a:r>
              <a:rPr kumimoji="0" lang="en-US" altLang="en-US" sz="1800" b="0" i="0" u="none" strike="noStrike" cap="none" normalizeH="0" baseline="0" dirty="0">
                <a:ln>
                  <a:noFill/>
                </a:ln>
                <a:solidFill>
                  <a:schemeClr val="tx1"/>
                </a:solidFill>
                <a:effectLst/>
                <a:latin typeface="Arial" panose="020B0604020202020204" pitchFamily="34" charset="0"/>
              </a:rPr>
              <a:t>, and the feature importance is </a:t>
            </a:r>
            <a:r>
              <a:rPr kumimoji="0" lang="en-US" altLang="en-US" sz="1800" b="1" i="0" u="none" strike="noStrike" cap="none" normalizeH="0" baseline="0" dirty="0">
                <a:ln>
                  <a:noFill/>
                </a:ln>
                <a:solidFill>
                  <a:schemeClr val="tx1"/>
                </a:solidFill>
                <a:effectLst/>
                <a:latin typeface="Arial" panose="020B0604020202020204" pitchFamily="34" charset="0"/>
              </a:rPr>
              <a:t>interpretable</a:t>
            </a:r>
            <a:r>
              <a:rPr kumimoji="0" lang="en-US" altLang="en-US" sz="1800" b="0" i="0" u="none" strike="noStrike" cap="none" normalizeH="0" baseline="0" dirty="0">
                <a:ln>
                  <a:noFill/>
                </a:ln>
                <a:solidFill>
                  <a:schemeClr val="tx1"/>
                </a:solidFill>
                <a:effectLst/>
                <a:latin typeface="Arial" panose="020B0604020202020204" pitchFamily="34" charset="0"/>
              </a:rPr>
              <a:t>, allowing consistent business integration.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latin typeface="Arial" panose="020B0604020202020204" pitchFamily="34" charset="0"/>
              </a:rPr>
              <a:t>Highly recommend this model to our stakeholders for trial and assessment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1276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AE7336A-F7B0-FDF9-558C-37C6F3C91816}"/>
              </a:ext>
            </a:extLst>
          </p:cNvPr>
          <p:cNvSpPr txBox="1"/>
          <p:nvPr/>
        </p:nvSpPr>
        <p:spPr>
          <a:xfrm>
            <a:off x="2387600" y="2482850"/>
            <a:ext cx="7537450" cy="3046988"/>
          </a:xfrm>
          <a:prstGeom prst="rect">
            <a:avLst/>
          </a:prstGeom>
          <a:noFill/>
        </p:spPr>
        <p:txBody>
          <a:bodyPr wrap="square" rtlCol="0">
            <a:spAutoFit/>
          </a:bodyPr>
          <a:lstStyle/>
          <a:p>
            <a:r>
              <a:rPr lang="en-AU" sz="9600" dirty="0"/>
              <a:t>THANK YOU</a:t>
            </a:r>
          </a:p>
          <a:p>
            <a:endParaRPr lang="en-AU" sz="9600" dirty="0"/>
          </a:p>
        </p:txBody>
      </p:sp>
    </p:spTree>
    <p:extLst>
      <p:ext uri="{BB962C8B-B14F-4D97-AF65-F5344CB8AC3E}">
        <p14:creationId xmlns:p14="http://schemas.microsoft.com/office/powerpoint/2010/main" val="288827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CD82C52-651C-D2C8-9967-BA9F3DD09B3F}"/>
              </a:ext>
            </a:extLst>
          </p:cNvPr>
          <p:cNvSpPr txBox="1"/>
          <p:nvPr/>
        </p:nvSpPr>
        <p:spPr>
          <a:xfrm>
            <a:off x="124096" y="290457"/>
            <a:ext cx="11697789" cy="2585323"/>
          </a:xfrm>
          <a:prstGeom prst="rect">
            <a:avLst/>
          </a:prstGeom>
          <a:noFill/>
        </p:spPr>
        <p:txBody>
          <a:bodyPr wrap="square">
            <a:spAutoFit/>
          </a:bodyPr>
          <a:lstStyle/>
          <a:p>
            <a:pPr>
              <a:buNone/>
            </a:pPr>
            <a:r>
              <a:rPr lang="en-US" dirty="0"/>
              <a:t>Credit card fraud leads to </a:t>
            </a:r>
            <a:r>
              <a:rPr lang="en-US" b="1" dirty="0"/>
              <a:t>billions in financial losses annually</a:t>
            </a:r>
            <a:r>
              <a:rPr lang="en-US" dirty="0"/>
              <a:t> for financial institutions, consumers, and merchants. Inaccurate or delayed detection:</a:t>
            </a:r>
          </a:p>
          <a:p>
            <a:pPr>
              <a:buFont typeface="Arial" panose="020B0604020202020204" pitchFamily="34" charset="0"/>
              <a:buChar char="•"/>
            </a:pPr>
            <a:r>
              <a:rPr lang="en-US" dirty="0"/>
              <a:t>Increases </a:t>
            </a:r>
            <a:r>
              <a:rPr lang="en-US" b="1" dirty="0"/>
              <a:t>financial exposure</a:t>
            </a:r>
            <a:endParaRPr lang="en-US" dirty="0"/>
          </a:p>
          <a:p>
            <a:pPr>
              <a:buFont typeface="Arial" panose="020B0604020202020204" pitchFamily="34" charset="0"/>
              <a:buChar char="•"/>
            </a:pPr>
            <a:r>
              <a:rPr lang="en-US" dirty="0"/>
              <a:t>Damages </a:t>
            </a:r>
            <a:r>
              <a:rPr lang="en-US" b="1" dirty="0"/>
              <a:t>customer trust and loyalty</a:t>
            </a:r>
            <a:endParaRPr lang="en-US" dirty="0"/>
          </a:p>
          <a:p>
            <a:pPr>
              <a:buFont typeface="Arial" panose="020B0604020202020204" pitchFamily="34" charset="0"/>
              <a:buChar char="•"/>
            </a:pPr>
            <a:r>
              <a:rPr lang="en-US" dirty="0"/>
              <a:t>Results in </a:t>
            </a:r>
            <a:r>
              <a:rPr lang="en-US" b="1" dirty="0"/>
              <a:t>regulatory penalties</a:t>
            </a:r>
            <a:r>
              <a:rPr lang="en-US" dirty="0"/>
              <a:t> and increased insurance costs</a:t>
            </a:r>
          </a:p>
          <a:p>
            <a:pPr>
              <a:buNone/>
            </a:pPr>
            <a:r>
              <a:rPr lang="en-US" dirty="0"/>
              <a:t>On the other hand, </a:t>
            </a:r>
            <a:r>
              <a:rPr lang="en-US" b="1" dirty="0"/>
              <a:t>false positives</a:t>
            </a:r>
            <a:r>
              <a:rPr lang="en-US" dirty="0"/>
              <a:t> (flagging a legitimate transaction as fraud) can cause:</a:t>
            </a:r>
          </a:p>
          <a:p>
            <a:pPr>
              <a:buFont typeface="Arial" panose="020B0604020202020204" pitchFamily="34" charset="0"/>
              <a:buChar char="•"/>
            </a:pPr>
            <a:r>
              <a:rPr lang="en-US" dirty="0"/>
              <a:t>Customer dissatisfaction</a:t>
            </a:r>
          </a:p>
          <a:p>
            <a:pPr>
              <a:buFont typeface="Arial" panose="020B0604020202020204" pitchFamily="34" charset="0"/>
              <a:buChar char="•"/>
            </a:pPr>
            <a:r>
              <a:rPr lang="en-US" dirty="0"/>
              <a:t>Lost sales for merchants</a:t>
            </a:r>
          </a:p>
          <a:p>
            <a:pPr>
              <a:buFont typeface="Arial" panose="020B0604020202020204" pitchFamily="34" charset="0"/>
              <a:buChar char="•"/>
            </a:pPr>
            <a:r>
              <a:rPr lang="en-US" dirty="0"/>
              <a:t>Increased customer service costs</a:t>
            </a:r>
          </a:p>
        </p:txBody>
      </p:sp>
      <p:sp>
        <p:nvSpPr>
          <p:cNvPr id="7" name="TextBox 6">
            <a:extLst>
              <a:ext uri="{FF2B5EF4-FFF2-40B4-BE49-F238E27FC236}">
                <a16:creationId xmlns:a16="http://schemas.microsoft.com/office/drawing/2014/main" id="{8AACA3BD-9A10-6392-FF44-FF2A04E420CB}"/>
              </a:ext>
            </a:extLst>
          </p:cNvPr>
          <p:cNvSpPr txBox="1"/>
          <p:nvPr/>
        </p:nvSpPr>
        <p:spPr>
          <a:xfrm>
            <a:off x="71845" y="3196943"/>
            <a:ext cx="7465424" cy="3200876"/>
          </a:xfrm>
          <a:prstGeom prst="rect">
            <a:avLst/>
          </a:prstGeom>
          <a:noFill/>
        </p:spPr>
        <p:txBody>
          <a:bodyPr wrap="square">
            <a:spAutoFit/>
          </a:bodyPr>
          <a:lstStyle/>
          <a:p>
            <a:pPr>
              <a:buNone/>
            </a:pPr>
            <a:r>
              <a:rPr lang="en-US" sz="2000" b="1" dirty="0"/>
              <a:t>The current landscape of fraud detection faces several limitations:</a:t>
            </a:r>
          </a:p>
          <a:p>
            <a:pPr>
              <a:buFont typeface="Arial" panose="020B0604020202020204" pitchFamily="34" charset="0"/>
              <a:buChar char="•"/>
            </a:pPr>
            <a:r>
              <a:rPr lang="en-US" b="1" dirty="0"/>
              <a:t>Over-reliance on rule-based systems</a:t>
            </a:r>
            <a:r>
              <a:rPr lang="en-US" dirty="0"/>
              <a:t> that cannot adapt to evolving fraud tactics</a:t>
            </a:r>
          </a:p>
          <a:p>
            <a:pPr>
              <a:buFont typeface="Arial" panose="020B0604020202020204" pitchFamily="34" charset="0"/>
              <a:buChar char="•"/>
            </a:pPr>
            <a:r>
              <a:rPr lang="en-US" b="1" dirty="0"/>
              <a:t>Black-box deep learning systems</a:t>
            </a:r>
            <a:r>
              <a:rPr lang="en-US" dirty="0"/>
              <a:t> that are hard to explain and audit</a:t>
            </a:r>
          </a:p>
          <a:p>
            <a:pPr>
              <a:buFont typeface="Arial" panose="020B0604020202020204" pitchFamily="34" charset="0"/>
              <a:buChar char="•"/>
            </a:pPr>
            <a:r>
              <a:rPr lang="en-US" b="1" dirty="0"/>
              <a:t>Lack of integration</a:t>
            </a:r>
            <a:r>
              <a:rPr lang="en-US" dirty="0"/>
              <a:t> between transaction patterns and customer feedback</a:t>
            </a:r>
          </a:p>
          <a:p>
            <a:pPr>
              <a:buFont typeface="Arial" panose="020B0604020202020204" pitchFamily="34" charset="0"/>
              <a:buChar char="•"/>
            </a:pPr>
            <a:r>
              <a:rPr lang="en-US" b="1" dirty="0"/>
              <a:t>Low recall rates</a:t>
            </a:r>
            <a:r>
              <a:rPr lang="en-US" dirty="0"/>
              <a:t> on rare fraud instances due to unbalanced data</a:t>
            </a:r>
          </a:p>
          <a:p>
            <a:pPr>
              <a:buFont typeface="Arial" panose="020B0604020202020204" pitchFamily="34" charset="0"/>
              <a:buChar char="•"/>
            </a:pPr>
            <a:r>
              <a:rPr lang="en-US" b="1" dirty="0"/>
              <a:t>Minimal usage of text analytics</a:t>
            </a:r>
            <a:r>
              <a:rPr lang="en-US" dirty="0"/>
              <a:t> for sentiment or intent cues in user complaint</a:t>
            </a:r>
          </a:p>
        </p:txBody>
      </p:sp>
      <p:pic>
        <p:nvPicPr>
          <p:cNvPr id="1026" name="Picture 2" descr="2Q== (366×137)">
            <a:extLst>
              <a:ext uri="{FF2B5EF4-FFF2-40B4-BE49-F238E27FC236}">
                <a16:creationId xmlns:a16="http://schemas.microsoft.com/office/drawing/2014/main" id="{C0923D3E-4EF4-7F4E-755B-688D28B649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0905" y="3651069"/>
            <a:ext cx="4203376" cy="1573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1059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78D557-ADC4-D529-FA7F-18C736774231}"/>
              </a:ext>
            </a:extLst>
          </p:cNvPr>
          <p:cNvSpPr txBox="1"/>
          <p:nvPr/>
        </p:nvSpPr>
        <p:spPr>
          <a:xfrm>
            <a:off x="78377" y="130629"/>
            <a:ext cx="9908177" cy="2308324"/>
          </a:xfrm>
          <a:prstGeom prst="rect">
            <a:avLst/>
          </a:prstGeom>
          <a:noFill/>
        </p:spPr>
        <p:txBody>
          <a:bodyPr wrap="square">
            <a:spAutoFit/>
          </a:bodyPr>
          <a:lstStyle/>
          <a:p>
            <a:pPr>
              <a:buNone/>
            </a:pPr>
            <a:r>
              <a:rPr lang="en-US" b="1" dirty="0"/>
              <a:t>What is the desired state?</a:t>
            </a:r>
          </a:p>
          <a:p>
            <a:pPr>
              <a:buNone/>
            </a:pPr>
            <a:r>
              <a:rPr lang="en-US" dirty="0"/>
              <a:t>The desired state is a </a:t>
            </a:r>
            <a:r>
              <a:rPr lang="en-US" b="1" dirty="0"/>
              <a:t>modular, intelligent fraud detection pipeline</a:t>
            </a:r>
            <a:r>
              <a:rPr lang="en-US" dirty="0"/>
              <a:t> that:</a:t>
            </a:r>
          </a:p>
          <a:p>
            <a:pPr>
              <a:buFont typeface="Arial" panose="020B0604020202020204" pitchFamily="34" charset="0"/>
              <a:buChar char="•"/>
            </a:pPr>
            <a:r>
              <a:rPr lang="en-US" dirty="0"/>
              <a:t>Accurately detects fraud with </a:t>
            </a:r>
            <a:r>
              <a:rPr lang="en-US" b="1" dirty="0"/>
              <a:t>high Recall and AUC</a:t>
            </a:r>
            <a:endParaRPr lang="en-US" dirty="0"/>
          </a:p>
          <a:p>
            <a:pPr>
              <a:buFont typeface="Arial" panose="020B0604020202020204" pitchFamily="34" charset="0"/>
              <a:buChar char="•"/>
            </a:pPr>
            <a:r>
              <a:rPr lang="en-US" dirty="0"/>
              <a:t>Minimizes false alarms with </a:t>
            </a:r>
            <a:r>
              <a:rPr lang="en-US" b="1" dirty="0"/>
              <a:t>acceptable Precision and Recall(</a:t>
            </a:r>
            <a:r>
              <a:rPr lang="en-US" dirty="0"/>
              <a:t>In this project, </a:t>
            </a:r>
            <a:r>
              <a:rPr lang="en-US" b="1" dirty="0"/>
              <a:t>recall helps ensure most or all fraudulent transactions are caught</a:t>
            </a:r>
            <a:r>
              <a:rPr lang="en-US" dirty="0"/>
              <a:t>, )</a:t>
            </a:r>
          </a:p>
          <a:p>
            <a:pPr>
              <a:buFont typeface="Arial" panose="020B0604020202020204" pitchFamily="34" charset="0"/>
              <a:buChar char="•"/>
            </a:pPr>
            <a:r>
              <a:rPr lang="en-US" dirty="0"/>
              <a:t>Integrates </a:t>
            </a:r>
            <a:r>
              <a:rPr lang="en-US" b="1" dirty="0"/>
              <a:t>transactional data with unstructured feedback</a:t>
            </a:r>
            <a:r>
              <a:rPr lang="en-US" dirty="0"/>
              <a:t> (e.g., complaints, sentiment)</a:t>
            </a:r>
          </a:p>
          <a:p>
            <a:pPr>
              <a:buFont typeface="Arial" panose="020B0604020202020204" pitchFamily="34" charset="0"/>
              <a:buChar char="•"/>
            </a:pPr>
            <a:r>
              <a:rPr lang="en-US" dirty="0"/>
              <a:t>Provides </a:t>
            </a:r>
            <a:r>
              <a:rPr lang="en-US" b="1" dirty="0"/>
              <a:t>interpretable risk scoring</a:t>
            </a:r>
            <a:r>
              <a:rPr lang="en-US" dirty="0"/>
              <a:t> via agent logic and meta-risk features</a:t>
            </a:r>
          </a:p>
          <a:p>
            <a:pPr>
              <a:buFont typeface="Arial" panose="020B0604020202020204" pitchFamily="34" charset="0"/>
              <a:buChar char="•"/>
            </a:pPr>
            <a:r>
              <a:rPr lang="en-US" dirty="0"/>
              <a:t>Supports </a:t>
            </a:r>
            <a:r>
              <a:rPr lang="en-US" b="1" dirty="0"/>
              <a:t>real-time deployment</a:t>
            </a:r>
            <a:r>
              <a:rPr lang="en-US" dirty="0"/>
              <a:t> through scalable APIs and UI interfaces</a:t>
            </a:r>
          </a:p>
        </p:txBody>
      </p:sp>
      <p:sp>
        <p:nvSpPr>
          <p:cNvPr id="4" name="Rectangle 5">
            <a:extLst>
              <a:ext uri="{FF2B5EF4-FFF2-40B4-BE49-F238E27FC236}">
                <a16:creationId xmlns:a16="http://schemas.microsoft.com/office/drawing/2014/main" id="{CCA1E1A3-46D8-1D90-F56D-2FEC24FFFD39}"/>
              </a:ext>
            </a:extLst>
          </p:cNvPr>
          <p:cNvSpPr>
            <a:spLocks noChangeArrowheads="1"/>
          </p:cNvSpPr>
          <p:nvPr/>
        </p:nvSpPr>
        <p:spPr bwMode="auto">
          <a:xfrm>
            <a:off x="0" y="2602956"/>
            <a:ext cx="111099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rPr>
              <a:t>What makes our project unique?</a:t>
            </a: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Yes, numerous research projects and industry implementations have attempted to address credit card fraud detection using: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techniques</a:t>
            </a:r>
            <a:r>
              <a:rPr kumimoji="0" lang="en-US" altLang="en-US" sz="1800" b="0" i="0" u="none" strike="noStrike" cap="none" normalizeH="0" baseline="0" dirty="0">
                <a:ln>
                  <a:noFill/>
                </a:ln>
                <a:solidFill>
                  <a:schemeClr val="tx1"/>
                </a:solidFill>
                <a:effectLst/>
                <a:latin typeface="Arial" panose="020B0604020202020204" pitchFamily="34" charset="0"/>
              </a:rPr>
              <a:t> such as logistic regression, decision trees, random forests, and </a:t>
            </a:r>
            <a:r>
              <a:rPr kumimoji="0" lang="en-US" altLang="en-US" sz="1800" b="0" i="0" u="none" strike="noStrike" cap="none" normalizeH="0" baseline="0" dirty="0" err="1">
                <a:ln>
                  <a:noFill/>
                </a:ln>
                <a:solidFill>
                  <a:schemeClr val="tx1"/>
                </a:solidFill>
                <a:effectLst/>
                <a:latin typeface="Arial" panose="020B0604020202020204" pitchFamily="34" charset="0"/>
              </a:rPr>
              <a:t>XGBoost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Deep learning architectures</a:t>
            </a:r>
            <a:r>
              <a:rPr kumimoji="0" lang="en-US" altLang="en-US" sz="1800" b="0" i="0" u="none" strike="noStrike" cap="none" normalizeH="0" baseline="0" dirty="0">
                <a:ln>
                  <a:noFill/>
                </a:ln>
                <a:solidFill>
                  <a:schemeClr val="tx1"/>
                </a:solidFill>
                <a:effectLst/>
                <a:latin typeface="Arial" panose="020B0604020202020204" pitchFamily="34" charset="0"/>
              </a:rPr>
              <a:t>, including MLPs and LSTMs, especially for temporal or sequential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Imbalanced data solutions</a:t>
            </a:r>
            <a:r>
              <a:rPr kumimoji="0" lang="en-US" altLang="en-US" sz="1800" b="0" i="0" u="none" strike="noStrike" cap="none" normalizeH="0" baseline="0" dirty="0">
                <a:ln>
                  <a:noFill/>
                </a:ln>
                <a:solidFill>
                  <a:schemeClr val="tx1"/>
                </a:solidFill>
                <a:effectLst/>
                <a:latin typeface="Arial" panose="020B0604020202020204" pitchFamily="34" charset="0"/>
              </a:rPr>
              <a:t> like SMOTE, ADASYN, and </a:t>
            </a:r>
            <a:r>
              <a:rPr kumimoji="0" lang="en-US" altLang="en-US" sz="1800" b="0" i="0" u="none" strike="noStrike" cap="none" normalizeH="0" baseline="0" dirty="0" err="1">
                <a:ln>
                  <a:noFill/>
                </a:ln>
                <a:solidFill>
                  <a:schemeClr val="tx1"/>
                </a:solidFill>
                <a:effectLst/>
                <a:latin typeface="Arial" panose="020B0604020202020204" pitchFamily="34" charset="0"/>
              </a:rPr>
              <a:t>undersampling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Text mining and NLP</a:t>
            </a:r>
            <a:r>
              <a:rPr kumimoji="0" lang="en-US" altLang="en-US" sz="1800" b="0" i="0" u="none" strike="noStrike" cap="none" normalizeH="0" baseline="0" dirty="0">
                <a:ln>
                  <a:noFill/>
                </a:ln>
                <a:solidFill>
                  <a:schemeClr val="tx1"/>
                </a:solidFill>
                <a:effectLst/>
                <a:latin typeface="Arial" panose="020B0604020202020204" pitchFamily="34" charset="0"/>
              </a:rPr>
              <a:t> in customer service domains, but rarely integrated directly with transaction-level fraud systems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While these approaches have shown success in isolation, few combine </a:t>
            </a:r>
            <a:r>
              <a:rPr kumimoji="0" lang="en-US" altLang="en-US" sz="1800" b="1" i="0" u="none" strike="noStrike" cap="none" normalizeH="0" baseline="0" dirty="0">
                <a:ln>
                  <a:noFill/>
                </a:ln>
                <a:solidFill>
                  <a:schemeClr val="tx1"/>
                </a:solidFill>
                <a:effectLst/>
                <a:latin typeface="Arial" panose="020B0604020202020204" pitchFamily="34" charset="0"/>
              </a:rPr>
              <a:t>structured, unstructured, and rule-based signals</a:t>
            </a:r>
            <a:r>
              <a:rPr kumimoji="0" lang="en-US" altLang="en-US" sz="1800" b="0" i="0" u="none" strike="noStrike" cap="none" normalizeH="0" baseline="0" dirty="0">
                <a:ln>
                  <a:noFill/>
                </a:ln>
                <a:solidFill>
                  <a:schemeClr val="tx1"/>
                </a:solidFill>
                <a:effectLst/>
                <a:latin typeface="Arial" panose="020B0604020202020204" pitchFamily="34" charset="0"/>
              </a:rPr>
              <a:t> into a </a:t>
            </a:r>
            <a:r>
              <a:rPr kumimoji="0" lang="en-US" altLang="en-US" sz="1800" b="1" i="0" u="none" strike="noStrike" cap="none" normalizeH="0" baseline="0" dirty="0">
                <a:ln>
                  <a:noFill/>
                </a:ln>
                <a:solidFill>
                  <a:schemeClr val="tx1"/>
                </a:solidFill>
                <a:effectLst/>
                <a:latin typeface="Arial" panose="020B0604020202020204" pitchFamily="34" charset="0"/>
              </a:rPr>
              <a:t>unified framework</a:t>
            </a:r>
            <a:r>
              <a:rPr kumimoji="0" lang="en-US" altLang="en-US" sz="1800" b="0" i="0" u="none" strike="noStrike" cap="none" normalizeH="0" baseline="0" dirty="0">
                <a:ln>
                  <a:noFill/>
                </a:ln>
                <a:solidFill>
                  <a:schemeClr val="tx1"/>
                </a:solidFill>
                <a:effectLst/>
                <a:latin typeface="Arial" panose="020B0604020202020204" pitchFamily="34" charset="0"/>
              </a:rPr>
              <a:t>. Our project builds upon this prior work but extends it by integrating </a:t>
            </a:r>
            <a:r>
              <a:rPr kumimoji="0" lang="en-US" altLang="en-US" sz="1800" b="1" i="0" u="none" strike="noStrike" cap="none" normalizeH="0" baseline="0" dirty="0">
                <a:ln>
                  <a:noFill/>
                </a:ln>
                <a:solidFill>
                  <a:schemeClr val="tx1"/>
                </a:solidFill>
                <a:effectLst/>
                <a:latin typeface="Arial" panose="020B0604020202020204" pitchFamily="34" charset="0"/>
              </a:rPr>
              <a:t>sentiment analysis, multi-agent logic, and retrieval-augmented feedback querying</a:t>
            </a:r>
            <a:r>
              <a:rPr kumimoji="0" lang="en-US" altLang="en-US" sz="1800" b="0" i="0" u="none" strike="noStrike" cap="none" normalizeH="0" baseline="0" dirty="0">
                <a:ln>
                  <a:noFill/>
                </a:ln>
                <a:solidFill>
                  <a:schemeClr val="tx1"/>
                </a:solidFill>
                <a:effectLst/>
                <a:latin typeface="Arial" panose="020B0604020202020204" pitchFamily="34" charset="0"/>
              </a:rPr>
              <a:t> into a single, end-to-end fraud detection pipeline.</a:t>
            </a:r>
          </a:p>
        </p:txBody>
      </p:sp>
    </p:spTree>
    <p:extLst>
      <p:ext uri="{BB962C8B-B14F-4D97-AF65-F5344CB8AC3E}">
        <p14:creationId xmlns:p14="http://schemas.microsoft.com/office/powerpoint/2010/main" val="586772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11A544-A02F-3E5B-86D5-71D20F61EA38}"/>
              </a:ext>
            </a:extLst>
          </p:cNvPr>
          <p:cNvGraphicFramePr>
            <a:graphicFrameLocks noGrp="1"/>
          </p:cNvGraphicFramePr>
          <p:nvPr>
            <p:extLst>
              <p:ext uri="{D42A27DB-BD31-4B8C-83A1-F6EECF244321}">
                <p14:modId xmlns:p14="http://schemas.microsoft.com/office/powerpoint/2010/main" val="2806960124"/>
              </p:ext>
            </p:extLst>
          </p:nvPr>
        </p:nvGraphicFramePr>
        <p:xfrm>
          <a:off x="352697" y="553153"/>
          <a:ext cx="9470572" cy="6017464"/>
        </p:xfrm>
        <a:graphic>
          <a:graphicData uri="http://schemas.openxmlformats.org/drawingml/2006/table">
            <a:tbl>
              <a:tblPr/>
              <a:tblGrid>
                <a:gridCol w="4735286">
                  <a:extLst>
                    <a:ext uri="{9D8B030D-6E8A-4147-A177-3AD203B41FA5}">
                      <a16:colId xmlns:a16="http://schemas.microsoft.com/office/drawing/2014/main" val="48148260"/>
                    </a:ext>
                  </a:extLst>
                </a:gridCol>
                <a:gridCol w="4735286">
                  <a:extLst>
                    <a:ext uri="{9D8B030D-6E8A-4147-A177-3AD203B41FA5}">
                      <a16:colId xmlns:a16="http://schemas.microsoft.com/office/drawing/2014/main" val="130080205"/>
                    </a:ext>
                  </a:extLst>
                </a:gridCol>
              </a:tblGrid>
              <a:tr h="281892">
                <a:tc>
                  <a:txBody>
                    <a:bodyPr/>
                    <a:lstStyle/>
                    <a:p>
                      <a:r>
                        <a:rPr lang="en-AU" sz="1400" dirty="0"/>
                        <a:t>Stakeholder</a:t>
                      </a:r>
                    </a:p>
                  </a:txBody>
                  <a:tcPr marL="36734" marR="36734" marT="18367" marB="18367" anchor="ctr">
                    <a:lnL>
                      <a:noFill/>
                    </a:lnL>
                    <a:lnR>
                      <a:noFill/>
                    </a:lnR>
                    <a:lnT>
                      <a:noFill/>
                    </a:lnT>
                    <a:lnB>
                      <a:noFill/>
                    </a:lnB>
                    <a:noFill/>
                  </a:tcPr>
                </a:tc>
                <a:tc>
                  <a:txBody>
                    <a:bodyPr/>
                    <a:lstStyle/>
                    <a:p>
                      <a:r>
                        <a:rPr lang="en-AU" sz="1400"/>
                        <a:t>Key Expectations</a:t>
                      </a:r>
                    </a:p>
                  </a:txBody>
                  <a:tcPr marL="36734" marR="36734" marT="18367" marB="18367" anchor="ctr">
                    <a:lnL>
                      <a:noFill/>
                    </a:lnL>
                    <a:lnR>
                      <a:noFill/>
                    </a:lnR>
                    <a:lnT>
                      <a:noFill/>
                    </a:lnT>
                    <a:lnB>
                      <a:noFill/>
                    </a:lnB>
                    <a:noFill/>
                  </a:tcPr>
                </a:tc>
                <a:extLst>
                  <a:ext uri="{0D108BD9-81ED-4DB2-BD59-A6C34878D82A}">
                    <a16:rowId xmlns:a16="http://schemas.microsoft.com/office/drawing/2014/main" val="1305299322"/>
                  </a:ext>
                </a:extLst>
              </a:tr>
              <a:tr h="779097">
                <a:tc>
                  <a:txBody>
                    <a:bodyPr/>
                    <a:lstStyle/>
                    <a:p>
                      <a:r>
                        <a:rPr lang="en-AU" sz="1400" b="1" dirty="0"/>
                        <a:t>Fraud Analysts</a:t>
                      </a:r>
                      <a:endParaRPr lang="en-AU" sz="1400" dirty="0"/>
                    </a:p>
                  </a:txBody>
                  <a:tcPr marL="36734" marR="36734" marT="18367" marB="18367" anchor="ctr">
                    <a:lnL>
                      <a:noFill/>
                    </a:lnL>
                    <a:lnR>
                      <a:noFill/>
                    </a:lnR>
                    <a:lnT>
                      <a:noFill/>
                    </a:lnT>
                    <a:lnB>
                      <a:noFill/>
                    </a:lnB>
                    <a:noFill/>
                  </a:tcPr>
                </a:tc>
                <a:tc>
                  <a:txBody>
                    <a:bodyPr/>
                    <a:lstStyle/>
                    <a:p>
                      <a:r>
                        <a:rPr lang="en-US" sz="1400"/>
                        <a:t>A system that catches more fraud cases with minimal false positives. Easy-to-interpret flags and scoring logic.</a:t>
                      </a:r>
                    </a:p>
                  </a:txBody>
                  <a:tcPr marL="36734" marR="36734" marT="18367" marB="18367" anchor="ctr">
                    <a:lnL>
                      <a:noFill/>
                    </a:lnL>
                    <a:lnR>
                      <a:noFill/>
                    </a:lnR>
                    <a:lnT>
                      <a:noFill/>
                    </a:lnT>
                    <a:lnB>
                      <a:noFill/>
                    </a:lnB>
                    <a:noFill/>
                  </a:tcPr>
                </a:tc>
                <a:extLst>
                  <a:ext uri="{0D108BD9-81ED-4DB2-BD59-A6C34878D82A}">
                    <a16:rowId xmlns:a16="http://schemas.microsoft.com/office/drawing/2014/main" val="1959997420"/>
                  </a:ext>
                </a:extLst>
              </a:tr>
              <a:tr h="530495">
                <a:tc>
                  <a:txBody>
                    <a:bodyPr/>
                    <a:lstStyle/>
                    <a:p>
                      <a:r>
                        <a:rPr lang="en-AU" sz="1400" b="1" dirty="0"/>
                        <a:t>Risk Executives / CROs</a:t>
                      </a:r>
                      <a:endParaRPr lang="en-AU" sz="1400" dirty="0"/>
                    </a:p>
                  </a:txBody>
                  <a:tcPr marL="36734" marR="36734" marT="18367" marB="18367" anchor="ctr">
                    <a:lnL>
                      <a:noFill/>
                    </a:lnL>
                    <a:lnR>
                      <a:noFill/>
                    </a:lnR>
                    <a:lnT>
                      <a:noFill/>
                    </a:lnT>
                    <a:lnB>
                      <a:noFill/>
                    </a:lnB>
                    <a:noFill/>
                  </a:tcPr>
                </a:tc>
                <a:tc>
                  <a:txBody>
                    <a:bodyPr/>
                    <a:lstStyle/>
                    <a:p>
                      <a:r>
                        <a:rPr lang="en-US" sz="1400"/>
                        <a:t>Strategic fraud risk reduction, explainable AI models, and regulatory alignment.</a:t>
                      </a:r>
                    </a:p>
                  </a:txBody>
                  <a:tcPr marL="36734" marR="36734" marT="18367" marB="18367" anchor="ctr">
                    <a:lnL>
                      <a:noFill/>
                    </a:lnL>
                    <a:lnR>
                      <a:noFill/>
                    </a:lnR>
                    <a:lnT>
                      <a:noFill/>
                    </a:lnT>
                    <a:lnB>
                      <a:noFill/>
                    </a:lnB>
                    <a:noFill/>
                  </a:tcPr>
                </a:tc>
                <a:extLst>
                  <a:ext uri="{0D108BD9-81ED-4DB2-BD59-A6C34878D82A}">
                    <a16:rowId xmlns:a16="http://schemas.microsoft.com/office/drawing/2014/main" val="3885112122"/>
                  </a:ext>
                </a:extLst>
              </a:tr>
              <a:tr h="779097">
                <a:tc>
                  <a:txBody>
                    <a:bodyPr/>
                    <a:lstStyle/>
                    <a:p>
                      <a:r>
                        <a:rPr lang="en-AU" sz="1400" b="1"/>
                        <a:t>Data Scientists</a:t>
                      </a:r>
                      <a:endParaRPr lang="en-AU" sz="1400"/>
                    </a:p>
                  </a:txBody>
                  <a:tcPr marL="36734" marR="36734" marT="18367" marB="18367" anchor="ctr">
                    <a:lnL>
                      <a:noFill/>
                    </a:lnL>
                    <a:lnR>
                      <a:noFill/>
                    </a:lnR>
                    <a:lnT>
                      <a:noFill/>
                    </a:lnT>
                    <a:lnB>
                      <a:noFill/>
                    </a:lnB>
                    <a:noFill/>
                  </a:tcPr>
                </a:tc>
                <a:tc>
                  <a:txBody>
                    <a:bodyPr/>
                    <a:lstStyle/>
                    <a:p>
                      <a:r>
                        <a:rPr lang="en-US" sz="1400"/>
                        <a:t>Access to scalable modeling pipelines, feature-rich datasets (including sentiment and text), and performance metrics.</a:t>
                      </a:r>
                    </a:p>
                  </a:txBody>
                  <a:tcPr marL="36734" marR="36734" marT="18367" marB="18367" anchor="ctr">
                    <a:lnL>
                      <a:noFill/>
                    </a:lnL>
                    <a:lnR>
                      <a:noFill/>
                    </a:lnR>
                    <a:lnT>
                      <a:noFill/>
                    </a:lnT>
                    <a:lnB>
                      <a:noFill/>
                    </a:lnB>
                    <a:noFill/>
                  </a:tcPr>
                </a:tc>
                <a:extLst>
                  <a:ext uri="{0D108BD9-81ED-4DB2-BD59-A6C34878D82A}">
                    <a16:rowId xmlns:a16="http://schemas.microsoft.com/office/drawing/2014/main" val="1759111450"/>
                  </a:ext>
                </a:extLst>
              </a:tr>
              <a:tr h="779097">
                <a:tc>
                  <a:txBody>
                    <a:bodyPr/>
                    <a:lstStyle/>
                    <a:p>
                      <a:r>
                        <a:rPr lang="en-AU" sz="1400" b="1"/>
                        <a:t>IT &amp; DevOps Teams</a:t>
                      </a:r>
                      <a:endParaRPr lang="en-AU" sz="1400"/>
                    </a:p>
                  </a:txBody>
                  <a:tcPr marL="36734" marR="36734" marT="18367" marB="18367" anchor="ctr">
                    <a:lnL>
                      <a:noFill/>
                    </a:lnL>
                    <a:lnR>
                      <a:noFill/>
                    </a:lnR>
                    <a:lnT>
                      <a:noFill/>
                    </a:lnT>
                    <a:lnB>
                      <a:noFill/>
                    </a:lnB>
                    <a:noFill/>
                  </a:tcPr>
                </a:tc>
                <a:tc>
                  <a:txBody>
                    <a:bodyPr/>
                    <a:lstStyle/>
                    <a:p>
                      <a:r>
                        <a:rPr lang="en-US" sz="1400"/>
                        <a:t>Models that are easily deployable, stable in production, and secured via APIs or dashboards.</a:t>
                      </a:r>
                    </a:p>
                  </a:txBody>
                  <a:tcPr marL="36734" marR="36734" marT="18367" marB="18367" anchor="ctr">
                    <a:lnL>
                      <a:noFill/>
                    </a:lnL>
                    <a:lnR>
                      <a:noFill/>
                    </a:lnR>
                    <a:lnT>
                      <a:noFill/>
                    </a:lnT>
                    <a:lnB>
                      <a:noFill/>
                    </a:lnB>
                    <a:noFill/>
                  </a:tcPr>
                </a:tc>
                <a:extLst>
                  <a:ext uri="{0D108BD9-81ED-4DB2-BD59-A6C34878D82A}">
                    <a16:rowId xmlns:a16="http://schemas.microsoft.com/office/drawing/2014/main" val="3150759563"/>
                  </a:ext>
                </a:extLst>
              </a:tr>
              <a:tr h="530495">
                <a:tc>
                  <a:txBody>
                    <a:bodyPr/>
                    <a:lstStyle/>
                    <a:p>
                      <a:r>
                        <a:rPr lang="en-AU" sz="1400" b="1"/>
                        <a:t>Customer Support</a:t>
                      </a:r>
                      <a:endParaRPr lang="en-AU" sz="1400"/>
                    </a:p>
                  </a:txBody>
                  <a:tcPr marL="36734" marR="36734" marT="18367" marB="18367" anchor="ctr">
                    <a:lnL>
                      <a:noFill/>
                    </a:lnL>
                    <a:lnR>
                      <a:noFill/>
                    </a:lnR>
                    <a:lnT>
                      <a:noFill/>
                    </a:lnT>
                    <a:lnB>
                      <a:noFill/>
                    </a:lnB>
                    <a:noFill/>
                  </a:tcPr>
                </a:tc>
                <a:tc>
                  <a:txBody>
                    <a:bodyPr/>
                    <a:lstStyle/>
                    <a:p>
                      <a:r>
                        <a:rPr lang="en-US" sz="1400"/>
                        <a:t>Better tools to quickly investigate flagged transactions or negative feedback.</a:t>
                      </a:r>
                    </a:p>
                  </a:txBody>
                  <a:tcPr marL="36734" marR="36734" marT="18367" marB="18367" anchor="ctr">
                    <a:lnL>
                      <a:noFill/>
                    </a:lnL>
                    <a:lnR>
                      <a:noFill/>
                    </a:lnR>
                    <a:lnT>
                      <a:noFill/>
                    </a:lnT>
                    <a:lnB>
                      <a:noFill/>
                    </a:lnB>
                    <a:noFill/>
                  </a:tcPr>
                </a:tc>
                <a:extLst>
                  <a:ext uri="{0D108BD9-81ED-4DB2-BD59-A6C34878D82A}">
                    <a16:rowId xmlns:a16="http://schemas.microsoft.com/office/drawing/2014/main" val="593653040"/>
                  </a:ext>
                </a:extLst>
              </a:tr>
              <a:tr h="779097">
                <a:tc>
                  <a:txBody>
                    <a:bodyPr/>
                    <a:lstStyle/>
                    <a:p>
                      <a:r>
                        <a:rPr lang="en-AU" sz="1400" b="1"/>
                        <a:t>Customers</a:t>
                      </a:r>
                      <a:endParaRPr lang="en-AU" sz="1400"/>
                    </a:p>
                  </a:txBody>
                  <a:tcPr marL="36734" marR="36734" marT="18367" marB="18367" anchor="ctr">
                    <a:lnL>
                      <a:noFill/>
                    </a:lnL>
                    <a:lnR>
                      <a:noFill/>
                    </a:lnR>
                    <a:lnT>
                      <a:noFill/>
                    </a:lnT>
                    <a:lnB>
                      <a:noFill/>
                    </a:lnB>
                    <a:noFill/>
                  </a:tcPr>
                </a:tc>
                <a:tc>
                  <a:txBody>
                    <a:bodyPr/>
                    <a:lstStyle/>
                    <a:p>
                      <a:r>
                        <a:rPr lang="en-US" sz="1400"/>
                        <a:t>Minimal disruption, early detection of real fraud, and confidence in their bank’s systems.</a:t>
                      </a:r>
                    </a:p>
                  </a:txBody>
                  <a:tcPr marL="36734" marR="36734" marT="18367" marB="18367" anchor="ctr">
                    <a:lnL>
                      <a:noFill/>
                    </a:lnL>
                    <a:lnR>
                      <a:noFill/>
                    </a:lnR>
                    <a:lnT>
                      <a:noFill/>
                    </a:lnT>
                    <a:lnB>
                      <a:noFill/>
                    </a:lnB>
                    <a:noFill/>
                  </a:tcPr>
                </a:tc>
                <a:extLst>
                  <a:ext uri="{0D108BD9-81ED-4DB2-BD59-A6C34878D82A}">
                    <a16:rowId xmlns:a16="http://schemas.microsoft.com/office/drawing/2014/main" val="1309679690"/>
                  </a:ext>
                </a:extLst>
              </a:tr>
              <a:tr h="779097">
                <a:tc>
                  <a:txBody>
                    <a:bodyPr/>
                    <a:lstStyle/>
                    <a:p>
                      <a:r>
                        <a:rPr lang="en-AU" sz="1400" b="1"/>
                        <a:t>Regulators / Auditors</a:t>
                      </a:r>
                      <a:endParaRPr lang="en-AU" sz="1400"/>
                    </a:p>
                  </a:txBody>
                  <a:tcPr marL="36734" marR="36734" marT="18367" marB="18367" anchor="ctr">
                    <a:lnL>
                      <a:noFill/>
                    </a:lnL>
                    <a:lnR>
                      <a:noFill/>
                    </a:lnR>
                    <a:lnT>
                      <a:noFill/>
                    </a:lnT>
                    <a:lnB>
                      <a:noFill/>
                    </a:lnB>
                    <a:noFill/>
                  </a:tcPr>
                </a:tc>
                <a:tc>
                  <a:txBody>
                    <a:bodyPr/>
                    <a:lstStyle/>
                    <a:p>
                      <a:r>
                        <a:rPr lang="en-US" sz="1400"/>
                        <a:t>Transparent models, logged risk scores, and explainable triggers for each fraud flag.</a:t>
                      </a:r>
                    </a:p>
                  </a:txBody>
                  <a:tcPr marL="36734" marR="36734" marT="18367" marB="18367" anchor="ctr">
                    <a:lnL>
                      <a:noFill/>
                    </a:lnL>
                    <a:lnR>
                      <a:noFill/>
                    </a:lnR>
                    <a:lnT>
                      <a:noFill/>
                    </a:lnT>
                    <a:lnB>
                      <a:noFill/>
                    </a:lnB>
                    <a:noFill/>
                  </a:tcPr>
                </a:tc>
                <a:extLst>
                  <a:ext uri="{0D108BD9-81ED-4DB2-BD59-A6C34878D82A}">
                    <a16:rowId xmlns:a16="http://schemas.microsoft.com/office/drawing/2014/main" val="2244653646"/>
                  </a:ext>
                </a:extLst>
              </a:tr>
              <a:tr h="779097">
                <a:tc>
                  <a:txBody>
                    <a:bodyPr/>
                    <a:lstStyle/>
                    <a:p>
                      <a:r>
                        <a:rPr lang="en-AU" sz="1400" b="1"/>
                        <a:t>FinTech Product Managers</a:t>
                      </a:r>
                      <a:endParaRPr lang="en-AU" sz="1400"/>
                    </a:p>
                  </a:txBody>
                  <a:tcPr marL="36734" marR="36734" marT="18367" marB="18367" anchor="ctr">
                    <a:lnL>
                      <a:noFill/>
                    </a:lnL>
                    <a:lnR>
                      <a:noFill/>
                    </a:lnR>
                    <a:lnT>
                      <a:noFill/>
                    </a:lnT>
                    <a:lnB>
                      <a:noFill/>
                    </a:lnB>
                    <a:noFill/>
                  </a:tcPr>
                </a:tc>
                <a:tc>
                  <a:txBody>
                    <a:bodyPr/>
                    <a:lstStyle/>
                    <a:p>
                      <a:r>
                        <a:rPr lang="en-US" sz="1400" dirty="0"/>
                        <a:t>Modern, modular architecture that allows integration into customer-facing apps for real-time fraud scoring or alerts.</a:t>
                      </a:r>
                    </a:p>
                  </a:txBody>
                  <a:tcPr marL="36734" marR="36734" marT="18367" marB="18367" anchor="ctr">
                    <a:lnL>
                      <a:noFill/>
                    </a:lnL>
                    <a:lnR>
                      <a:noFill/>
                    </a:lnR>
                    <a:lnT>
                      <a:noFill/>
                    </a:lnT>
                    <a:lnB>
                      <a:noFill/>
                    </a:lnB>
                    <a:noFill/>
                  </a:tcPr>
                </a:tc>
                <a:extLst>
                  <a:ext uri="{0D108BD9-81ED-4DB2-BD59-A6C34878D82A}">
                    <a16:rowId xmlns:a16="http://schemas.microsoft.com/office/drawing/2014/main" val="484180361"/>
                  </a:ext>
                </a:extLst>
              </a:tr>
            </a:tbl>
          </a:graphicData>
        </a:graphic>
      </p:graphicFrame>
      <p:sp>
        <p:nvSpPr>
          <p:cNvPr id="3" name="TextBox 2">
            <a:extLst>
              <a:ext uri="{FF2B5EF4-FFF2-40B4-BE49-F238E27FC236}">
                <a16:creationId xmlns:a16="http://schemas.microsoft.com/office/drawing/2014/main" id="{F93CDCE5-F423-7AEB-4797-E12D977CF369}"/>
              </a:ext>
            </a:extLst>
          </p:cNvPr>
          <p:cNvSpPr txBox="1"/>
          <p:nvPr/>
        </p:nvSpPr>
        <p:spPr>
          <a:xfrm>
            <a:off x="235131" y="254726"/>
            <a:ext cx="5860869" cy="369332"/>
          </a:xfrm>
          <a:prstGeom prst="rect">
            <a:avLst/>
          </a:prstGeom>
          <a:noFill/>
        </p:spPr>
        <p:txBody>
          <a:bodyPr wrap="square" rtlCol="0">
            <a:spAutoFit/>
          </a:bodyPr>
          <a:lstStyle/>
          <a:p>
            <a:r>
              <a:rPr lang="en-AU" b="1" u="sng" dirty="0"/>
              <a:t>Stake Holders and their Expectations</a:t>
            </a:r>
          </a:p>
        </p:txBody>
      </p:sp>
    </p:spTree>
    <p:extLst>
      <p:ext uri="{BB962C8B-B14F-4D97-AF65-F5344CB8AC3E}">
        <p14:creationId xmlns:p14="http://schemas.microsoft.com/office/powerpoint/2010/main" val="1541795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3766109-1554-292B-1401-01320FA12BD8}"/>
              </a:ext>
            </a:extLst>
          </p:cNvPr>
          <p:cNvGraphicFramePr>
            <a:graphicFrameLocks noGrp="1"/>
          </p:cNvGraphicFramePr>
          <p:nvPr>
            <p:extLst>
              <p:ext uri="{D42A27DB-BD31-4B8C-83A1-F6EECF244321}">
                <p14:modId xmlns:p14="http://schemas.microsoft.com/office/powerpoint/2010/main" val="137493023"/>
              </p:ext>
            </p:extLst>
          </p:nvPr>
        </p:nvGraphicFramePr>
        <p:xfrm>
          <a:off x="489494" y="353604"/>
          <a:ext cx="8700226" cy="3200400"/>
        </p:xfrm>
        <a:graphic>
          <a:graphicData uri="http://schemas.openxmlformats.org/drawingml/2006/table">
            <a:tbl>
              <a:tblPr/>
              <a:tblGrid>
                <a:gridCol w="4350113">
                  <a:extLst>
                    <a:ext uri="{9D8B030D-6E8A-4147-A177-3AD203B41FA5}">
                      <a16:colId xmlns:a16="http://schemas.microsoft.com/office/drawing/2014/main" val="3178391754"/>
                    </a:ext>
                  </a:extLst>
                </a:gridCol>
                <a:gridCol w="4350113">
                  <a:extLst>
                    <a:ext uri="{9D8B030D-6E8A-4147-A177-3AD203B41FA5}">
                      <a16:colId xmlns:a16="http://schemas.microsoft.com/office/drawing/2014/main" val="2927376318"/>
                    </a:ext>
                  </a:extLst>
                </a:gridCol>
              </a:tblGrid>
              <a:tr h="345502">
                <a:tc>
                  <a:txBody>
                    <a:bodyPr/>
                    <a:lstStyle/>
                    <a:p>
                      <a:r>
                        <a:rPr lang="en-AU" sz="1800"/>
                        <a:t>Metric</a:t>
                      </a:r>
                    </a:p>
                  </a:txBody>
                  <a:tcPr anchor="ctr">
                    <a:lnL>
                      <a:noFill/>
                    </a:lnL>
                    <a:lnR>
                      <a:noFill/>
                    </a:lnR>
                    <a:lnT>
                      <a:noFill/>
                    </a:lnT>
                    <a:lnB>
                      <a:noFill/>
                    </a:lnB>
                    <a:noFill/>
                  </a:tcPr>
                </a:tc>
                <a:tc>
                  <a:txBody>
                    <a:bodyPr/>
                    <a:lstStyle/>
                    <a:p>
                      <a:r>
                        <a:rPr lang="en-AU" sz="1800"/>
                        <a:t>Importance</a:t>
                      </a:r>
                    </a:p>
                  </a:txBody>
                  <a:tcPr anchor="ctr">
                    <a:lnL>
                      <a:noFill/>
                    </a:lnL>
                    <a:lnR>
                      <a:noFill/>
                    </a:lnR>
                    <a:lnT>
                      <a:noFill/>
                    </a:lnT>
                    <a:lnB>
                      <a:noFill/>
                    </a:lnB>
                    <a:noFill/>
                  </a:tcPr>
                </a:tc>
                <a:extLst>
                  <a:ext uri="{0D108BD9-81ED-4DB2-BD59-A6C34878D82A}">
                    <a16:rowId xmlns:a16="http://schemas.microsoft.com/office/drawing/2014/main" val="2960116262"/>
                  </a:ext>
                </a:extLst>
              </a:tr>
              <a:tr h="604629">
                <a:tc>
                  <a:txBody>
                    <a:bodyPr/>
                    <a:lstStyle/>
                    <a:p>
                      <a:r>
                        <a:rPr lang="en-AU" sz="1800" b="1"/>
                        <a:t>Recall (Sensitivity)</a:t>
                      </a:r>
                      <a:endParaRPr lang="en-AU" sz="1800"/>
                    </a:p>
                  </a:txBody>
                  <a:tcPr anchor="ctr">
                    <a:lnL>
                      <a:noFill/>
                    </a:lnL>
                    <a:lnR>
                      <a:noFill/>
                    </a:lnR>
                    <a:lnT>
                      <a:noFill/>
                    </a:lnT>
                    <a:lnB>
                      <a:noFill/>
                    </a:lnB>
                    <a:noFill/>
                  </a:tcPr>
                </a:tc>
                <a:tc>
                  <a:txBody>
                    <a:bodyPr/>
                    <a:lstStyle/>
                    <a:p>
                      <a:r>
                        <a:rPr lang="en-US" sz="1800" i="1" dirty="0"/>
                        <a:t>Critical.</a:t>
                      </a:r>
                      <a:r>
                        <a:rPr lang="en-US" sz="1800" dirty="0"/>
                        <a:t> Must capture the majority of actual fraud cases to prevent loss.</a:t>
                      </a:r>
                    </a:p>
                  </a:txBody>
                  <a:tcPr anchor="ctr">
                    <a:lnL>
                      <a:noFill/>
                    </a:lnL>
                    <a:lnR>
                      <a:noFill/>
                    </a:lnR>
                    <a:lnT>
                      <a:noFill/>
                    </a:lnT>
                    <a:lnB>
                      <a:noFill/>
                    </a:lnB>
                    <a:noFill/>
                  </a:tcPr>
                </a:tc>
                <a:extLst>
                  <a:ext uri="{0D108BD9-81ED-4DB2-BD59-A6C34878D82A}">
                    <a16:rowId xmlns:a16="http://schemas.microsoft.com/office/drawing/2014/main" val="1888177516"/>
                  </a:ext>
                </a:extLst>
              </a:tr>
              <a:tr h="604629">
                <a:tc>
                  <a:txBody>
                    <a:bodyPr/>
                    <a:lstStyle/>
                    <a:p>
                      <a:r>
                        <a:rPr lang="en-AU" sz="1800" b="1"/>
                        <a:t>Precision</a:t>
                      </a:r>
                      <a:endParaRPr lang="en-AU" sz="1800"/>
                    </a:p>
                  </a:txBody>
                  <a:tcPr anchor="ctr">
                    <a:lnL>
                      <a:noFill/>
                    </a:lnL>
                    <a:lnR>
                      <a:noFill/>
                    </a:lnR>
                    <a:lnT>
                      <a:noFill/>
                    </a:lnT>
                    <a:lnB>
                      <a:noFill/>
                    </a:lnB>
                    <a:noFill/>
                  </a:tcPr>
                </a:tc>
                <a:tc>
                  <a:txBody>
                    <a:bodyPr/>
                    <a:lstStyle/>
                    <a:p>
                      <a:r>
                        <a:rPr lang="en-US" sz="1800" i="1"/>
                        <a:t>Important.</a:t>
                      </a:r>
                      <a:r>
                        <a:rPr lang="en-US" sz="1800"/>
                        <a:t> Avoid flagging too many legitimate transactions (false alarms).</a:t>
                      </a:r>
                    </a:p>
                  </a:txBody>
                  <a:tcPr anchor="ctr">
                    <a:lnL>
                      <a:noFill/>
                    </a:lnL>
                    <a:lnR>
                      <a:noFill/>
                    </a:lnR>
                    <a:lnT>
                      <a:noFill/>
                    </a:lnT>
                    <a:lnB>
                      <a:noFill/>
                    </a:lnB>
                    <a:noFill/>
                  </a:tcPr>
                </a:tc>
                <a:extLst>
                  <a:ext uri="{0D108BD9-81ED-4DB2-BD59-A6C34878D82A}">
                    <a16:rowId xmlns:a16="http://schemas.microsoft.com/office/drawing/2014/main" val="1324415073"/>
                  </a:ext>
                </a:extLst>
              </a:tr>
              <a:tr h="604629">
                <a:tc>
                  <a:txBody>
                    <a:bodyPr/>
                    <a:lstStyle/>
                    <a:p>
                      <a:r>
                        <a:rPr lang="en-AU" sz="1800" b="1"/>
                        <a:t>F1-Score</a:t>
                      </a:r>
                      <a:endParaRPr lang="en-AU" sz="1800"/>
                    </a:p>
                  </a:txBody>
                  <a:tcPr anchor="ctr">
                    <a:lnL>
                      <a:noFill/>
                    </a:lnL>
                    <a:lnR>
                      <a:noFill/>
                    </a:lnR>
                    <a:lnT>
                      <a:noFill/>
                    </a:lnT>
                    <a:lnB>
                      <a:noFill/>
                    </a:lnB>
                    <a:noFill/>
                  </a:tcPr>
                </a:tc>
                <a:tc>
                  <a:txBody>
                    <a:bodyPr/>
                    <a:lstStyle/>
                    <a:p>
                      <a:r>
                        <a:rPr lang="en-US" sz="1800" i="1"/>
                        <a:t>Balanced metric.</a:t>
                      </a:r>
                      <a:r>
                        <a:rPr lang="en-US" sz="1800"/>
                        <a:t> Evaluates how well the model does both.</a:t>
                      </a:r>
                    </a:p>
                  </a:txBody>
                  <a:tcPr anchor="ctr">
                    <a:lnL>
                      <a:noFill/>
                    </a:lnL>
                    <a:lnR>
                      <a:noFill/>
                    </a:lnR>
                    <a:lnT>
                      <a:noFill/>
                    </a:lnT>
                    <a:lnB>
                      <a:noFill/>
                    </a:lnB>
                    <a:noFill/>
                  </a:tcPr>
                </a:tc>
                <a:extLst>
                  <a:ext uri="{0D108BD9-81ED-4DB2-BD59-A6C34878D82A}">
                    <a16:rowId xmlns:a16="http://schemas.microsoft.com/office/drawing/2014/main" val="4246365500"/>
                  </a:ext>
                </a:extLst>
              </a:tr>
              <a:tr h="863756">
                <a:tc>
                  <a:txBody>
                    <a:bodyPr/>
                    <a:lstStyle/>
                    <a:p>
                      <a:r>
                        <a:rPr lang="en-AU" sz="1800" b="1"/>
                        <a:t>ROC-AUC</a:t>
                      </a:r>
                      <a:endParaRPr lang="en-AU" sz="1800"/>
                    </a:p>
                  </a:txBody>
                  <a:tcPr anchor="ctr">
                    <a:lnL>
                      <a:noFill/>
                    </a:lnL>
                    <a:lnR>
                      <a:noFill/>
                    </a:lnR>
                    <a:lnT>
                      <a:noFill/>
                    </a:lnT>
                    <a:lnB>
                      <a:noFill/>
                    </a:lnB>
                    <a:noFill/>
                  </a:tcPr>
                </a:tc>
                <a:tc>
                  <a:txBody>
                    <a:bodyPr/>
                    <a:lstStyle/>
                    <a:p>
                      <a:r>
                        <a:rPr lang="en-US" sz="1800" i="1" dirty="0"/>
                        <a:t>Key for ranking.</a:t>
                      </a:r>
                      <a:r>
                        <a:rPr lang="en-US" sz="1800" dirty="0"/>
                        <a:t> Measures the model’s ability to distinguish fraud from non-fraud.</a:t>
                      </a:r>
                    </a:p>
                  </a:txBody>
                  <a:tcPr anchor="ctr">
                    <a:lnL>
                      <a:noFill/>
                    </a:lnL>
                    <a:lnR>
                      <a:noFill/>
                    </a:lnR>
                    <a:lnT>
                      <a:noFill/>
                    </a:lnT>
                    <a:lnB>
                      <a:noFill/>
                    </a:lnB>
                    <a:noFill/>
                  </a:tcPr>
                </a:tc>
                <a:extLst>
                  <a:ext uri="{0D108BD9-81ED-4DB2-BD59-A6C34878D82A}">
                    <a16:rowId xmlns:a16="http://schemas.microsoft.com/office/drawing/2014/main" val="1801807285"/>
                  </a:ext>
                </a:extLst>
              </a:tr>
            </a:tbl>
          </a:graphicData>
        </a:graphic>
      </p:graphicFrame>
    </p:spTree>
    <p:extLst>
      <p:ext uri="{BB962C8B-B14F-4D97-AF65-F5344CB8AC3E}">
        <p14:creationId xmlns:p14="http://schemas.microsoft.com/office/powerpoint/2010/main" val="91614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76EFFD3-0D8E-91BD-7323-29A8D1B28F42}"/>
              </a:ext>
            </a:extLst>
          </p:cNvPr>
          <p:cNvSpPr txBox="1"/>
          <p:nvPr/>
        </p:nvSpPr>
        <p:spPr>
          <a:xfrm>
            <a:off x="89807" y="194418"/>
            <a:ext cx="6097088" cy="2795637"/>
          </a:xfrm>
          <a:prstGeom prst="rect">
            <a:avLst/>
          </a:prstGeom>
          <a:noFill/>
        </p:spPr>
        <p:txBody>
          <a:bodyPr wrap="square">
            <a:spAutoFit/>
          </a:bodyPr>
          <a:lstStyle/>
          <a:p>
            <a:pPr marL="457200" rtl="0">
              <a:spcBef>
                <a:spcPts val="1200"/>
              </a:spcBef>
              <a:spcAft>
                <a:spcPts val="200"/>
              </a:spcAft>
              <a:buNone/>
            </a:pPr>
            <a:r>
              <a:rPr lang="en-US" sz="2800" b="1" i="1" u="sng" strike="noStrike" dirty="0">
                <a:solidFill>
                  <a:srgbClr val="000000"/>
                </a:solidFill>
                <a:effectLst/>
                <a:latin typeface="Arial" panose="020B0604020202020204" pitchFamily="34" charset="0"/>
                <a:cs typeface="Arial" panose="020B0604020202020204" pitchFamily="34" charset="0"/>
              </a:rPr>
              <a:t>Dataset Overview:</a:t>
            </a:r>
            <a:endParaRPr lang="en-US" sz="2800" b="1" i="1" u="sng" dirty="0">
              <a:effectLst/>
              <a:latin typeface="Arial" panose="020B0604020202020204" pitchFamily="34" charset="0"/>
              <a:cs typeface="Arial" panose="020B0604020202020204" pitchFamily="34" charset="0"/>
            </a:endParaRPr>
          </a:p>
          <a:p>
            <a:pPr rtl="0" fontAlgn="base">
              <a:spcBef>
                <a:spcPts val="1200"/>
              </a:spcBef>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The dataset contains 284807 entries (transactions) and 31 columns.</a:t>
            </a:r>
          </a:p>
          <a:p>
            <a:pPr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Most columns are numerical (</a:t>
            </a:r>
            <a:r>
              <a:rPr lang="en-US" sz="1800" b="1" i="0" u="none" strike="noStrike" dirty="0">
                <a:solidFill>
                  <a:srgbClr val="188038"/>
                </a:solidFill>
                <a:effectLst/>
                <a:latin typeface="Arial" panose="020B0604020202020204" pitchFamily="34" charset="0"/>
                <a:cs typeface="Arial" panose="020B0604020202020204" pitchFamily="34" charset="0"/>
              </a:rPr>
              <a:t>float64</a:t>
            </a:r>
            <a:r>
              <a:rPr lang="en-US" sz="1800" b="1" i="0" u="none" strike="noStrike" dirty="0">
                <a:solidFill>
                  <a:srgbClr val="000000"/>
                </a:solidFill>
                <a:effectLst/>
                <a:latin typeface="Arial" panose="020B0604020202020204" pitchFamily="34" charset="0"/>
                <a:cs typeface="Arial" panose="020B0604020202020204" pitchFamily="34" charset="0"/>
              </a:rPr>
              <a:t> or </a:t>
            </a:r>
            <a:r>
              <a:rPr lang="en-US" sz="1800" b="1" i="0" u="none" strike="noStrike" dirty="0">
                <a:solidFill>
                  <a:srgbClr val="188038"/>
                </a:solidFill>
                <a:effectLst/>
                <a:latin typeface="Arial" panose="020B0604020202020204" pitchFamily="34" charset="0"/>
                <a:cs typeface="Arial" panose="020B0604020202020204" pitchFamily="34" charset="0"/>
              </a:rPr>
              <a:t>int64</a:t>
            </a:r>
            <a:r>
              <a:rPr lang="en-US" sz="1800" b="1" i="0" u="none" strike="noStrike" dirty="0">
                <a:solidFill>
                  <a:srgbClr val="000000"/>
                </a:solidFill>
                <a:effectLst/>
                <a:latin typeface="Arial" panose="020B0604020202020204" pitchFamily="34" charset="0"/>
                <a:cs typeface="Arial" panose="020B0604020202020204" pitchFamily="34" charset="0"/>
              </a:rPr>
              <a:t>).</a:t>
            </a:r>
          </a:p>
          <a:p>
            <a:pPr rtl="0" fontAlgn="base">
              <a:spcAft>
                <a:spcPts val="12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cs typeface="Arial" panose="020B0604020202020204" pitchFamily="34" charset="0"/>
              </a:rPr>
              <a:t>The </a:t>
            </a:r>
            <a:r>
              <a:rPr lang="en-US" sz="1800" b="1" i="0" u="none" strike="noStrike" dirty="0">
                <a:solidFill>
                  <a:srgbClr val="188038"/>
                </a:solidFill>
                <a:effectLst/>
                <a:latin typeface="Arial" panose="020B0604020202020204" pitchFamily="34" charset="0"/>
                <a:cs typeface="Arial" panose="020B0604020202020204" pitchFamily="34" charset="0"/>
              </a:rPr>
              <a:t>Time</a:t>
            </a:r>
            <a:r>
              <a:rPr lang="en-US" sz="1800" b="1" i="0" u="none" strike="noStrike" dirty="0">
                <a:solidFill>
                  <a:srgbClr val="000000"/>
                </a:solidFill>
                <a:effectLst/>
                <a:latin typeface="Arial" panose="020B0604020202020204" pitchFamily="34" charset="0"/>
                <a:cs typeface="Arial" panose="020B0604020202020204" pitchFamily="34" charset="0"/>
              </a:rPr>
              <a:t> and </a:t>
            </a:r>
            <a:r>
              <a:rPr lang="en-US" sz="1800" b="1" i="0" u="none" strike="noStrike" dirty="0">
                <a:solidFill>
                  <a:srgbClr val="188038"/>
                </a:solidFill>
                <a:effectLst/>
                <a:latin typeface="Arial" panose="020B0604020202020204" pitchFamily="34" charset="0"/>
                <a:cs typeface="Arial" panose="020B0604020202020204" pitchFamily="34" charset="0"/>
              </a:rPr>
              <a:t>Amount</a:t>
            </a:r>
            <a:r>
              <a:rPr lang="en-US" sz="1800" b="1" i="0" u="none" strike="noStrike" dirty="0">
                <a:solidFill>
                  <a:srgbClr val="000000"/>
                </a:solidFill>
                <a:effectLst/>
                <a:latin typeface="Arial" panose="020B0604020202020204" pitchFamily="34" charset="0"/>
                <a:cs typeface="Arial" panose="020B0604020202020204" pitchFamily="34" charset="0"/>
              </a:rPr>
              <a:t> columns contain the transaction time and amount, respectively.</a:t>
            </a:r>
          </a:p>
          <a:p>
            <a:pPr>
              <a:buNone/>
            </a:pPr>
            <a:r>
              <a:rPr lang="en-US" sz="1800" b="1" i="0" u="none" strike="noStrike" dirty="0">
                <a:solidFill>
                  <a:srgbClr val="000000"/>
                </a:solidFill>
                <a:effectLst/>
                <a:latin typeface="Arial" panose="020B0604020202020204" pitchFamily="34" charset="0"/>
                <a:cs typeface="Arial" panose="020B0604020202020204" pitchFamily="34" charset="0"/>
              </a:rPr>
              <a:t>The target variable is </a:t>
            </a:r>
            <a:r>
              <a:rPr lang="en-US" sz="1800" b="1" i="0" u="none" strike="noStrike" dirty="0">
                <a:solidFill>
                  <a:srgbClr val="188038"/>
                </a:solidFill>
                <a:effectLst/>
                <a:latin typeface="Arial" panose="020B0604020202020204" pitchFamily="34" charset="0"/>
                <a:cs typeface="Arial" panose="020B0604020202020204" pitchFamily="34" charset="0"/>
              </a:rPr>
              <a:t>Class</a:t>
            </a:r>
            <a:r>
              <a:rPr lang="en-US" sz="1800" b="1" i="0" u="none" strike="noStrike" dirty="0">
                <a:solidFill>
                  <a:srgbClr val="000000"/>
                </a:solidFill>
                <a:effectLst/>
                <a:latin typeface="Arial" panose="020B0604020202020204" pitchFamily="34" charset="0"/>
                <a:cs typeface="Arial" panose="020B0604020202020204" pitchFamily="34" charset="0"/>
              </a:rPr>
              <a:t>, indicating whether a transaction is fraudulent (1) or not (0)</a:t>
            </a:r>
            <a:endParaRPr lang="en-AU"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9E1ABEB-AF78-BF5D-D73D-149AE4F0C6CC}"/>
              </a:ext>
            </a:extLst>
          </p:cNvPr>
          <p:cNvSpPr txBox="1"/>
          <p:nvPr/>
        </p:nvSpPr>
        <p:spPr>
          <a:xfrm>
            <a:off x="0" y="2836167"/>
            <a:ext cx="6097088" cy="3775393"/>
          </a:xfrm>
          <a:prstGeom prst="rect">
            <a:avLst/>
          </a:prstGeom>
          <a:noFill/>
        </p:spPr>
        <p:txBody>
          <a:bodyPr wrap="square">
            <a:spAutoFit/>
          </a:bodyPr>
          <a:lstStyle/>
          <a:p>
            <a:pPr marL="457200" rtl="0">
              <a:spcBef>
                <a:spcPts val="1200"/>
              </a:spcBef>
              <a:spcAft>
                <a:spcPts val="200"/>
              </a:spcAft>
              <a:buNone/>
            </a:pPr>
            <a:endParaRPr lang="en-US" sz="1600" b="1" i="0" u="sng" strike="noStrike" dirty="0">
              <a:solidFill>
                <a:srgbClr val="000000"/>
              </a:solidFill>
              <a:effectLst/>
              <a:latin typeface="Arial" panose="020B0604020202020204" pitchFamily="34" charset="0"/>
              <a:cs typeface="Arial" panose="020B0604020202020204" pitchFamily="34" charset="0"/>
            </a:endParaRPr>
          </a:p>
          <a:p>
            <a:pPr marL="457200" rtl="0">
              <a:spcBef>
                <a:spcPts val="1200"/>
              </a:spcBef>
              <a:spcAft>
                <a:spcPts val="200"/>
              </a:spcAft>
              <a:buNone/>
            </a:pPr>
            <a:r>
              <a:rPr lang="en-US" sz="1600" b="1" i="0" u="sng" strike="noStrike" dirty="0">
                <a:solidFill>
                  <a:srgbClr val="000000"/>
                </a:solidFill>
                <a:effectLst/>
                <a:latin typeface="Arial" panose="020B0604020202020204" pitchFamily="34" charset="0"/>
                <a:cs typeface="Arial" panose="020B0604020202020204" pitchFamily="34" charset="0"/>
              </a:rPr>
              <a:t>Class Imbalance:</a:t>
            </a:r>
            <a:endParaRPr lang="en-US" sz="1600" b="1" u="sng" dirty="0">
              <a:effectLst/>
              <a:latin typeface="Arial" panose="020B0604020202020204" pitchFamily="34" charset="0"/>
              <a:cs typeface="Arial" panose="020B0604020202020204" pitchFamily="34" charset="0"/>
            </a:endParaRPr>
          </a:p>
          <a:p>
            <a:pPr rtl="0" fontAlgn="base">
              <a:spcBef>
                <a:spcPts val="1200"/>
              </a:spcBef>
              <a:buFont typeface="Arial" panose="020B0604020202020204" pitchFamily="34" charset="0"/>
              <a:buChar char="•"/>
            </a:pPr>
            <a:r>
              <a:rPr lang="en-US" sz="1600" b="1" i="0" u="none" strike="noStrike" dirty="0">
                <a:solidFill>
                  <a:srgbClr val="000000"/>
                </a:solidFill>
                <a:effectLst/>
                <a:latin typeface="Arial" panose="020B0604020202020204" pitchFamily="34" charset="0"/>
                <a:cs typeface="Arial" panose="020B0604020202020204" pitchFamily="34" charset="0"/>
              </a:rPr>
              <a:t>The </a:t>
            </a:r>
            <a:r>
              <a:rPr lang="en-US" sz="1600" b="1" i="0" u="none" strike="noStrike" dirty="0">
                <a:solidFill>
                  <a:srgbClr val="188038"/>
                </a:solidFill>
                <a:effectLst/>
                <a:latin typeface="Arial" panose="020B0604020202020204" pitchFamily="34" charset="0"/>
                <a:cs typeface="Arial" panose="020B0604020202020204" pitchFamily="34" charset="0"/>
              </a:rPr>
              <a:t>Class</a:t>
            </a:r>
            <a:r>
              <a:rPr lang="en-US" sz="1600" b="1" i="0" u="none" strike="noStrike" dirty="0">
                <a:solidFill>
                  <a:srgbClr val="000000"/>
                </a:solidFill>
                <a:effectLst/>
                <a:latin typeface="Arial" panose="020B0604020202020204" pitchFamily="34" charset="0"/>
                <a:cs typeface="Arial" panose="020B0604020202020204" pitchFamily="34" charset="0"/>
              </a:rPr>
              <a:t> column value counts show a severe class imbalance.</a:t>
            </a:r>
          </a:p>
          <a:p>
            <a:pPr rtl="0" fontAlgn="base">
              <a:buFont typeface="Arial" panose="020B0604020202020204" pitchFamily="34" charset="0"/>
              <a:buChar char="•"/>
            </a:pPr>
            <a:r>
              <a:rPr lang="en-US" sz="1600" b="1" i="0" u="none" strike="noStrike" dirty="0">
                <a:solidFill>
                  <a:srgbClr val="000000"/>
                </a:solidFill>
                <a:effectLst/>
                <a:latin typeface="Arial" panose="020B0604020202020204" pitchFamily="34" charset="0"/>
                <a:cs typeface="Arial" panose="020B0604020202020204" pitchFamily="34" charset="0"/>
              </a:rPr>
              <a:t>There are 284315 non-fraudulent transactions (Class 0).</a:t>
            </a:r>
          </a:p>
          <a:p>
            <a:pPr rtl="0" fontAlgn="base">
              <a:spcAft>
                <a:spcPts val="1200"/>
              </a:spcAft>
              <a:buFont typeface="Arial" panose="020B0604020202020204" pitchFamily="34" charset="0"/>
              <a:buChar char="•"/>
            </a:pPr>
            <a:r>
              <a:rPr lang="en-US" sz="1600" b="1" i="0" u="none" strike="noStrike" dirty="0">
                <a:solidFill>
                  <a:srgbClr val="000000"/>
                </a:solidFill>
                <a:effectLst/>
                <a:latin typeface="Arial" panose="020B0604020202020204" pitchFamily="34" charset="0"/>
                <a:cs typeface="Arial" panose="020B0604020202020204" pitchFamily="34" charset="0"/>
              </a:rPr>
              <a:t>There are only 492 fraudulent transactions (Class 1).</a:t>
            </a:r>
          </a:p>
          <a:p>
            <a:pPr rtl="0" fontAlgn="base">
              <a:spcBef>
                <a:spcPts val="1200"/>
              </a:spcBef>
              <a:spcAft>
                <a:spcPts val="1200"/>
              </a:spcAft>
              <a:buFont typeface="Arial" panose="020B0604020202020204" pitchFamily="34" charset="0"/>
              <a:buChar char="•"/>
            </a:pPr>
            <a:r>
              <a:rPr lang="en-US" sz="1600" b="1" i="0" u="none" strike="noStrike" dirty="0">
                <a:solidFill>
                  <a:srgbClr val="000000"/>
                </a:solidFill>
                <a:effectLst/>
                <a:latin typeface="Arial" panose="020B0604020202020204" pitchFamily="34" charset="0"/>
                <a:cs typeface="Arial" panose="020B0604020202020204" pitchFamily="34" charset="0"/>
              </a:rPr>
              <a:t>This means only about 0.0017% of transactions are fraudulent.</a:t>
            </a:r>
            <a:endParaRPr lang="en-US" sz="1600" b="1" dirty="0">
              <a:solidFill>
                <a:srgbClr val="000000"/>
              </a:solidFill>
              <a:latin typeface="Arial" panose="020B0604020202020204" pitchFamily="34" charset="0"/>
              <a:cs typeface="Arial" panose="020B0604020202020204" pitchFamily="34" charset="0"/>
            </a:endParaRPr>
          </a:p>
          <a:p>
            <a:pPr rtl="0" fontAlgn="base">
              <a:spcBef>
                <a:spcPts val="1200"/>
              </a:spcBef>
              <a:spcAft>
                <a:spcPts val="1200"/>
              </a:spcAft>
              <a:buFont typeface="Arial" panose="020B0604020202020204" pitchFamily="34" charset="0"/>
              <a:buChar char="•"/>
            </a:pPr>
            <a:r>
              <a:rPr lang="en-US" sz="1600" b="1" dirty="0">
                <a:latin typeface="Arial" panose="020B0604020202020204" pitchFamily="34" charset="0"/>
                <a:cs typeface="Arial" panose="020B0604020202020204" pitchFamily="34" charset="0"/>
              </a:rPr>
              <a:t>This is a major challenge for training fraud detection models, as the model won't see enough examples of the rare 'fraudulent' class to learn to identify it effectively. </a:t>
            </a:r>
            <a:endParaRPr lang="en-US" sz="1600" b="1" i="0" u="none" strike="noStrike" dirty="0">
              <a:solidFill>
                <a:srgbClr val="000000"/>
              </a:solidFill>
              <a:effectLst/>
              <a:latin typeface="Arial" panose="020B0604020202020204" pitchFamily="34" charset="0"/>
              <a:cs typeface="Arial" panose="020B0604020202020204" pitchFamily="34" charset="0"/>
            </a:endParaRPr>
          </a:p>
        </p:txBody>
      </p:sp>
      <p:pic>
        <p:nvPicPr>
          <p:cNvPr id="15362" name="Picture 2">
            <a:extLst>
              <a:ext uri="{FF2B5EF4-FFF2-40B4-BE49-F238E27FC236}">
                <a16:creationId xmlns:a16="http://schemas.microsoft.com/office/drawing/2014/main" id="{EB315F65-B847-22ED-252B-A3CD8D183E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1566" y="1029496"/>
            <a:ext cx="5962650" cy="5676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60910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557847-9525-F8E0-37C2-ABA3E52D25CE}"/>
              </a:ext>
            </a:extLst>
          </p:cNvPr>
          <p:cNvSpPr txBox="1"/>
          <p:nvPr/>
        </p:nvSpPr>
        <p:spPr>
          <a:xfrm>
            <a:off x="306976" y="198219"/>
            <a:ext cx="7767501" cy="5196294"/>
          </a:xfrm>
          <a:prstGeom prst="rect">
            <a:avLst/>
          </a:prstGeom>
          <a:noFill/>
        </p:spPr>
        <p:txBody>
          <a:bodyPr wrap="square">
            <a:spAutoFit/>
          </a:bodyPr>
          <a:lstStyle/>
          <a:p>
            <a:pPr rtl="0">
              <a:spcBef>
                <a:spcPts val="1200"/>
              </a:spcBef>
              <a:spcAft>
                <a:spcPts val="200"/>
              </a:spcAft>
              <a:buNone/>
            </a:pPr>
            <a:r>
              <a:rPr lang="en-US" sz="1800" b="1" i="0" u="none" strike="noStrike" dirty="0">
                <a:solidFill>
                  <a:srgbClr val="000000"/>
                </a:solidFill>
                <a:effectLst/>
                <a:latin typeface="Arial" panose="020B0604020202020204" pitchFamily="34" charset="0"/>
              </a:rPr>
              <a:t>Phase 1 EDA/SMOTE (Synthetic Minority Over-sampling Technique):</a:t>
            </a:r>
            <a:endParaRPr lang="en-US" b="1" dirty="0">
              <a:effectLst/>
            </a:endParaRPr>
          </a:p>
          <a:p>
            <a:pPr rtl="0" fontAlgn="base">
              <a:spcBef>
                <a:spcPts val="1200"/>
              </a:spcBef>
              <a:buFont typeface="Arial" panose="020B0604020202020204" pitchFamily="34" charset="0"/>
              <a:buChar char="•"/>
            </a:pPr>
            <a:r>
              <a:rPr lang="en-US" sz="1800" b="0" i="0" u="none" strike="noStrike" dirty="0">
                <a:solidFill>
                  <a:srgbClr val="000000"/>
                </a:solidFill>
                <a:effectLst/>
                <a:latin typeface="Arial" panose="020B0604020202020204" pitchFamily="34" charset="0"/>
              </a:rPr>
              <a:t>Remember that massive class imbalance? (Lots of legit, very few fraud). SMOTE is a technique to help with that.</a:t>
            </a:r>
          </a:p>
          <a:p>
            <a:pPr rtl="0" fontAlgn="base">
              <a:buFont typeface="Arial" panose="020B0604020202020204" pitchFamily="34" charset="0"/>
              <a:buChar char="•"/>
            </a:pPr>
            <a:r>
              <a:rPr lang="en-US" sz="1800" b="1" i="0" u="none" strike="noStrike" dirty="0">
                <a:solidFill>
                  <a:srgbClr val="000000"/>
                </a:solidFill>
                <a:effectLst/>
                <a:latin typeface="Arial" panose="020B0604020202020204" pitchFamily="34" charset="0"/>
              </a:rPr>
              <a:t>Purpose:</a:t>
            </a:r>
            <a:r>
              <a:rPr lang="en-US" sz="1800" b="0" i="0" u="none" strike="noStrike" dirty="0">
                <a:solidFill>
                  <a:srgbClr val="000000"/>
                </a:solidFill>
                <a:effectLst/>
                <a:latin typeface="Arial" panose="020B0604020202020204" pitchFamily="34" charset="0"/>
              </a:rPr>
              <a:t> SMOTE creates </a:t>
            </a:r>
            <a:r>
              <a:rPr lang="en-US" sz="1800" b="0" i="1" u="none" strike="noStrike" dirty="0">
                <a:solidFill>
                  <a:srgbClr val="000000"/>
                </a:solidFill>
                <a:effectLst/>
                <a:latin typeface="Arial" panose="020B0604020202020204" pitchFamily="34" charset="0"/>
              </a:rPr>
              <a:t>synthetic</a:t>
            </a:r>
            <a:r>
              <a:rPr lang="en-US" sz="1800" b="0" i="0" u="none" strike="noStrike" dirty="0">
                <a:solidFill>
                  <a:srgbClr val="000000"/>
                </a:solidFill>
                <a:effectLst/>
                <a:latin typeface="Arial" panose="020B0604020202020204" pitchFamily="34" charset="0"/>
              </a:rPr>
              <a:t> (fake but realistic) examples of the minority class (fraud) based on existing fraud examples.</a:t>
            </a:r>
          </a:p>
          <a:p>
            <a:pPr rtl="0" fontAlgn="base">
              <a:spcAft>
                <a:spcPts val="12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Impact:</a:t>
            </a:r>
            <a:r>
              <a:rPr lang="en-US" sz="1800" b="0" i="0" u="none" strike="noStrike" dirty="0">
                <a:solidFill>
                  <a:srgbClr val="000000"/>
                </a:solidFill>
                <a:effectLst/>
                <a:latin typeface="Arial" panose="020B0604020202020204" pitchFamily="34" charset="0"/>
              </a:rPr>
              <a:t> Look at the </a:t>
            </a:r>
            <a:r>
              <a:rPr lang="en-US" sz="1800" b="0" i="0" u="none" strike="noStrike" dirty="0" err="1">
                <a:solidFill>
                  <a:srgbClr val="188038"/>
                </a:solidFill>
                <a:effectLst/>
                <a:latin typeface="Roboto Mono" panose="00000009000000000000" pitchFamily="49" charset="0"/>
              </a:rPr>
              <a:t>y_train_bal.value_counts</a:t>
            </a:r>
            <a:r>
              <a:rPr lang="en-US" sz="1800" b="0" i="0" u="none" strike="noStrike" dirty="0">
                <a:solidFill>
                  <a:srgbClr val="188038"/>
                </a:solidFill>
                <a:effectLst/>
                <a:latin typeface="Roboto Mono" panose="00000009000000000000" pitchFamily="49" charset="0"/>
              </a:rPr>
              <a:t>()</a:t>
            </a:r>
            <a:r>
              <a:rPr lang="en-US" sz="1800" b="0" i="0" u="none" strike="noStrike" dirty="0">
                <a:solidFill>
                  <a:srgbClr val="000000"/>
                </a:solidFill>
                <a:effectLst/>
                <a:latin typeface="Arial" panose="020B0604020202020204" pitchFamily="34" charset="0"/>
              </a:rPr>
              <a:t> output after applying SMOTE:</a:t>
            </a:r>
            <a:br>
              <a:rPr lang="en-US" sz="1800" b="0" i="0" u="none" strike="noStrike" dirty="0">
                <a:solidFill>
                  <a:srgbClr val="000000"/>
                </a:solidFill>
                <a:effectLst/>
                <a:latin typeface="Arial" panose="020B0604020202020204" pitchFamily="34" charset="0"/>
              </a:rPr>
            </a:br>
            <a:r>
              <a:rPr lang="en-US" sz="1800" b="0" i="0" u="none" strike="noStrike" dirty="0">
                <a:solidFill>
                  <a:srgbClr val="000000"/>
                </a:solidFill>
                <a:effectLst/>
                <a:latin typeface="Arial" panose="020B0604020202020204" pitchFamily="34" charset="0"/>
              </a:rPr>
              <a:t>count Class 0 227451 1 22745</a:t>
            </a:r>
          </a:p>
          <a:p>
            <a:pPr rtl="0">
              <a:spcBef>
                <a:spcPts val="1200"/>
              </a:spcBef>
              <a:spcAft>
                <a:spcPts val="1200"/>
              </a:spcAft>
              <a:buNone/>
            </a:pPr>
            <a:r>
              <a:rPr lang="en-US" sz="1800" b="0" i="0" u="none" strike="noStrike" dirty="0" err="1">
                <a:solidFill>
                  <a:srgbClr val="000000"/>
                </a:solidFill>
                <a:effectLst/>
                <a:latin typeface="Arial" panose="020B0604020202020204" pitchFamily="34" charset="0"/>
              </a:rPr>
              <a:t>dtype</a:t>
            </a:r>
            <a:r>
              <a:rPr lang="en-US" sz="1800" b="0" i="0" u="none" strike="noStrike" dirty="0">
                <a:solidFill>
                  <a:srgbClr val="000000"/>
                </a:solidFill>
                <a:effectLst/>
                <a:latin typeface="Arial" panose="020B0604020202020204" pitchFamily="34" charset="0"/>
              </a:rPr>
              <a:t>: int64</a:t>
            </a:r>
            <a:endParaRPr lang="en-US" dirty="0"/>
          </a:p>
          <a:p>
            <a:pPr rtl="0">
              <a:spcBef>
                <a:spcPts val="1200"/>
              </a:spcBef>
              <a:spcAft>
                <a:spcPts val="1200"/>
              </a:spcAft>
              <a:buNone/>
            </a:pPr>
            <a:r>
              <a:rPr lang="en-US" sz="1800" b="0" i="0" u="none" strike="noStrike" dirty="0">
                <a:solidFill>
                  <a:srgbClr val="000000"/>
                </a:solidFill>
                <a:effectLst/>
                <a:latin typeface="Arial" panose="020B0604020202020204" pitchFamily="34" charset="0"/>
              </a:rPr>
              <a:t>The number of fraud samples (Class 1) in the training data is now equal to the number of non-fraud samples (Class 0). The dataset is now balanced!</a:t>
            </a:r>
          </a:p>
          <a:p>
            <a:pPr rtl="0" fontAlgn="base">
              <a:spcAft>
                <a:spcPts val="1200"/>
              </a:spcAft>
              <a:buFont typeface="Arial" panose="020B0604020202020204" pitchFamily="34" charset="0"/>
              <a:buChar char="•"/>
            </a:pPr>
            <a:r>
              <a:rPr lang="en-US" sz="1800" b="1" i="0" u="none" strike="noStrike" dirty="0">
                <a:solidFill>
                  <a:srgbClr val="000000"/>
                </a:solidFill>
                <a:effectLst/>
                <a:latin typeface="Arial" panose="020B0604020202020204" pitchFamily="34" charset="0"/>
              </a:rPr>
              <a:t>Why necessary?</a:t>
            </a:r>
            <a:r>
              <a:rPr lang="en-US" sz="1800" b="0" i="0" u="none" strike="noStrike" dirty="0">
                <a:solidFill>
                  <a:srgbClr val="000000"/>
                </a:solidFill>
                <a:effectLst/>
                <a:latin typeface="Arial" panose="020B0604020202020204" pitchFamily="34" charset="0"/>
              </a:rPr>
              <a:t> By giving the model more examples of fraud to learn from, SMOTE helps prevent the model from being biased towards the majority class and improves its ability to recognize the patterns of fraudulent transactions.</a:t>
            </a:r>
          </a:p>
        </p:txBody>
      </p:sp>
    </p:spTree>
    <p:extLst>
      <p:ext uri="{BB962C8B-B14F-4D97-AF65-F5344CB8AC3E}">
        <p14:creationId xmlns:p14="http://schemas.microsoft.com/office/powerpoint/2010/main" val="277450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C7CFF884-44CB-F2CE-4F2E-D02A9C7C0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51233"/>
            <a:ext cx="5766031" cy="455553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0CA2F39-CD48-C508-8D01-1AB5E095CC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3934" y="1343909"/>
            <a:ext cx="5278283" cy="417018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347CA31-7A45-398B-1133-F304064B8B7E}"/>
              </a:ext>
            </a:extLst>
          </p:cNvPr>
          <p:cNvSpPr txBox="1"/>
          <p:nvPr/>
        </p:nvSpPr>
        <p:spPr>
          <a:xfrm>
            <a:off x="372291" y="391886"/>
            <a:ext cx="5901280" cy="646331"/>
          </a:xfrm>
          <a:prstGeom prst="rect">
            <a:avLst/>
          </a:prstGeom>
          <a:noFill/>
        </p:spPr>
        <p:txBody>
          <a:bodyPr wrap="square" rtlCol="0">
            <a:spAutoFit/>
          </a:bodyPr>
          <a:lstStyle/>
          <a:p>
            <a:r>
              <a:rPr lang="en-AU" b="1" dirty="0"/>
              <a:t>Pre Sentiment Analysis </a:t>
            </a:r>
          </a:p>
          <a:p>
            <a:r>
              <a:rPr lang="en-AU" b="1" dirty="0"/>
              <a:t>Phase 2 Classical Machine learning models</a:t>
            </a:r>
          </a:p>
        </p:txBody>
      </p:sp>
    </p:spTree>
    <p:extLst>
      <p:ext uri="{BB962C8B-B14F-4D97-AF65-F5344CB8AC3E}">
        <p14:creationId xmlns:p14="http://schemas.microsoft.com/office/powerpoint/2010/main" val="305152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FFC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EC7F02AD-9687-440F-A9DF-FAA6F22270D7}"/>
    </a:ext>
  </a:extLst>
</a:theme>
</file>

<file path=docProps/app.xml><?xml version="1.0" encoding="utf-8"?>
<Properties xmlns="http://schemas.openxmlformats.org/officeDocument/2006/extended-properties" xmlns:vt="http://schemas.openxmlformats.org/officeDocument/2006/docPropsVTypes">
  <Template>Ion Boardroom</Template>
  <TotalTime>1032</TotalTime>
  <Words>2636</Words>
  <Application>Microsoft Office PowerPoint</Application>
  <PresentationFormat>Widescreen</PresentationFormat>
  <Paragraphs>257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Arial</vt:lpstr>
      <vt:lpstr>Century Gothic</vt:lpstr>
      <vt:lpstr>Roboto Mono</vt:lpstr>
      <vt:lpstr>Wingdings 3</vt:lpstr>
      <vt:lpstr>Ion Boardroom</vt:lpstr>
      <vt:lpstr>AI-Driven Credit Risk, Churn, and Fraud Prediction Using Structured &amp; Unstructured Financial Data </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Shabab Tahsin</dc:creator>
  <cp:lastModifiedBy>Shabab Tahsin</cp:lastModifiedBy>
  <cp:revision>3</cp:revision>
  <dcterms:created xsi:type="dcterms:W3CDTF">2025-08-01T15:55:07Z</dcterms:created>
  <dcterms:modified xsi:type="dcterms:W3CDTF">2025-08-02T09:07:51Z</dcterms:modified>
</cp:coreProperties>
</file>