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Lst>
  <p:sldSz cx="10071100" cy="7556500"/>
  <p:notesSz cx="100711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3" d="100"/>
          <a:sy n="73" d="100"/>
        </p:scale>
        <p:origin x="15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5332" y="2342515"/>
            <a:ext cx="8560435"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0665" y="4231640"/>
            <a:ext cx="704977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3555" y="1737995"/>
            <a:ext cx="4380928"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6616" y="1737995"/>
            <a:ext cx="4380928"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759" y="576072"/>
            <a:ext cx="5445581" cy="184454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22550" y="925307"/>
            <a:ext cx="4825999" cy="1495425"/>
          </a:xfrm>
          <a:prstGeom prst="rect">
            <a:avLst/>
          </a:prstGeom>
        </p:spPr>
        <p:txBody>
          <a:bodyPr wrap="square" lIns="0" tIns="0" rIns="0" bIns="0">
            <a:spAutoFit/>
          </a:bodyPr>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971676" y="1826133"/>
            <a:ext cx="8127746" cy="1790064"/>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4174" y="7027545"/>
            <a:ext cx="3222752"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3555" y="7027545"/>
            <a:ext cx="2316353"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6/22/2022</a:t>
            </a:fld>
            <a:endParaRPr lang="en-US"/>
          </a:p>
        </p:txBody>
      </p:sp>
      <p:sp>
        <p:nvSpPr>
          <p:cNvPr id="6" name="Holder 6"/>
          <p:cNvSpPr>
            <a:spLocks noGrp="1"/>
          </p:cNvSpPr>
          <p:nvPr>
            <p:ph type="sldNum" sz="quarter" idx="7"/>
          </p:nvPr>
        </p:nvSpPr>
        <p:spPr>
          <a:xfrm>
            <a:off x="7251192" y="7027545"/>
            <a:ext cx="2316353"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8720" y="326640"/>
            <a:ext cx="4825999" cy="1772921"/>
          </a:xfrm>
          <a:prstGeom prst="rect">
            <a:avLst/>
          </a:prstGeom>
        </p:spPr>
        <p:txBody>
          <a:bodyPr vert="horz" wrap="square" lIns="0" tIns="76835" rIns="0" bIns="0" rtlCol="0">
            <a:spAutoFit/>
          </a:bodyPr>
          <a:lstStyle/>
          <a:p>
            <a:pPr marL="172720">
              <a:lnSpc>
                <a:spcPct val="100000"/>
              </a:lnSpc>
              <a:spcBef>
                <a:spcPts val="605"/>
              </a:spcBef>
            </a:pPr>
            <a:r>
              <a:rPr spc="-5" dirty="0">
                <a:solidFill>
                  <a:schemeClr val="tx1"/>
                </a:solidFill>
              </a:rPr>
              <a:t>Status</a:t>
            </a:r>
            <a:r>
              <a:rPr spc="-35" dirty="0">
                <a:solidFill>
                  <a:schemeClr val="tx1"/>
                </a:solidFill>
              </a:rPr>
              <a:t> </a:t>
            </a:r>
            <a:r>
              <a:rPr spc="-5" dirty="0">
                <a:solidFill>
                  <a:schemeClr val="tx1"/>
                </a:solidFill>
              </a:rPr>
              <a:t>Presentation</a:t>
            </a:r>
          </a:p>
          <a:p>
            <a:pPr marL="160020" marR="501650" algn="ctr">
              <a:lnSpc>
                <a:spcPct val="100000"/>
              </a:lnSpc>
              <a:spcBef>
                <a:spcPts val="505"/>
              </a:spcBef>
            </a:pPr>
            <a:r>
              <a:rPr lang="en-IN" spc="-5" dirty="0">
                <a:solidFill>
                  <a:schemeClr val="tx1"/>
                </a:solidFill>
              </a:rPr>
              <a:t>FDS</a:t>
            </a:r>
            <a:br>
              <a:rPr lang="en-IN" b="0" spc="-5" dirty="0">
                <a:solidFill>
                  <a:schemeClr val="tx1"/>
                </a:solidFill>
              </a:rPr>
            </a:br>
            <a:r>
              <a:rPr lang="en-IN" sz="1800" b="0" spc="-5" dirty="0">
                <a:solidFill>
                  <a:schemeClr val="tx1"/>
                </a:solidFill>
              </a:rPr>
              <a:t>(FOOD DONATION SYSTEM)</a:t>
            </a:r>
            <a:endParaRPr sz="1800" b="0" spc="-5" dirty="0">
              <a:solidFill>
                <a:schemeClr val="tx1"/>
              </a:solidFill>
              <a:latin typeface="Times New Roman"/>
              <a:cs typeface="Times New Roman"/>
            </a:endParaRPr>
          </a:p>
        </p:txBody>
      </p:sp>
      <p:sp>
        <p:nvSpPr>
          <p:cNvPr id="3" name="object 3"/>
          <p:cNvSpPr txBox="1"/>
          <p:nvPr/>
        </p:nvSpPr>
        <p:spPr>
          <a:xfrm>
            <a:off x="3768090" y="2448173"/>
            <a:ext cx="1740535" cy="804545"/>
          </a:xfrm>
          <a:prstGeom prst="rect">
            <a:avLst/>
          </a:prstGeom>
        </p:spPr>
        <p:txBody>
          <a:bodyPr vert="horz" wrap="square" lIns="0" tIns="52069" rIns="0" bIns="0" rtlCol="0">
            <a:spAutoFit/>
          </a:bodyPr>
          <a:lstStyle/>
          <a:p>
            <a:pPr algn="ctr">
              <a:lnSpc>
                <a:spcPct val="100000"/>
              </a:lnSpc>
              <a:spcBef>
                <a:spcPts val="409"/>
              </a:spcBef>
            </a:pPr>
            <a:r>
              <a:rPr sz="2400" b="1" spc="-10" dirty="0">
                <a:solidFill>
                  <a:srgbClr val="1C1C1C"/>
                </a:solidFill>
                <a:latin typeface="Times New Roman"/>
                <a:cs typeface="Times New Roman"/>
              </a:rPr>
              <a:t>Presented</a:t>
            </a:r>
            <a:r>
              <a:rPr sz="2400" b="1" spc="-55" dirty="0">
                <a:solidFill>
                  <a:srgbClr val="1C1C1C"/>
                </a:solidFill>
                <a:latin typeface="Times New Roman"/>
                <a:cs typeface="Times New Roman"/>
              </a:rPr>
              <a:t> </a:t>
            </a:r>
            <a:r>
              <a:rPr sz="2400" b="1" dirty="0">
                <a:solidFill>
                  <a:srgbClr val="1C1C1C"/>
                </a:solidFill>
                <a:latin typeface="Times New Roman"/>
                <a:cs typeface="Times New Roman"/>
              </a:rPr>
              <a:t>By</a:t>
            </a:r>
            <a:endParaRPr sz="2400" dirty="0">
              <a:latin typeface="Times New Roman"/>
              <a:cs typeface="Times New Roman"/>
            </a:endParaRPr>
          </a:p>
          <a:p>
            <a:pPr marL="3810" algn="ctr">
              <a:lnSpc>
                <a:spcPct val="100000"/>
              </a:lnSpc>
              <a:spcBef>
                <a:spcPts val="300"/>
              </a:spcBef>
            </a:pPr>
            <a:r>
              <a:rPr sz="2200" b="1" spc="-5" dirty="0">
                <a:solidFill>
                  <a:srgbClr val="1C1C1C"/>
                </a:solidFill>
                <a:latin typeface="Times New Roman"/>
                <a:cs typeface="Times New Roman"/>
              </a:rPr>
              <a:t>TEAM</a:t>
            </a:r>
            <a:r>
              <a:rPr sz="2200" b="1" spc="-15" dirty="0">
                <a:solidFill>
                  <a:srgbClr val="1C1C1C"/>
                </a:solidFill>
                <a:latin typeface="Times New Roman"/>
                <a:cs typeface="Times New Roman"/>
              </a:rPr>
              <a:t> </a:t>
            </a:r>
            <a:r>
              <a:rPr lang="en-IN" sz="2200" b="1" spc="-15" dirty="0">
                <a:solidFill>
                  <a:srgbClr val="1C1C1C"/>
                </a:solidFill>
                <a:latin typeface="Times New Roman"/>
                <a:cs typeface="Times New Roman"/>
              </a:rPr>
              <a:t>11</a:t>
            </a:r>
            <a:endParaRPr sz="2200" dirty="0">
              <a:latin typeface="Times New Roman"/>
              <a:cs typeface="Times New Roman"/>
            </a:endParaRPr>
          </a:p>
        </p:txBody>
      </p:sp>
      <p:sp>
        <p:nvSpPr>
          <p:cNvPr id="4" name="object 4"/>
          <p:cNvSpPr txBox="1"/>
          <p:nvPr/>
        </p:nvSpPr>
        <p:spPr>
          <a:xfrm>
            <a:off x="648707" y="4091677"/>
            <a:ext cx="3117850" cy="1725857"/>
          </a:xfrm>
          <a:prstGeom prst="rect">
            <a:avLst/>
          </a:prstGeom>
        </p:spPr>
        <p:txBody>
          <a:bodyPr vert="horz" wrap="square" lIns="0" tIns="12065" rIns="0" bIns="0" rtlCol="0">
            <a:spAutoFit/>
          </a:bodyPr>
          <a:lstStyle/>
          <a:p>
            <a:pPr marL="12700">
              <a:lnSpc>
                <a:spcPct val="100000"/>
              </a:lnSpc>
              <a:spcBef>
                <a:spcPts val="95"/>
              </a:spcBef>
            </a:pPr>
            <a:r>
              <a:rPr sz="2500" b="1" u="heavy" spc="-5" dirty="0">
                <a:solidFill>
                  <a:srgbClr val="1C1C1C"/>
                </a:solidFill>
                <a:uFill>
                  <a:solidFill>
                    <a:srgbClr val="1C1C1C"/>
                  </a:solidFill>
                </a:uFill>
                <a:latin typeface="Times New Roman"/>
                <a:cs typeface="Times New Roman"/>
              </a:rPr>
              <a:t>Under the Guidance</a:t>
            </a:r>
            <a:r>
              <a:rPr sz="2500" b="1" u="heavy" spc="-45" dirty="0">
                <a:solidFill>
                  <a:srgbClr val="1C1C1C"/>
                </a:solidFill>
                <a:uFill>
                  <a:solidFill>
                    <a:srgbClr val="1C1C1C"/>
                  </a:solidFill>
                </a:uFill>
                <a:latin typeface="Times New Roman"/>
                <a:cs typeface="Times New Roman"/>
              </a:rPr>
              <a:t> </a:t>
            </a:r>
            <a:r>
              <a:rPr sz="2500" b="1" u="heavy" spc="-5" dirty="0">
                <a:solidFill>
                  <a:srgbClr val="1C1C1C"/>
                </a:solidFill>
                <a:uFill>
                  <a:solidFill>
                    <a:srgbClr val="1C1C1C"/>
                  </a:solidFill>
                </a:uFill>
                <a:latin typeface="Times New Roman"/>
                <a:cs typeface="Times New Roman"/>
              </a:rPr>
              <a:t>of</a:t>
            </a:r>
            <a:endParaRPr sz="2500" dirty="0">
              <a:latin typeface="Times New Roman"/>
              <a:cs typeface="Times New Roman"/>
            </a:endParaRPr>
          </a:p>
          <a:p>
            <a:pPr marL="12700" marR="1181735">
              <a:lnSpc>
                <a:spcPct val="172700"/>
              </a:lnSpc>
              <a:spcBef>
                <a:spcPts val="150"/>
              </a:spcBef>
            </a:pPr>
            <a:r>
              <a:rPr lang="en-IN" sz="1600" b="1" spc="-5" dirty="0">
                <a:solidFill>
                  <a:srgbClr val="1C1C1C"/>
                </a:solidFill>
                <a:latin typeface="Times New Roman"/>
                <a:cs typeface="Times New Roman"/>
              </a:rPr>
              <a:t>ASHA ALI</a:t>
            </a:r>
          </a:p>
          <a:p>
            <a:pPr marL="12700" marR="1181735">
              <a:lnSpc>
                <a:spcPct val="172700"/>
              </a:lnSpc>
              <a:spcBef>
                <a:spcPts val="150"/>
              </a:spcBef>
            </a:pPr>
            <a:r>
              <a:rPr sz="1600" b="1" spc="-5" dirty="0">
                <a:solidFill>
                  <a:srgbClr val="1C1C1C"/>
                </a:solidFill>
                <a:latin typeface="Times New Roman"/>
                <a:cs typeface="Times New Roman"/>
              </a:rPr>
              <a:t>ASST.</a:t>
            </a:r>
            <a:r>
              <a:rPr sz="1600" b="1" spc="-25" dirty="0">
                <a:solidFill>
                  <a:srgbClr val="1C1C1C"/>
                </a:solidFill>
                <a:latin typeface="Times New Roman"/>
                <a:cs typeface="Times New Roman"/>
              </a:rPr>
              <a:t> </a:t>
            </a:r>
            <a:r>
              <a:rPr lang="en-IN" sz="1600" b="1" dirty="0">
                <a:solidFill>
                  <a:srgbClr val="1C1C1C"/>
                </a:solidFill>
                <a:latin typeface="Times New Roman"/>
                <a:cs typeface="Times New Roman"/>
              </a:rPr>
              <a:t>PROFESSOR</a:t>
            </a:r>
            <a:endParaRPr sz="1600" dirty="0">
              <a:latin typeface="Times New Roman"/>
              <a:cs typeface="Times New Roman"/>
            </a:endParaRPr>
          </a:p>
          <a:p>
            <a:pPr marL="12700">
              <a:lnSpc>
                <a:spcPct val="100000"/>
              </a:lnSpc>
              <a:spcBef>
                <a:spcPts val="1395"/>
              </a:spcBef>
            </a:pPr>
            <a:r>
              <a:rPr sz="1600" b="1" dirty="0">
                <a:solidFill>
                  <a:srgbClr val="1C1C1C"/>
                </a:solidFill>
                <a:latin typeface="Times New Roman"/>
                <a:cs typeface="Times New Roman"/>
              </a:rPr>
              <a:t>INFORMATION</a:t>
            </a:r>
            <a:r>
              <a:rPr sz="1600" b="1" spc="-65" dirty="0">
                <a:solidFill>
                  <a:srgbClr val="1C1C1C"/>
                </a:solidFill>
                <a:latin typeface="Times New Roman"/>
                <a:cs typeface="Times New Roman"/>
              </a:rPr>
              <a:t> </a:t>
            </a:r>
            <a:r>
              <a:rPr sz="1600" b="1" dirty="0">
                <a:solidFill>
                  <a:srgbClr val="1C1C1C"/>
                </a:solidFill>
                <a:latin typeface="Times New Roman"/>
                <a:cs typeface="Times New Roman"/>
              </a:rPr>
              <a:t>TECHNOLOGY</a:t>
            </a:r>
            <a:endParaRPr sz="1600" dirty="0">
              <a:latin typeface="Times New Roman"/>
              <a:cs typeface="Times New Roman"/>
            </a:endParaRPr>
          </a:p>
        </p:txBody>
      </p:sp>
      <p:sp>
        <p:nvSpPr>
          <p:cNvPr id="5" name="object 5"/>
          <p:cNvSpPr txBox="1"/>
          <p:nvPr/>
        </p:nvSpPr>
        <p:spPr>
          <a:xfrm>
            <a:off x="5508625" y="4042804"/>
            <a:ext cx="2249170" cy="421005"/>
          </a:xfrm>
          <a:prstGeom prst="rect">
            <a:avLst/>
          </a:prstGeom>
        </p:spPr>
        <p:txBody>
          <a:bodyPr vert="horz" wrap="square" lIns="0" tIns="11430" rIns="0" bIns="0" rtlCol="0">
            <a:spAutoFit/>
          </a:bodyPr>
          <a:lstStyle/>
          <a:p>
            <a:pPr marL="12700">
              <a:lnSpc>
                <a:spcPct val="100000"/>
              </a:lnSpc>
              <a:spcBef>
                <a:spcPts val="90"/>
              </a:spcBef>
            </a:pPr>
            <a:r>
              <a:rPr sz="2600" b="1" u="heavy" dirty="0">
                <a:solidFill>
                  <a:srgbClr val="1C1C1C"/>
                </a:solidFill>
                <a:uFill>
                  <a:solidFill>
                    <a:srgbClr val="1C1C1C"/>
                  </a:solidFill>
                </a:uFill>
                <a:latin typeface="Times New Roman"/>
                <a:cs typeface="Times New Roman"/>
              </a:rPr>
              <a:t>Team</a:t>
            </a:r>
            <a:r>
              <a:rPr sz="2600" b="1" u="heavy" spc="-100" dirty="0">
                <a:solidFill>
                  <a:srgbClr val="1C1C1C"/>
                </a:solidFill>
                <a:uFill>
                  <a:solidFill>
                    <a:srgbClr val="1C1C1C"/>
                  </a:solidFill>
                </a:uFill>
                <a:latin typeface="Times New Roman"/>
                <a:cs typeface="Times New Roman"/>
              </a:rPr>
              <a:t> </a:t>
            </a:r>
            <a:r>
              <a:rPr sz="2600" b="1" u="heavy" spc="-5" dirty="0">
                <a:solidFill>
                  <a:srgbClr val="1C1C1C"/>
                </a:solidFill>
                <a:uFill>
                  <a:solidFill>
                    <a:srgbClr val="1C1C1C"/>
                  </a:solidFill>
                </a:uFill>
                <a:latin typeface="Times New Roman"/>
                <a:cs typeface="Times New Roman"/>
              </a:rPr>
              <a:t>Members</a:t>
            </a:r>
            <a:endParaRPr sz="2600" dirty="0">
              <a:latin typeface="Times New Roman"/>
              <a:cs typeface="Times New Roman"/>
            </a:endParaRPr>
          </a:p>
        </p:txBody>
      </p:sp>
      <p:sp>
        <p:nvSpPr>
          <p:cNvPr id="6" name="object 6"/>
          <p:cNvSpPr txBox="1"/>
          <p:nvPr/>
        </p:nvSpPr>
        <p:spPr>
          <a:xfrm>
            <a:off x="5541251" y="4887558"/>
            <a:ext cx="4092575" cy="1516441"/>
          </a:xfrm>
          <a:prstGeom prst="rect">
            <a:avLst/>
          </a:prstGeom>
        </p:spPr>
        <p:txBody>
          <a:bodyPr vert="horz" wrap="square" lIns="0" tIns="46355" rIns="0" bIns="0" rtlCol="0">
            <a:spAutoFit/>
          </a:bodyPr>
          <a:lstStyle/>
          <a:p>
            <a:pPr marL="12700">
              <a:lnSpc>
                <a:spcPct val="100000"/>
              </a:lnSpc>
              <a:spcBef>
                <a:spcPts val="365"/>
              </a:spcBef>
            </a:pPr>
            <a:r>
              <a:rPr lang="en-IN" sz="2200" spc="-5" dirty="0">
                <a:solidFill>
                  <a:srgbClr val="1C1C1C"/>
                </a:solidFill>
                <a:latin typeface="Times New Roman"/>
                <a:cs typeface="Times New Roman"/>
              </a:rPr>
              <a:t>20</a:t>
            </a:r>
            <a:r>
              <a:rPr sz="2200" spc="-5" dirty="0">
                <a:solidFill>
                  <a:srgbClr val="1C1C1C"/>
                </a:solidFill>
                <a:latin typeface="Times New Roman"/>
                <a:cs typeface="Times New Roman"/>
              </a:rPr>
              <a:t>.</a:t>
            </a:r>
            <a:r>
              <a:rPr lang="en-IN" sz="2200" spc="-5" dirty="0">
                <a:solidFill>
                  <a:srgbClr val="1C1C1C"/>
                </a:solidFill>
                <a:latin typeface="Times New Roman"/>
                <a:cs typeface="Times New Roman"/>
              </a:rPr>
              <a:t> FATHIMA NK</a:t>
            </a:r>
            <a:endParaRPr sz="2200" dirty="0">
              <a:latin typeface="Times New Roman"/>
              <a:cs typeface="Times New Roman"/>
            </a:endParaRPr>
          </a:p>
          <a:p>
            <a:pPr marL="12700">
              <a:lnSpc>
                <a:spcPct val="100000"/>
              </a:lnSpc>
              <a:spcBef>
                <a:spcPts val="265"/>
              </a:spcBef>
            </a:pPr>
            <a:r>
              <a:rPr lang="en-IN" sz="2200" spc="-5" dirty="0">
                <a:solidFill>
                  <a:srgbClr val="1C1C1C"/>
                </a:solidFill>
                <a:latin typeface="Times New Roman"/>
                <a:cs typeface="Times New Roman"/>
              </a:rPr>
              <a:t>31</a:t>
            </a:r>
            <a:r>
              <a:rPr sz="2200" spc="-5" dirty="0">
                <a:solidFill>
                  <a:srgbClr val="1C1C1C"/>
                </a:solidFill>
                <a:latin typeface="Times New Roman"/>
                <a:cs typeface="Times New Roman"/>
              </a:rPr>
              <a:t>.</a:t>
            </a:r>
            <a:r>
              <a:rPr lang="en-IN" sz="2200" spc="-5" dirty="0">
                <a:solidFill>
                  <a:srgbClr val="1C1C1C"/>
                </a:solidFill>
                <a:latin typeface="Times New Roman"/>
                <a:cs typeface="Times New Roman"/>
              </a:rPr>
              <a:t> MUHAMMED </a:t>
            </a:r>
            <a:r>
              <a:rPr sz="2200" spc="-5" dirty="0">
                <a:solidFill>
                  <a:srgbClr val="1C1C1C"/>
                </a:solidFill>
                <a:latin typeface="Times New Roman"/>
                <a:cs typeface="Times New Roman"/>
              </a:rPr>
              <a:t>ASHIK</a:t>
            </a:r>
            <a:r>
              <a:rPr lang="en-IN" sz="2200" spc="-5" dirty="0">
                <a:solidFill>
                  <a:srgbClr val="1C1C1C"/>
                </a:solidFill>
                <a:latin typeface="Times New Roman"/>
                <a:cs typeface="Times New Roman"/>
              </a:rPr>
              <a:t> </a:t>
            </a:r>
            <a:r>
              <a:rPr sz="2200" spc="-5" dirty="0">
                <a:solidFill>
                  <a:srgbClr val="1C1C1C"/>
                </a:solidFill>
                <a:latin typeface="Times New Roman"/>
                <a:cs typeface="Times New Roman"/>
              </a:rPr>
              <a:t>A</a:t>
            </a:r>
            <a:r>
              <a:rPr sz="2200" spc="-15" dirty="0">
                <a:solidFill>
                  <a:srgbClr val="1C1C1C"/>
                </a:solidFill>
                <a:latin typeface="Times New Roman"/>
                <a:cs typeface="Times New Roman"/>
              </a:rPr>
              <a:t> </a:t>
            </a:r>
            <a:endParaRPr sz="2200" dirty="0">
              <a:latin typeface="Times New Roman"/>
              <a:cs typeface="Times New Roman"/>
            </a:endParaRPr>
          </a:p>
          <a:p>
            <a:pPr marL="12700">
              <a:lnSpc>
                <a:spcPct val="100000"/>
              </a:lnSpc>
              <a:spcBef>
                <a:spcPts val="285"/>
              </a:spcBef>
            </a:pPr>
            <a:r>
              <a:rPr lang="en-IN" sz="2200" dirty="0">
                <a:solidFill>
                  <a:srgbClr val="1C1C1C"/>
                </a:solidFill>
                <a:latin typeface="Times New Roman"/>
                <a:cs typeface="Times New Roman"/>
              </a:rPr>
              <a:t>41</a:t>
            </a:r>
            <a:r>
              <a:rPr sz="2200" dirty="0">
                <a:solidFill>
                  <a:srgbClr val="1C1C1C"/>
                </a:solidFill>
                <a:latin typeface="Times New Roman"/>
                <a:cs typeface="Times New Roman"/>
              </a:rPr>
              <a:t>. </a:t>
            </a:r>
            <a:r>
              <a:rPr sz="2200" spc="5" dirty="0">
                <a:solidFill>
                  <a:srgbClr val="1C1C1C"/>
                </a:solidFill>
                <a:latin typeface="Times New Roman"/>
                <a:cs typeface="Times New Roman"/>
              </a:rPr>
              <a:t>S</a:t>
            </a:r>
            <a:r>
              <a:rPr lang="en-IN" sz="2200" spc="5" dirty="0">
                <a:solidFill>
                  <a:srgbClr val="1C1C1C"/>
                </a:solidFill>
                <a:latin typeface="Times New Roman"/>
                <a:cs typeface="Times New Roman"/>
              </a:rPr>
              <a:t>HABANA K M</a:t>
            </a:r>
            <a:endParaRPr sz="2200" dirty="0">
              <a:latin typeface="Times New Roman"/>
              <a:cs typeface="Times New Roman"/>
            </a:endParaRPr>
          </a:p>
          <a:p>
            <a:pPr marL="12700">
              <a:lnSpc>
                <a:spcPct val="100000"/>
              </a:lnSpc>
              <a:spcBef>
                <a:spcPts val="270"/>
              </a:spcBef>
            </a:pPr>
            <a:r>
              <a:rPr lang="en-IN" sz="2200" dirty="0">
                <a:solidFill>
                  <a:srgbClr val="1C1C1C"/>
                </a:solidFill>
                <a:latin typeface="Times New Roman"/>
                <a:cs typeface="Times New Roman"/>
              </a:rPr>
              <a:t>42</a:t>
            </a:r>
            <a:r>
              <a:rPr sz="2200" dirty="0">
                <a:solidFill>
                  <a:srgbClr val="1C1C1C"/>
                </a:solidFill>
                <a:latin typeface="Times New Roman"/>
                <a:cs typeface="Times New Roman"/>
              </a:rPr>
              <a:t>. </a:t>
            </a:r>
            <a:r>
              <a:rPr lang="en-IN" sz="2200" spc="-5" dirty="0">
                <a:solidFill>
                  <a:srgbClr val="1C1C1C"/>
                </a:solidFill>
                <a:latin typeface="Times New Roman"/>
                <a:cs typeface="Times New Roman"/>
              </a:rPr>
              <a:t>SHAMEEMUL HAQUE P</a:t>
            </a:r>
            <a:endParaRPr sz="22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212" y="527126"/>
            <a:ext cx="4627880" cy="1366400"/>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Problem</a:t>
            </a:r>
            <a:r>
              <a:rPr u="sng" spc="-85" dirty="0">
                <a:solidFill>
                  <a:schemeClr val="tx1"/>
                </a:solidFill>
              </a:rPr>
              <a:t> </a:t>
            </a:r>
            <a:r>
              <a:rPr u="sng" spc="-5" dirty="0">
                <a:solidFill>
                  <a:schemeClr val="tx1"/>
                </a:solidFill>
              </a:rPr>
              <a:t>Statement</a:t>
            </a:r>
            <a:br>
              <a:rPr lang="en-IN" spc="-5" dirty="0"/>
            </a:br>
            <a:endParaRPr spc="-5" dirty="0"/>
          </a:p>
        </p:txBody>
      </p:sp>
      <p:sp>
        <p:nvSpPr>
          <p:cNvPr id="4" name="object 4"/>
          <p:cNvSpPr txBox="1"/>
          <p:nvPr/>
        </p:nvSpPr>
        <p:spPr>
          <a:xfrm>
            <a:off x="1664335" y="1329055"/>
            <a:ext cx="6687184" cy="367408"/>
          </a:xfrm>
          <a:prstGeom prst="rect">
            <a:avLst/>
          </a:prstGeom>
        </p:spPr>
        <p:txBody>
          <a:bodyPr vert="horz" wrap="square" lIns="0" tIns="33655" rIns="0" bIns="0" rtlCol="0">
            <a:spAutoFit/>
          </a:bodyPr>
          <a:lstStyle/>
          <a:p>
            <a:pPr marL="12700" marR="5080">
              <a:lnSpc>
                <a:spcPts val="2550"/>
              </a:lnSpc>
              <a:spcBef>
                <a:spcPts val="265"/>
              </a:spcBef>
            </a:pPr>
            <a:r>
              <a:rPr sz="2200" spc="10" dirty="0">
                <a:latin typeface="Times New Roman"/>
                <a:cs typeface="Times New Roman"/>
              </a:rPr>
              <a:t>To </a:t>
            </a:r>
            <a:r>
              <a:rPr sz="2200" spc="-5" dirty="0">
                <a:latin typeface="Times New Roman"/>
                <a:cs typeface="Times New Roman"/>
              </a:rPr>
              <a:t>develop </a:t>
            </a:r>
            <a:r>
              <a:rPr sz="2200" dirty="0">
                <a:latin typeface="Times New Roman"/>
                <a:cs typeface="Times New Roman"/>
              </a:rPr>
              <a:t>a </a:t>
            </a:r>
            <a:r>
              <a:rPr sz="2200" spc="-5" dirty="0">
                <a:latin typeface="Times New Roman"/>
                <a:cs typeface="Times New Roman"/>
              </a:rPr>
              <a:t>web</a:t>
            </a:r>
            <a:r>
              <a:rPr lang="en-IN" sz="2200" spc="-5" dirty="0">
                <a:latin typeface="Times New Roman"/>
                <a:cs typeface="Times New Roman"/>
              </a:rPr>
              <a:t> application</a:t>
            </a:r>
            <a:r>
              <a:rPr sz="2200" spc="-5" dirty="0">
                <a:latin typeface="Times New Roman"/>
                <a:cs typeface="Times New Roman"/>
              </a:rPr>
              <a:t> for</a:t>
            </a:r>
            <a:r>
              <a:rPr lang="en-IN" sz="2200" spc="-5" dirty="0">
                <a:latin typeface="Times New Roman"/>
                <a:cs typeface="Times New Roman"/>
              </a:rPr>
              <a:t> a food donation system</a:t>
            </a:r>
            <a:r>
              <a:rPr sz="2200" spc="-5" dirty="0">
                <a:latin typeface="Times New Roman"/>
                <a:cs typeface="Times New Roman"/>
              </a:rPr>
              <a:t>.</a:t>
            </a:r>
            <a:endParaRPr sz="2200" dirty="0">
              <a:latin typeface="Times New Roman"/>
              <a:cs typeface="Times New Roman"/>
            </a:endParaRPr>
          </a:p>
        </p:txBody>
      </p:sp>
      <p:sp>
        <p:nvSpPr>
          <p:cNvPr id="5" name="object 5"/>
          <p:cNvSpPr txBox="1"/>
          <p:nvPr/>
        </p:nvSpPr>
        <p:spPr>
          <a:xfrm>
            <a:off x="844550" y="2254250"/>
            <a:ext cx="8891752" cy="5616281"/>
          </a:xfrm>
          <a:prstGeom prst="rect">
            <a:avLst/>
          </a:prstGeom>
        </p:spPr>
        <p:txBody>
          <a:bodyPr vert="horz" wrap="square" lIns="0" tIns="12065" rIns="0" bIns="0" rtlCol="0">
            <a:spAutoFit/>
          </a:bodyPr>
          <a:lstStyle/>
          <a:p>
            <a:pPr marL="927100" marR="154305">
              <a:lnSpc>
                <a:spcPts val="2300"/>
              </a:lnSpc>
              <a:spcBef>
                <a:spcPts val="15"/>
              </a:spcBef>
              <a:buSzPct val="95000"/>
              <a:tabLst>
                <a:tab pos="1144270" algn="l"/>
              </a:tabLst>
            </a:pPr>
            <a:r>
              <a:rPr lang="en-IN" sz="3200" b="1" u="sng" spc="-5" dirty="0">
                <a:latin typeface="Times New Roman"/>
                <a:cs typeface="Times New Roman"/>
              </a:rPr>
              <a:t>Specific Objectives</a:t>
            </a:r>
            <a:endParaRPr lang="en-IN" sz="3200" b="1" u="sng" dirty="0">
              <a:latin typeface="Times New Roman"/>
              <a:cs typeface="Times New Roman"/>
            </a:endParaRPr>
          </a:p>
          <a:p>
            <a:pPr marL="927100" marR="154305">
              <a:lnSpc>
                <a:spcPts val="2300"/>
              </a:lnSpc>
              <a:spcBef>
                <a:spcPts val="15"/>
              </a:spcBef>
              <a:buSzPct val="95000"/>
              <a:tabLst>
                <a:tab pos="1144270" algn="l"/>
              </a:tabLst>
            </a:pPr>
            <a:endParaRPr lang="en-IN" sz="2000" u="sng" dirty="0">
              <a:latin typeface="Times New Roman"/>
              <a:cs typeface="Times New Roman"/>
            </a:endParaRPr>
          </a:p>
          <a:p>
            <a:pPr marL="1384300" marR="5080" lvl="1">
              <a:lnSpc>
                <a:spcPts val="2310"/>
              </a:lnSpc>
              <a:buSzPct val="95000"/>
              <a:buChar char="●"/>
              <a:tabLst>
                <a:tab pos="1144270" algn="l"/>
              </a:tabLst>
            </a:pPr>
            <a:r>
              <a:rPr lang="en-US" sz="2000" dirty="0"/>
              <a:t>Food Donation System is a web-based application that helps agencies or event management to provide food for orphanages or other organizations in an area.</a:t>
            </a:r>
          </a:p>
          <a:p>
            <a:pPr marL="1384300" marR="5080" lvl="1">
              <a:lnSpc>
                <a:spcPts val="2310"/>
              </a:lnSpc>
              <a:buSzPct val="95000"/>
              <a:buChar char="●"/>
              <a:tabLst>
                <a:tab pos="1144270" algn="l"/>
              </a:tabLst>
            </a:pPr>
            <a:endParaRPr lang="en-IN" sz="2000" spc="-10" dirty="0">
              <a:latin typeface="Times New Roman"/>
              <a:cs typeface="Times New Roman"/>
            </a:endParaRPr>
          </a:p>
          <a:p>
            <a:pPr marL="1384300" marR="5080" lvl="1">
              <a:lnSpc>
                <a:spcPts val="2310"/>
              </a:lnSpc>
              <a:buSzPct val="95000"/>
              <a:buFontTx/>
              <a:buChar char="●"/>
              <a:tabLst>
                <a:tab pos="1144270" algn="l"/>
              </a:tabLst>
            </a:pPr>
            <a:r>
              <a:rPr lang="en-US" sz="2000" dirty="0"/>
              <a:t>This system also helps orphanages or organizations to get food by simply registering their information on the website after that they can collect food after receiving the notification from the site when the event has ended.</a:t>
            </a:r>
          </a:p>
          <a:p>
            <a:pPr marL="1384300" marR="5080" lvl="1">
              <a:lnSpc>
                <a:spcPts val="2310"/>
              </a:lnSpc>
              <a:buSzPct val="95000"/>
              <a:buFontTx/>
              <a:buChar char="●"/>
              <a:tabLst>
                <a:tab pos="1144270" algn="l"/>
              </a:tabLst>
            </a:pPr>
            <a:endParaRPr lang="en-US" sz="2000" dirty="0"/>
          </a:p>
          <a:p>
            <a:pPr marL="1384300" marR="5080" lvl="1">
              <a:lnSpc>
                <a:spcPts val="2310"/>
              </a:lnSpc>
              <a:buSzPct val="95000"/>
              <a:buFontTx/>
              <a:buChar char="●"/>
              <a:tabLst>
                <a:tab pos="1144270" algn="l"/>
              </a:tabLst>
            </a:pPr>
            <a:r>
              <a:rPr lang="en-US" sz="2000" dirty="0"/>
              <a:t>Our goal is to encourage the best use of wholesome unmarketable food. We can accomplish this through our partnerships with food companies, food charities, and other waste diverters with a focus on bridging the technology, communication, and infrastructure gap that results in large amounts of food waste.</a:t>
            </a:r>
          </a:p>
          <a:p>
            <a:pPr marL="927100" marR="5080">
              <a:lnSpc>
                <a:spcPts val="2310"/>
              </a:lnSpc>
              <a:buSzPct val="95000"/>
              <a:buFontTx/>
              <a:buChar char="●"/>
              <a:tabLst>
                <a:tab pos="1144270" algn="l"/>
              </a:tabLst>
            </a:pPr>
            <a:endParaRPr lang="en-US" sz="2000" dirty="0"/>
          </a:p>
          <a:p>
            <a:pPr marL="927100" marR="5080">
              <a:lnSpc>
                <a:spcPts val="2310"/>
              </a:lnSpc>
              <a:buSzPct val="95000"/>
              <a:buFontTx/>
              <a:buChar char="●"/>
              <a:tabLst>
                <a:tab pos="1144270" algn="l"/>
              </a:tabLst>
            </a:pPr>
            <a:endParaRPr lang="en-US" sz="2000" dirty="0"/>
          </a:p>
          <a:p>
            <a:pPr marL="927100" marR="5080">
              <a:lnSpc>
                <a:spcPts val="2310"/>
              </a:lnSpc>
              <a:buSzPct val="95000"/>
              <a:buChar char="●"/>
              <a:tabLst>
                <a:tab pos="1144270" algn="l"/>
              </a:tabLst>
            </a:pP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01051" y="1913877"/>
            <a:ext cx="8560435" cy="1586865"/>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Proposed</a:t>
            </a:r>
            <a:r>
              <a:rPr u="sng" spc="-35" dirty="0">
                <a:solidFill>
                  <a:schemeClr val="tx1"/>
                </a:solidFill>
              </a:rPr>
              <a:t> </a:t>
            </a:r>
            <a:r>
              <a:rPr u="sng" spc="-5" dirty="0">
                <a:solidFill>
                  <a:schemeClr val="tx1"/>
                </a:solidFill>
              </a:rPr>
              <a:t>Architecture</a:t>
            </a:r>
          </a:p>
        </p:txBody>
      </p:sp>
      <p:sp>
        <p:nvSpPr>
          <p:cNvPr id="5" name="Subtitle 4">
            <a:extLst>
              <a:ext uri="{FF2B5EF4-FFF2-40B4-BE49-F238E27FC236}">
                <a16:creationId xmlns:a16="http://schemas.microsoft.com/office/drawing/2014/main" id="{A1DAF0BC-7C7E-C990-8B0C-8DC7E6856B3A}"/>
              </a:ext>
            </a:extLst>
          </p:cNvPr>
          <p:cNvSpPr>
            <a:spLocks noGrp="1"/>
          </p:cNvSpPr>
          <p:nvPr>
            <p:ph type="subTitle" idx="4"/>
          </p:nvPr>
        </p:nvSpPr>
        <p:spPr>
          <a:xfrm flipV="1">
            <a:off x="2069492" y="4355740"/>
            <a:ext cx="1066800" cy="304800"/>
          </a:xfrm>
          <a:prstGeom prst="lef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lstStyle/>
          <a:p>
            <a:r>
              <a:rPr lang="en-IN" dirty="0"/>
              <a:t>             </a:t>
            </a:r>
          </a:p>
        </p:txBody>
      </p:sp>
      <p:sp>
        <p:nvSpPr>
          <p:cNvPr id="10" name="Subtitle 4">
            <a:extLst>
              <a:ext uri="{FF2B5EF4-FFF2-40B4-BE49-F238E27FC236}">
                <a16:creationId xmlns:a16="http://schemas.microsoft.com/office/drawing/2014/main" id="{9411202D-1BF8-462E-40AC-4B8FB315CECB}"/>
              </a:ext>
            </a:extLst>
          </p:cNvPr>
          <p:cNvSpPr txBox="1">
            <a:spLocks/>
          </p:cNvSpPr>
          <p:nvPr/>
        </p:nvSpPr>
        <p:spPr>
          <a:xfrm flipV="1">
            <a:off x="7468208" y="4323475"/>
            <a:ext cx="1066800" cy="304800"/>
          </a:xfrm>
          <a:prstGeom prst="lef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wrap="square" lIns="0" tIns="0" rIns="0" bIns="0">
            <a:spAutoFit/>
          </a:bodyPr>
          <a:lstStyle>
            <a:lvl1pPr marL="0">
              <a:defRPr sz="2000" b="0" i="0">
                <a:solidFill>
                  <a:schemeClr val="tx1"/>
                </a:solidFill>
                <a:latin typeface="Times New Roman"/>
                <a:ea typeface="+mn-ea"/>
                <a:cs typeface="Times New Roman"/>
              </a:defRPr>
            </a:lvl1pPr>
            <a:lvl2pPr marL="457200">
              <a:defRPr>
                <a:solidFill>
                  <a:schemeClr val="lt1"/>
                </a:solidFill>
                <a:latin typeface="+mn-lt"/>
                <a:ea typeface="+mn-ea"/>
                <a:cs typeface="+mn-cs"/>
              </a:defRPr>
            </a:lvl2pPr>
            <a:lvl3pPr marL="914400">
              <a:defRPr>
                <a:solidFill>
                  <a:schemeClr val="lt1"/>
                </a:solidFill>
                <a:latin typeface="+mn-lt"/>
                <a:ea typeface="+mn-ea"/>
                <a:cs typeface="+mn-cs"/>
              </a:defRPr>
            </a:lvl3pPr>
            <a:lvl4pPr marL="1371600">
              <a:defRPr>
                <a:solidFill>
                  <a:schemeClr val="lt1"/>
                </a:solidFill>
                <a:latin typeface="+mn-lt"/>
                <a:ea typeface="+mn-ea"/>
                <a:cs typeface="+mn-cs"/>
              </a:defRPr>
            </a:lvl4pPr>
            <a:lvl5pPr marL="1828800">
              <a:defRPr>
                <a:solidFill>
                  <a:schemeClr val="lt1"/>
                </a:solidFill>
                <a:latin typeface="+mn-lt"/>
                <a:ea typeface="+mn-ea"/>
                <a:cs typeface="+mn-cs"/>
              </a:defRPr>
            </a:lvl5pPr>
            <a:lvl6pPr marL="2286000">
              <a:defRPr>
                <a:solidFill>
                  <a:schemeClr val="lt1"/>
                </a:solidFill>
                <a:latin typeface="+mn-lt"/>
                <a:ea typeface="+mn-ea"/>
                <a:cs typeface="+mn-cs"/>
              </a:defRPr>
            </a:lvl6pPr>
            <a:lvl7pPr marL="2743200">
              <a:defRPr>
                <a:solidFill>
                  <a:schemeClr val="lt1"/>
                </a:solidFill>
                <a:latin typeface="+mn-lt"/>
                <a:ea typeface="+mn-ea"/>
                <a:cs typeface="+mn-cs"/>
              </a:defRPr>
            </a:lvl7pPr>
            <a:lvl8pPr marL="3200400">
              <a:defRPr>
                <a:solidFill>
                  <a:schemeClr val="lt1"/>
                </a:solidFill>
                <a:latin typeface="+mn-lt"/>
                <a:ea typeface="+mn-ea"/>
                <a:cs typeface="+mn-cs"/>
              </a:defRPr>
            </a:lvl8pPr>
            <a:lvl9pPr marL="3657600">
              <a:defRPr>
                <a:solidFill>
                  <a:schemeClr val="lt1"/>
                </a:solidFill>
                <a:latin typeface="+mn-lt"/>
                <a:ea typeface="+mn-ea"/>
                <a:cs typeface="+mn-cs"/>
              </a:defRPr>
            </a:lvl9pPr>
          </a:lstStyle>
          <a:p>
            <a:r>
              <a:rPr lang="en-IN" kern="0"/>
              <a:t>             </a:t>
            </a:r>
            <a:endParaRPr lang="en-IN" kern="0" dirty="0"/>
          </a:p>
        </p:txBody>
      </p:sp>
      <p:sp>
        <p:nvSpPr>
          <p:cNvPr id="11" name="Subtitle 4">
            <a:extLst>
              <a:ext uri="{FF2B5EF4-FFF2-40B4-BE49-F238E27FC236}">
                <a16:creationId xmlns:a16="http://schemas.microsoft.com/office/drawing/2014/main" id="{6BE28098-40E9-6BCA-A15A-CE167ED40140}"/>
              </a:ext>
            </a:extLst>
          </p:cNvPr>
          <p:cNvSpPr txBox="1">
            <a:spLocks/>
          </p:cNvSpPr>
          <p:nvPr/>
        </p:nvSpPr>
        <p:spPr>
          <a:xfrm flipV="1">
            <a:off x="4547869" y="4345617"/>
            <a:ext cx="1066800" cy="304800"/>
          </a:xfrm>
          <a:prstGeom prst="lef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wrap="square" lIns="0" tIns="0" rIns="0" bIns="0">
            <a:spAutoFit/>
          </a:bodyPr>
          <a:lstStyle>
            <a:lvl1pPr marL="0">
              <a:defRPr sz="2000" b="0" i="0">
                <a:solidFill>
                  <a:schemeClr val="tx1"/>
                </a:solidFill>
                <a:latin typeface="Times New Roman"/>
                <a:ea typeface="+mn-ea"/>
                <a:cs typeface="Times New Roman"/>
              </a:defRPr>
            </a:lvl1pPr>
            <a:lvl2pPr marL="457200">
              <a:defRPr>
                <a:solidFill>
                  <a:schemeClr val="lt1"/>
                </a:solidFill>
                <a:latin typeface="+mn-lt"/>
                <a:ea typeface="+mn-ea"/>
                <a:cs typeface="+mn-cs"/>
              </a:defRPr>
            </a:lvl2pPr>
            <a:lvl3pPr marL="914400">
              <a:defRPr>
                <a:solidFill>
                  <a:schemeClr val="lt1"/>
                </a:solidFill>
                <a:latin typeface="+mn-lt"/>
                <a:ea typeface="+mn-ea"/>
                <a:cs typeface="+mn-cs"/>
              </a:defRPr>
            </a:lvl3pPr>
            <a:lvl4pPr marL="1371600">
              <a:defRPr>
                <a:solidFill>
                  <a:schemeClr val="lt1"/>
                </a:solidFill>
                <a:latin typeface="+mn-lt"/>
                <a:ea typeface="+mn-ea"/>
                <a:cs typeface="+mn-cs"/>
              </a:defRPr>
            </a:lvl4pPr>
            <a:lvl5pPr marL="1828800">
              <a:defRPr>
                <a:solidFill>
                  <a:schemeClr val="lt1"/>
                </a:solidFill>
                <a:latin typeface="+mn-lt"/>
                <a:ea typeface="+mn-ea"/>
                <a:cs typeface="+mn-cs"/>
              </a:defRPr>
            </a:lvl5pPr>
            <a:lvl6pPr marL="2286000">
              <a:defRPr>
                <a:solidFill>
                  <a:schemeClr val="lt1"/>
                </a:solidFill>
                <a:latin typeface="+mn-lt"/>
                <a:ea typeface="+mn-ea"/>
                <a:cs typeface="+mn-cs"/>
              </a:defRPr>
            </a:lvl6pPr>
            <a:lvl7pPr marL="2743200">
              <a:defRPr>
                <a:solidFill>
                  <a:schemeClr val="lt1"/>
                </a:solidFill>
                <a:latin typeface="+mn-lt"/>
                <a:ea typeface="+mn-ea"/>
                <a:cs typeface="+mn-cs"/>
              </a:defRPr>
            </a:lvl7pPr>
            <a:lvl8pPr marL="3200400">
              <a:defRPr>
                <a:solidFill>
                  <a:schemeClr val="lt1"/>
                </a:solidFill>
                <a:latin typeface="+mn-lt"/>
                <a:ea typeface="+mn-ea"/>
                <a:cs typeface="+mn-cs"/>
              </a:defRPr>
            </a:lvl8pPr>
            <a:lvl9pPr marL="3657600">
              <a:defRPr>
                <a:solidFill>
                  <a:schemeClr val="lt1"/>
                </a:solidFill>
                <a:latin typeface="+mn-lt"/>
                <a:ea typeface="+mn-ea"/>
                <a:cs typeface="+mn-cs"/>
              </a:defRPr>
            </a:lvl9pPr>
          </a:lstStyle>
          <a:p>
            <a:r>
              <a:rPr lang="en-IN" kern="0"/>
              <a:t>             </a:t>
            </a:r>
            <a:endParaRPr lang="en-IN" kern="0" dirty="0"/>
          </a:p>
        </p:txBody>
      </p:sp>
      <p:sp>
        <p:nvSpPr>
          <p:cNvPr id="15" name="TextBox 14">
            <a:extLst>
              <a:ext uri="{FF2B5EF4-FFF2-40B4-BE49-F238E27FC236}">
                <a16:creationId xmlns:a16="http://schemas.microsoft.com/office/drawing/2014/main" id="{75A9125F-E0B2-01C2-7211-974F956AC156}"/>
              </a:ext>
            </a:extLst>
          </p:cNvPr>
          <p:cNvSpPr txBox="1"/>
          <p:nvPr/>
        </p:nvSpPr>
        <p:spPr>
          <a:xfrm>
            <a:off x="1265270" y="4323475"/>
            <a:ext cx="792481" cy="369332"/>
          </a:xfrm>
          <a:prstGeom prst="rect">
            <a:avLst/>
          </a:prstGeom>
          <a:noFill/>
        </p:spPr>
        <p:txBody>
          <a:bodyPr wrap="square" rtlCol="0">
            <a:spAutoFit/>
          </a:bodyPr>
          <a:lstStyle/>
          <a:p>
            <a:r>
              <a:rPr lang="en-IN" b="1" dirty="0"/>
              <a:t>USER</a:t>
            </a:r>
          </a:p>
        </p:txBody>
      </p:sp>
      <p:sp>
        <p:nvSpPr>
          <p:cNvPr id="16" name="TextBox 15">
            <a:extLst>
              <a:ext uri="{FF2B5EF4-FFF2-40B4-BE49-F238E27FC236}">
                <a16:creationId xmlns:a16="http://schemas.microsoft.com/office/drawing/2014/main" id="{D49D4F21-FB07-E21B-E701-B0DA21EEAAB9}"/>
              </a:ext>
            </a:extLst>
          </p:cNvPr>
          <p:cNvSpPr txBox="1"/>
          <p:nvPr/>
        </p:nvSpPr>
        <p:spPr>
          <a:xfrm>
            <a:off x="3216740" y="4185363"/>
            <a:ext cx="1371600" cy="646331"/>
          </a:xfrm>
          <a:prstGeom prst="rect">
            <a:avLst/>
          </a:prstGeom>
          <a:noFill/>
        </p:spPr>
        <p:txBody>
          <a:bodyPr wrap="square" rtlCol="0">
            <a:spAutoFit/>
          </a:bodyPr>
          <a:lstStyle/>
          <a:p>
            <a:r>
              <a:rPr lang="en-IN" b="1" dirty="0"/>
              <a:t>FRONTEND</a:t>
            </a:r>
            <a:r>
              <a:rPr lang="en-IN" dirty="0"/>
              <a:t> </a:t>
            </a:r>
            <a:r>
              <a:rPr lang="en-IN" b="1" dirty="0"/>
              <a:t>HTML,CSS</a:t>
            </a:r>
          </a:p>
        </p:txBody>
      </p:sp>
      <p:sp>
        <p:nvSpPr>
          <p:cNvPr id="17" name="TextBox 16">
            <a:extLst>
              <a:ext uri="{FF2B5EF4-FFF2-40B4-BE49-F238E27FC236}">
                <a16:creationId xmlns:a16="http://schemas.microsoft.com/office/drawing/2014/main" id="{FDC4D6F5-02B6-B1F6-A4A8-56B7514C1AA5}"/>
              </a:ext>
            </a:extLst>
          </p:cNvPr>
          <p:cNvSpPr txBox="1"/>
          <p:nvPr/>
        </p:nvSpPr>
        <p:spPr>
          <a:xfrm>
            <a:off x="5784357" y="4152709"/>
            <a:ext cx="2153340" cy="646331"/>
          </a:xfrm>
          <a:prstGeom prst="rect">
            <a:avLst/>
          </a:prstGeom>
          <a:noFill/>
        </p:spPr>
        <p:txBody>
          <a:bodyPr wrap="square" rtlCol="0">
            <a:spAutoFit/>
          </a:bodyPr>
          <a:lstStyle/>
          <a:p>
            <a:r>
              <a:rPr lang="en-IN" b="1" dirty="0"/>
              <a:t>BACKEND</a:t>
            </a:r>
          </a:p>
          <a:p>
            <a:r>
              <a:rPr lang="en-IN" b="1" dirty="0"/>
              <a:t>JAVASCRIPT,PHP</a:t>
            </a:r>
          </a:p>
        </p:txBody>
      </p:sp>
      <p:sp>
        <p:nvSpPr>
          <p:cNvPr id="18" name="TextBox 17">
            <a:extLst>
              <a:ext uri="{FF2B5EF4-FFF2-40B4-BE49-F238E27FC236}">
                <a16:creationId xmlns:a16="http://schemas.microsoft.com/office/drawing/2014/main" id="{C7B33F30-1D64-0E07-587C-CEEA1EDEA3DD}"/>
              </a:ext>
            </a:extLst>
          </p:cNvPr>
          <p:cNvSpPr txBox="1"/>
          <p:nvPr/>
        </p:nvSpPr>
        <p:spPr>
          <a:xfrm>
            <a:off x="8629967" y="4305109"/>
            <a:ext cx="1371599" cy="646331"/>
          </a:xfrm>
          <a:prstGeom prst="rect">
            <a:avLst/>
          </a:prstGeom>
          <a:noFill/>
        </p:spPr>
        <p:txBody>
          <a:bodyPr wrap="square" rtlCol="0">
            <a:spAutoFit/>
          </a:bodyPr>
          <a:lstStyle/>
          <a:p>
            <a:r>
              <a:rPr lang="en-IN" b="1" dirty="0"/>
              <a:t>DATABASE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950" y="1263650"/>
            <a:ext cx="5501005" cy="695325"/>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Algorithms/Tools</a:t>
            </a:r>
            <a:r>
              <a:rPr u="sng" spc="-35" dirty="0">
                <a:solidFill>
                  <a:schemeClr val="tx1"/>
                </a:solidFill>
              </a:rPr>
              <a:t> </a:t>
            </a:r>
            <a:r>
              <a:rPr u="sng" spc="-10" dirty="0">
                <a:solidFill>
                  <a:schemeClr val="tx1"/>
                </a:solidFill>
              </a:rPr>
              <a:t>Used</a:t>
            </a:r>
          </a:p>
        </p:txBody>
      </p:sp>
      <p:sp>
        <p:nvSpPr>
          <p:cNvPr id="4" name="object 4"/>
          <p:cNvSpPr txBox="1">
            <a:spLocks noGrp="1"/>
          </p:cNvSpPr>
          <p:nvPr>
            <p:ph type="body" idx="1"/>
          </p:nvPr>
        </p:nvSpPr>
        <p:spPr>
          <a:xfrm>
            <a:off x="1225550" y="3016250"/>
            <a:ext cx="8127746" cy="2135200"/>
          </a:xfrm>
          <a:prstGeom prst="rect">
            <a:avLst/>
          </a:prstGeom>
        </p:spPr>
        <p:txBody>
          <a:bodyPr vert="horz" wrap="square" lIns="0" tIns="31750" rIns="0" bIns="0" rtlCol="0">
            <a:spAutoFit/>
          </a:bodyPr>
          <a:lstStyle/>
          <a:p>
            <a:pPr marL="662305" marR="5080">
              <a:lnSpc>
                <a:spcPts val="2300"/>
              </a:lnSpc>
              <a:spcBef>
                <a:spcPts val="250"/>
              </a:spcBef>
              <a:buSzPct val="65000"/>
              <a:buChar char="●"/>
              <a:tabLst>
                <a:tab pos="770890" algn="l"/>
              </a:tabLst>
            </a:pPr>
            <a:r>
              <a:rPr spc="-5" dirty="0"/>
              <a:t>Visual Studio Code: </a:t>
            </a:r>
            <a:r>
              <a:rPr spc="-10" dirty="0"/>
              <a:t>A </a:t>
            </a:r>
            <a:r>
              <a:rPr spc="-5" dirty="0"/>
              <a:t>streamlined </a:t>
            </a:r>
            <a:r>
              <a:rPr dirty="0"/>
              <a:t>code </a:t>
            </a:r>
            <a:r>
              <a:rPr spc="-5" dirty="0"/>
              <a:t>editor </a:t>
            </a:r>
            <a:r>
              <a:rPr spc="-15" dirty="0"/>
              <a:t>which </a:t>
            </a:r>
            <a:r>
              <a:rPr lang="en-IN" dirty="0"/>
              <a:t>supports</a:t>
            </a:r>
            <a:r>
              <a:rPr dirty="0"/>
              <a:t> </a:t>
            </a:r>
            <a:r>
              <a:rPr spc="-5" dirty="0"/>
              <a:t>development </a:t>
            </a:r>
            <a:r>
              <a:rPr lang="en-IN" dirty="0"/>
              <a:t>operations</a:t>
            </a:r>
            <a:r>
              <a:rPr dirty="0"/>
              <a:t> </a:t>
            </a:r>
            <a:r>
              <a:rPr spc="-5" dirty="0"/>
              <a:t>like debugging, task, running</a:t>
            </a:r>
            <a:r>
              <a:rPr lang="en-IN" spc="-5" dirty="0"/>
              <a:t>,</a:t>
            </a:r>
            <a:r>
              <a:rPr spc="-5" dirty="0"/>
              <a:t> </a:t>
            </a:r>
            <a:r>
              <a:rPr spc="-10" dirty="0"/>
              <a:t>and </a:t>
            </a:r>
            <a:r>
              <a:rPr spc="-5" dirty="0"/>
              <a:t>version</a:t>
            </a:r>
            <a:r>
              <a:rPr spc="105" dirty="0"/>
              <a:t> </a:t>
            </a:r>
            <a:r>
              <a:rPr spc="-5" dirty="0"/>
              <a:t>control.</a:t>
            </a:r>
            <a:endParaRPr lang="en-IN" spc="-5" dirty="0"/>
          </a:p>
          <a:p>
            <a:pPr marL="662305" marR="5080">
              <a:lnSpc>
                <a:spcPts val="2300"/>
              </a:lnSpc>
              <a:spcBef>
                <a:spcPts val="250"/>
              </a:spcBef>
              <a:buSzPct val="65000"/>
              <a:buChar char="●"/>
              <a:tabLst>
                <a:tab pos="770890" algn="l"/>
              </a:tabLst>
            </a:pPr>
            <a:endParaRPr spc="-5" dirty="0"/>
          </a:p>
          <a:p>
            <a:pPr marL="662305" marR="817244">
              <a:lnSpc>
                <a:spcPts val="2280"/>
              </a:lnSpc>
              <a:spcBef>
                <a:spcPts val="25"/>
              </a:spcBef>
              <a:buSzPct val="65000"/>
              <a:buChar char="●"/>
              <a:tabLst>
                <a:tab pos="833755" algn="l"/>
              </a:tabLst>
            </a:pPr>
            <a:r>
              <a:rPr spc="-5" dirty="0"/>
              <a:t>Database Server: </a:t>
            </a:r>
            <a:r>
              <a:rPr dirty="0"/>
              <a:t>It </a:t>
            </a:r>
            <a:r>
              <a:rPr spc="-5" dirty="0"/>
              <a:t>is an </a:t>
            </a:r>
            <a:r>
              <a:rPr lang="en-IN" spc="-5" dirty="0"/>
              <a:t>organized</a:t>
            </a:r>
            <a:r>
              <a:rPr spc="-5" dirty="0"/>
              <a:t> collection </a:t>
            </a:r>
            <a:r>
              <a:rPr dirty="0"/>
              <a:t>of </a:t>
            </a:r>
            <a:r>
              <a:rPr spc="-5" dirty="0"/>
              <a:t>data </a:t>
            </a:r>
            <a:r>
              <a:rPr dirty="0"/>
              <a:t>stored </a:t>
            </a:r>
            <a:r>
              <a:rPr spc="-10" dirty="0"/>
              <a:t>and</a:t>
            </a:r>
            <a:r>
              <a:rPr lang="en-IN" spc="-10" dirty="0"/>
              <a:t> </a:t>
            </a:r>
            <a:r>
              <a:rPr spc="-5" dirty="0"/>
              <a:t>accessed</a:t>
            </a:r>
            <a:r>
              <a:rPr spc="10" dirty="0"/>
              <a:t> </a:t>
            </a:r>
            <a:r>
              <a:rPr spc="-5" dirty="0"/>
              <a:t>electronically.</a:t>
            </a:r>
            <a:endParaRPr lang="en-IN" spc="-5" dirty="0"/>
          </a:p>
          <a:p>
            <a:pPr marL="662305" marR="817244">
              <a:lnSpc>
                <a:spcPts val="2280"/>
              </a:lnSpc>
              <a:spcBef>
                <a:spcPts val="25"/>
              </a:spcBef>
              <a:buSzPct val="65000"/>
              <a:buChar char="●"/>
              <a:tabLst>
                <a:tab pos="833755" algn="l"/>
              </a:tabLst>
            </a:pP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150" y="611569"/>
            <a:ext cx="5069840" cy="695325"/>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Implementation</a:t>
            </a:r>
            <a:r>
              <a:rPr u="sng" spc="-50" dirty="0">
                <a:solidFill>
                  <a:schemeClr val="tx1"/>
                </a:solidFill>
              </a:rPr>
              <a:t> </a:t>
            </a:r>
            <a:r>
              <a:rPr u="sng" dirty="0">
                <a:solidFill>
                  <a:schemeClr val="tx1"/>
                </a:solidFill>
              </a:rPr>
              <a:t>Plan</a:t>
            </a:r>
          </a:p>
        </p:txBody>
      </p:sp>
      <p:sp>
        <p:nvSpPr>
          <p:cNvPr id="4" name="object 4"/>
          <p:cNvSpPr/>
          <p:nvPr/>
        </p:nvSpPr>
        <p:spPr>
          <a:xfrm>
            <a:off x="3945112" y="2636464"/>
            <a:ext cx="3844364" cy="337044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649345" y="2270252"/>
            <a:ext cx="568325" cy="164465"/>
          </a:xfrm>
          <a:prstGeom prst="rect">
            <a:avLst/>
          </a:prstGeom>
        </p:spPr>
        <p:txBody>
          <a:bodyPr vert="horz" wrap="square" lIns="0" tIns="13970" rIns="0" bIns="0" rtlCol="0">
            <a:spAutoFit/>
          </a:bodyPr>
          <a:lstStyle/>
          <a:p>
            <a:pPr>
              <a:lnSpc>
                <a:spcPct val="100000"/>
              </a:lnSpc>
              <a:spcBef>
                <a:spcPts val="110"/>
              </a:spcBef>
            </a:pPr>
            <a:r>
              <a:rPr sz="900" spc="-5" dirty="0">
                <a:solidFill>
                  <a:srgbClr val="585858"/>
                </a:solidFill>
                <a:latin typeface="Caladea"/>
                <a:cs typeface="Caladea"/>
              </a:rPr>
              <a:t>6/10/2022</a:t>
            </a:r>
            <a:endParaRPr sz="900" dirty="0">
              <a:latin typeface="Caladea"/>
              <a:cs typeface="Caladea"/>
            </a:endParaRPr>
          </a:p>
        </p:txBody>
      </p:sp>
      <p:sp>
        <p:nvSpPr>
          <p:cNvPr id="6" name="object 6"/>
          <p:cNvSpPr txBox="1"/>
          <p:nvPr/>
        </p:nvSpPr>
        <p:spPr>
          <a:xfrm>
            <a:off x="4879847" y="2270252"/>
            <a:ext cx="568325" cy="164465"/>
          </a:xfrm>
          <a:prstGeom prst="rect">
            <a:avLst/>
          </a:prstGeom>
        </p:spPr>
        <p:txBody>
          <a:bodyPr vert="horz" wrap="square" lIns="0" tIns="13970" rIns="0" bIns="0" rtlCol="0">
            <a:spAutoFit/>
          </a:bodyPr>
          <a:lstStyle/>
          <a:p>
            <a:pPr>
              <a:lnSpc>
                <a:spcPct val="100000"/>
              </a:lnSpc>
              <a:spcBef>
                <a:spcPts val="110"/>
              </a:spcBef>
            </a:pPr>
            <a:r>
              <a:rPr sz="900" spc="-5" dirty="0">
                <a:solidFill>
                  <a:srgbClr val="585858"/>
                </a:solidFill>
                <a:latin typeface="Caladea"/>
                <a:cs typeface="Caladea"/>
              </a:rPr>
              <a:t>6/15/2022</a:t>
            </a:r>
            <a:endParaRPr sz="900" dirty="0">
              <a:latin typeface="Caladea"/>
              <a:cs typeface="Caladea"/>
            </a:endParaRPr>
          </a:p>
        </p:txBody>
      </p:sp>
      <p:sp>
        <p:nvSpPr>
          <p:cNvPr id="7" name="object 7"/>
          <p:cNvSpPr txBox="1"/>
          <p:nvPr/>
        </p:nvSpPr>
        <p:spPr>
          <a:xfrm>
            <a:off x="6110604" y="2270252"/>
            <a:ext cx="568325" cy="152606"/>
          </a:xfrm>
          <a:prstGeom prst="rect">
            <a:avLst/>
          </a:prstGeom>
        </p:spPr>
        <p:txBody>
          <a:bodyPr vert="horz" wrap="square" lIns="0" tIns="13970" rIns="0" bIns="0" rtlCol="0">
            <a:spAutoFit/>
          </a:bodyPr>
          <a:lstStyle/>
          <a:p>
            <a:pPr>
              <a:lnSpc>
                <a:spcPct val="100000"/>
              </a:lnSpc>
              <a:spcBef>
                <a:spcPts val="110"/>
              </a:spcBef>
            </a:pPr>
            <a:r>
              <a:rPr sz="900" spc="-5" dirty="0">
                <a:solidFill>
                  <a:srgbClr val="585858"/>
                </a:solidFill>
                <a:latin typeface="Caladea"/>
                <a:cs typeface="Caladea"/>
              </a:rPr>
              <a:t>6/2</a:t>
            </a:r>
            <a:r>
              <a:rPr lang="en-IN" sz="900" spc="-5" dirty="0">
                <a:solidFill>
                  <a:srgbClr val="585858"/>
                </a:solidFill>
                <a:latin typeface="Caladea"/>
                <a:cs typeface="Caladea"/>
              </a:rPr>
              <a:t>0</a:t>
            </a:r>
            <a:r>
              <a:rPr sz="900" spc="-5" dirty="0">
                <a:solidFill>
                  <a:srgbClr val="585858"/>
                </a:solidFill>
                <a:latin typeface="Caladea"/>
                <a:cs typeface="Caladea"/>
              </a:rPr>
              <a:t>/2022</a:t>
            </a:r>
            <a:endParaRPr sz="900" dirty="0">
              <a:latin typeface="Caladea"/>
              <a:cs typeface="Caladea"/>
            </a:endParaRPr>
          </a:p>
        </p:txBody>
      </p:sp>
      <p:sp>
        <p:nvSpPr>
          <p:cNvPr id="8" name="object 8"/>
          <p:cNvSpPr txBox="1"/>
          <p:nvPr/>
        </p:nvSpPr>
        <p:spPr>
          <a:xfrm>
            <a:off x="7341361" y="2270252"/>
            <a:ext cx="568325" cy="152606"/>
          </a:xfrm>
          <a:prstGeom prst="rect">
            <a:avLst/>
          </a:prstGeom>
        </p:spPr>
        <p:txBody>
          <a:bodyPr vert="horz" wrap="square" lIns="0" tIns="13970" rIns="0" bIns="0" rtlCol="0">
            <a:spAutoFit/>
          </a:bodyPr>
          <a:lstStyle/>
          <a:p>
            <a:pPr>
              <a:lnSpc>
                <a:spcPct val="100000"/>
              </a:lnSpc>
              <a:spcBef>
                <a:spcPts val="110"/>
              </a:spcBef>
            </a:pPr>
            <a:r>
              <a:rPr lang="en-IN" sz="900" spc="-5" dirty="0">
                <a:solidFill>
                  <a:srgbClr val="585858"/>
                </a:solidFill>
                <a:latin typeface="Caladea"/>
                <a:cs typeface="Caladea"/>
              </a:rPr>
              <a:t>7</a:t>
            </a:r>
            <a:r>
              <a:rPr sz="900" spc="-5" dirty="0">
                <a:solidFill>
                  <a:srgbClr val="585858"/>
                </a:solidFill>
                <a:latin typeface="Caladea"/>
                <a:cs typeface="Caladea"/>
              </a:rPr>
              <a:t>/</a:t>
            </a:r>
            <a:r>
              <a:rPr lang="en-IN" sz="900" spc="-5" dirty="0">
                <a:solidFill>
                  <a:srgbClr val="585858"/>
                </a:solidFill>
                <a:latin typeface="Caladea"/>
                <a:cs typeface="Caladea"/>
              </a:rPr>
              <a:t>06</a:t>
            </a:r>
            <a:r>
              <a:rPr sz="900" spc="-5" dirty="0">
                <a:solidFill>
                  <a:srgbClr val="585858"/>
                </a:solidFill>
                <a:latin typeface="Caladea"/>
                <a:cs typeface="Caladea"/>
              </a:rPr>
              <a:t>/2022</a:t>
            </a:r>
            <a:endParaRPr sz="900" dirty="0">
              <a:latin typeface="Caladea"/>
              <a:cs typeface="Caladea"/>
            </a:endParaRPr>
          </a:p>
        </p:txBody>
      </p:sp>
      <p:sp>
        <p:nvSpPr>
          <p:cNvPr id="9" name="object 9"/>
          <p:cNvSpPr txBox="1"/>
          <p:nvPr/>
        </p:nvSpPr>
        <p:spPr>
          <a:xfrm>
            <a:off x="2360041" y="2718308"/>
            <a:ext cx="1337945" cy="3212418"/>
          </a:xfrm>
          <a:prstGeom prst="rect">
            <a:avLst/>
          </a:prstGeom>
        </p:spPr>
        <p:txBody>
          <a:bodyPr vert="horz" wrap="square" lIns="0" tIns="13970" rIns="0" bIns="0" rtlCol="0">
            <a:spAutoFit/>
          </a:bodyPr>
          <a:lstStyle/>
          <a:p>
            <a:pPr marL="593090">
              <a:lnSpc>
                <a:spcPct val="100000"/>
              </a:lnSpc>
              <a:spcBef>
                <a:spcPts val="110"/>
              </a:spcBef>
            </a:pPr>
            <a:r>
              <a:rPr sz="900" spc="-5" dirty="0">
                <a:solidFill>
                  <a:srgbClr val="585858"/>
                </a:solidFill>
                <a:latin typeface="Caladea"/>
                <a:cs typeface="Caladea"/>
              </a:rPr>
              <a:t>Project </a:t>
            </a:r>
            <a:r>
              <a:rPr lang="en-IN" sz="900" dirty="0">
                <a:solidFill>
                  <a:srgbClr val="585858"/>
                </a:solidFill>
                <a:latin typeface="Caladea"/>
                <a:cs typeface="Caladea"/>
              </a:rPr>
              <a:t>kick-off</a:t>
            </a:r>
            <a:endParaRPr sz="900" dirty="0">
              <a:latin typeface="Caladea"/>
              <a:cs typeface="Caladea"/>
            </a:endParaRPr>
          </a:p>
          <a:p>
            <a:pPr marL="213360" marR="5080" indent="695960" algn="r">
              <a:lnSpc>
                <a:spcPct val="296500"/>
              </a:lnSpc>
            </a:pPr>
            <a:r>
              <a:rPr sz="900" spc="-15" dirty="0">
                <a:solidFill>
                  <a:srgbClr val="585858"/>
                </a:solidFill>
                <a:latin typeface="Caladea"/>
                <a:cs typeface="Caladea"/>
              </a:rPr>
              <a:t>A</a:t>
            </a:r>
            <a:r>
              <a:rPr sz="900" spc="5" dirty="0">
                <a:solidFill>
                  <a:srgbClr val="585858"/>
                </a:solidFill>
                <a:latin typeface="Caladea"/>
                <a:cs typeface="Caladea"/>
              </a:rPr>
              <a:t>b</a:t>
            </a:r>
            <a:r>
              <a:rPr sz="900" spc="-5" dirty="0">
                <a:solidFill>
                  <a:srgbClr val="585858"/>
                </a:solidFill>
                <a:latin typeface="Caladea"/>
                <a:cs typeface="Caladea"/>
              </a:rPr>
              <a:t>s</a:t>
            </a:r>
            <a:r>
              <a:rPr sz="900" spc="5" dirty="0">
                <a:solidFill>
                  <a:srgbClr val="585858"/>
                </a:solidFill>
                <a:latin typeface="Caladea"/>
                <a:cs typeface="Caladea"/>
              </a:rPr>
              <a:t>t</a:t>
            </a:r>
            <a:r>
              <a:rPr sz="900" spc="-15" dirty="0">
                <a:solidFill>
                  <a:srgbClr val="585858"/>
                </a:solidFill>
                <a:latin typeface="Caladea"/>
                <a:cs typeface="Caladea"/>
              </a:rPr>
              <a:t>r</a:t>
            </a:r>
            <a:r>
              <a:rPr sz="900" spc="-10" dirty="0">
                <a:solidFill>
                  <a:srgbClr val="585858"/>
                </a:solidFill>
                <a:latin typeface="Caladea"/>
                <a:cs typeface="Caladea"/>
              </a:rPr>
              <a:t>a</a:t>
            </a:r>
            <a:r>
              <a:rPr sz="900" spc="5" dirty="0">
                <a:solidFill>
                  <a:srgbClr val="585858"/>
                </a:solidFill>
                <a:latin typeface="Caladea"/>
                <a:cs typeface="Caladea"/>
              </a:rPr>
              <a:t>c</a:t>
            </a:r>
            <a:r>
              <a:rPr sz="900" dirty="0">
                <a:solidFill>
                  <a:srgbClr val="585858"/>
                </a:solidFill>
                <a:latin typeface="Caladea"/>
                <a:cs typeface="Caladea"/>
              </a:rPr>
              <a:t>t  </a:t>
            </a:r>
            <a:r>
              <a:rPr lang="en-IN" sz="900" spc="-5" dirty="0">
                <a:solidFill>
                  <a:srgbClr val="585858"/>
                </a:solidFill>
                <a:latin typeface="Caladea"/>
                <a:cs typeface="Caladea"/>
              </a:rPr>
              <a:t>Wireframe</a:t>
            </a:r>
            <a:r>
              <a:rPr sz="900" spc="-30" dirty="0">
                <a:solidFill>
                  <a:srgbClr val="585858"/>
                </a:solidFill>
                <a:latin typeface="Caladea"/>
                <a:cs typeface="Caladea"/>
              </a:rPr>
              <a:t> </a:t>
            </a:r>
            <a:r>
              <a:rPr sz="900" spc="-5" dirty="0">
                <a:solidFill>
                  <a:srgbClr val="585858"/>
                </a:solidFill>
                <a:latin typeface="Caladea"/>
                <a:cs typeface="Caladea"/>
              </a:rPr>
              <a:t>design </a:t>
            </a:r>
            <a:r>
              <a:rPr sz="900" dirty="0">
                <a:solidFill>
                  <a:srgbClr val="585858"/>
                </a:solidFill>
                <a:latin typeface="Caladea"/>
                <a:cs typeface="Caladea"/>
              </a:rPr>
              <a:t> Home</a:t>
            </a:r>
            <a:r>
              <a:rPr sz="900" spc="-55" dirty="0">
                <a:solidFill>
                  <a:srgbClr val="585858"/>
                </a:solidFill>
                <a:latin typeface="Caladea"/>
                <a:cs typeface="Caladea"/>
              </a:rPr>
              <a:t> </a:t>
            </a:r>
            <a:r>
              <a:rPr sz="900" dirty="0">
                <a:solidFill>
                  <a:srgbClr val="585858"/>
                </a:solidFill>
                <a:latin typeface="Caladea"/>
                <a:cs typeface="Caladea"/>
              </a:rPr>
              <a:t>page</a:t>
            </a:r>
            <a:r>
              <a:rPr sz="900" spc="-40" dirty="0">
                <a:solidFill>
                  <a:srgbClr val="585858"/>
                </a:solidFill>
                <a:latin typeface="Caladea"/>
                <a:cs typeface="Caladea"/>
              </a:rPr>
              <a:t> </a:t>
            </a:r>
            <a:r>
              <a:rPr sz="900" spc="-5" dirty="0">
                <a:solidFill>
                  <a:srgbClr val="585858"/>
                </a:solidFill>
                <a:latin typeface="Caladea"/>
                <a:cs typeface="Caladea"/>
              </a:rPr>
              <a:t>design </a:t>
            </a:r>
            <a:r>
              <a:rPr sz="900" dirty="0">
                <a:solidFill>
                  <a:srgbClr val="585858"/>
                </a:solidFill>
                <a:latin typeface="Caladea"/>
                <a:cs typeface="Caladea"/>
              </a:rPr>
              <a:t> </a:t>
            </a:r>
            <a:r>
              <a:rPr sz="900" spc="-5" dirty="0">
                <a:solidFill>
                  <a:srgbClr val="585858"/>
                </a:solidFill>
                <a:latin typeface="Caladea"/>
                <a:cs typeface="Caladea"/>
              </a:rPr>
              <a:t>Coll</a:t>
            </a:r>
            <a:endParaRPr sz="900" dirty="0">
              <a:latin typeface="Caladea"/>
              <a:cs typeface="Caladea"/>
            </a:endParaRPr>
          </a:p>
          <a:p>
            <a:pPr marL="43815" marR="5715" indent="-44450" algn="r">
              <a:lnSpc>
                <a:spcPts val="3200"/>
              </a:lnSpc>
              <a:spcBef>
                <a:spcPts val="459"/>
              </a:spcBef>
            </a:pPr>
            <a:r>
              <a:rPr sz="900" spc="-5" dirty="0">
                <a:solidFill>
                  <a:srgbClr val="585858"/>
                </a:solidFill>
                <a:latin typeface="Caladea"/>
                <a:cs typeface="Caladea"/>
              </a:rPr>
              <a:t> </a:t>
            </a:r>
            <a:r>
              <a:rPr sz="900" dirty="0">
                <a:solidFill>
                  <a:srgbClr val="585858"/>
                </a:solidFill>
                <a:latin typeface="Caladea"/>
                <a:cs typeface="Caladea"/>
              </a:rPr>
              <a:t> </a:t>
            </a:r>
            <a:r>
              <a:rPr lang="en-IN" sz="900" dirty="0">
                <a:solidFill>
                  <a:srgbClr val="585858"/>
                </a:solidFill>
                <a:latin typeface="Caladea"/>
                <a:cs typeface="Caladea"/>
              </a:rPr>
              <a:t>organization page</a:t>
            </a:r>
          </a:p>
          <a:p>
            <a:pPr marL="43815" marR="5715" indent="-44450" algn="r">
              <a:lnSpc>
                <a:spcPts val="3200"/>
              </a:lnSpc>
              <a:spcBef>
                <a:spcPts val="459"/>
              </a:spcBef>
            </a:pPr>
            <a:r>
              <a:rPr lang="en-IN" sz="900" dirty="0">
                <a:solidFill>
                  <a:srgbClr val="585858"/>
                </a:solidFill>
                <a:latin typeface="Caladea"/>
                <a:cs typeface="Caladea"/>
              </a:rPr>
              <a:t>Event management page </a:t>
            </a:r>
          </a:p>
          <a:p>
            <a:pPr marL="43815" marR="5715" indent="-44450" algn="r">
              <a:lnSpc>
                <a:spcPts val="3200"/>
              </a:lnSpc>
              <a:spcBef>
                <a:spcPts val="459"/>
              </a:spcBef>
            </a:pPr>
            <a:r>
              <a:rPr lang="en-IN" sz="900" dirty="0">
                <a:solidFill>
                  <a:srgbClr val="585858"/>
                </a:solidFill>
                <a:latin typeface="Caladea"/>
                <a:cs typeface="Caladea"/>
              </a:rPr>
              <a:t>Database management</a:t>
            </a:r>
          </a:p>
          <a:p>
            <a:pPr marL="43815" marR="5715" indent="-44450" algn="r">
              <a:lnSpc>
                <a:spcPts val="3200"/>
              </a:lnSpc>
              <a:spcBef>
                <a:spcPts val="459"/>
              </a:spcBef>
            </a:pPr>
            <a:r>
              <a:rPr lang="en-IN" sz="900" dirty="0">
                <a:solidFill>
                  <a:srgbClr val="585858"/>
                </a:solidFill>
                <a:latin typeface="Caladea"/>
                <a:cs typeface="Caladea"/>
              </a:rPr>
              <a:t>Final </a:t>
            </a:r>
            <a:endParaRPr sz="900" dirty="0">
              <a:latin typeface="Caladea"/>
              <a:cs typeface="Caladea"/>
            </a:endParaRPr>
          </a:p>
        </p:txBody>
      </p:sp>
      <p:sp>
        <p:nvSpPr>
          <p:cNvPr id="10" name="object 10"/>
          <p:cNvSpPr/>
          <p:nvPr/>
        </p:nvSpPr>
        <p:spPr>
          <a:xfrm>
            <a:off x="1660525" y="1859788"/>
            <a:ext cx="6584315" cy="4079875"/>
          </a:xfrm>
          <a:custGeom>
            <a:avLst/>
            <a:gdLst/>
            <a:ahLst/>
            <a:cxnLst/>
            <a:rect l="l" t="t" r="r" b="b"/>
            <a:pathLst>
              <a:path w="6584315" h="4079875">
                <a:moveTo>
                  <a:pt x="0" y="4079875"/>
                </a:moveTo>
                <a:lnTo>
                  <a:pt x="6584315" y="4079875"/>
                </a:lnTo>
                <a:lnTo>
                  <a:pt x="6584315" y="0"/>
                </a:lnTo>
                <a:lnTo>
                  <a:pt x="0" y="0"/>
                </a:lnTo>
                <a:lnTo>
                  <a:pt x="0" y="4079875"/>
                </a:lnTo>
                <a:close/>
              </a:path>
            </a:pathLst>
          </a:custGeom>
          <a:ln w="9525">
            <a:solidFill>
              <a:srgbClr val="D9D9D9"/>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96950" y="958850"/>
            <a:ext cx="8560435" cy="1586865"/>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Conclusion</a:t>
            </a:r>
          </a:p>
        </p:txBody>
      </p:sp>
      <p:sp>
        <p:nvSpPr>
          <p:cNvPr id="5" name="Subtitle 4">
            <a:extLst>
              <a:ext uri="{FF2B5EF4-FFF2-40B4-BE49-F238E27FC236}">
                <a16:creationId xmlns:a16="http://schemas.microsoft.com/office/drawing/2014/main" id="{E2E5EFE3-0143-24E1-3C3F-85644A201139}"/>
              </a:ext>
            </a:extLst>
          </p:cNvPr>
          <p:cNvSpPr>
            <a:spLocks noGrp="1"/>
          </p:cNvSpPr>
          <p:nvPr>
            <p:ph type="subTitle" idx="4"/>
          </p:nvPr>
        </p:nvSpPr>
        <p:spPr>
          <a:xfrm>
            <a:off x="1510665" y="2545715"/>
            <a:ext cx="7049770" cy="2462213"/>
          </a:xfrm>
        </p:spPr>
        <p:txBody>
          <a:bodyPr/>
          <a:lstStyle/>
          <a:p>
            <a:r>
              <a:rPr lang="en-US" dirty="0"/>
              <a:t>Every year fifty thousand crore rupees of food are wasted in a world where millions of people do not have food to eat properly. Donating food to worthy people or organizations helps counter poverty and hunger and at the same time, we can reduce the wastage of food. FDS is a system that helps the organization to collects food from a variety of sources and then distributes the food to needy organizations such </a:t>
            </a:r>
            <a:r>
              <a:rPr lang="en-US"/>
              <a:t>as orphanages</a:t>
            </a:r>
            <a:r>
              <a:rPr lang="en-US" dirty="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5922" y="2025650"/>
            <a:ext cx="2628900" cy="695325"/>
          </a:xfrm>
          <a:prstGeom prst="rect">
            <a:avLst/>
          </a:prstGeom>
        </p:spPr>
        <p:txBody>
          <a:bodyPr vert="horz" wrap="square" lIns="0" tIns="12065" rIns="0" bIns="0" rtlCol="0">
            <a:spAutoFit/>
          </a:bodyPr>
          <a:lstStyle/>
          <a:p>
            <a:pPr marL="12700">
              <a:lnSpc>
                <a:spcPct val="100000"/>
              </a:lnSpc>
              <a:spcBef>
                <a:spcPts val="95"/>
              </a:spcBef>
            </a:pPr>
            <a:r>
              <a:rPr u="sng" spc="-5" dirty="0">
                <a:solidFill>
                  <a:schemeClr val="tx1"/>
                </a:solidFill>
              </a:rPr>
              <a:t>Ref</a:t>
            </a:r>
            <a:r>
              <a:rPr u="sng" spc="-25" dirty="0">
                <a:solidFill>
                  <a:schemeClr val="tx1"/>
                </a:solidFill>
              </a:rPr>
              <a:t>e</a:t>
            </a:r>
            <a:r>
              <a:rPr u="sng" spc="5" dirty="0">
                <a:solidFill>
                  <a:schemeClr val="tx1"/>
                </a:solidFill>
              </a:rPr>
              <a:t>r</a:t>
            </a:r>
            <a:r>
              <a:rPr u="sng" spc="-5" dirty="0">
                <a:solidFill>
                  <a:schemeClr val="tx1"/>
                </a:solidFill>
              </a:rPr>
              <a:t>en</a:t>
            </a:r>
            <a:r>
              <a:rPr u="sng" dirty="0">
                <a:solidFill>
                  <a:schemeClr val="tx1"/>
                </a:solidFill>
              </a:rPr>
              <a:t>c</a:t>
            </a:r>
            <a:r>
              <a:rPr u="sng" spc="-5" dirty="0">
                <a:solidFill>
                  <a:schemeClr val="tx1"/>
                </a:solidFill>
              </a:rPr>
              <a:t>es</a:t>
            </a:r>
          </a:p>
        </p:txBody>
      </p:sp>
      <p:sp>
        <p:nvSpPr>
          <p:cNvPr id="4" name="object 4"/>
          <p:cNvSpPr txBox="1"/>
          <p:nvPr/>
        </p:nvSpPr>
        <p:spPr>
          <a:xfrm>
            <a:off x="2063750" y="3261996"/>
            <a:ext cx="5078730" cy="1255472"/>
          </a:xfrm>
          <a:prstGeom prst="rect">
            <a:avLst/>
          </a:prstGeom>
        </p:spPr>
        <p:txBody>
          <a:bodyPr vert="horz" wrap="square" lIns="0" tIns="11430" rIns="0" bIns="0" rtlCol="0">
            <a:spAutoFit/>
          </a:bodyPr>
          <a:lstStyle/>
          <a:p>
            <a:pPr marL="241300" indent="-228600">
              <a:lnSpc>
                <a:spcPct val="100000"/>
              </a:lnSpc>
              <a:spcBef>
                <a:spcPts val="90"/>
              </a:spcBef>
              <a:buFont typeface="Symbol"/>
              <a:buChar char=""/>
              <a:tabLst>
                <a:tab pos="241300" algn="l"/>
              </a:tabLst>
            </a:pPr>
            <a:r>
              <a:rPr sz="2000" spc="-5" dirty="0">
                <a:latin typeface="Times New Roman"/>
                <a:cs typeface="Times New Roman"/>
              </a:rPr>
              <a:t>YouTube</a:t>
            </a:r>
            <a:endParaRPr lang="en-IN" sz="2000" spc="-5" dirty="0">
              <a:latin typeface="Times New Roman"/>
              <a:cs typeface="Times New Roman"/>
            </a:endParaRPr>
          </a:p>
          <a:p>
            <a:pPr marL="241300" indent="-228600">
              <a:spcBef>
                <a:spcPts val="90"/>
              </a:spcBef>
              <a:buFont typeface="Symbol"/>
              <a:buChar char=""/>
              <a:tabLst>
                <a:tab pos="241300" algn="l"/>
              </a:tabLst>
            </a:pPr>
            <a:r>
              <a:rPr lang="en-IN" sz="2000" spc="-5" dirty="0">
                <a:latin typeface="Times New Roman"/>
                <a:cs typeface="Times New Roman"/>
              </a:rPr>
              <a:t>W3 School</a:t>
            </a:r>
            <a:endParaRPr lang="en-IN" sz="2000" dirty="0">
              <a:latin typeface="Times New Roman"/>
              <a:cs typeface="Times New Roman"/>
            </a:endParaRPr>
          </a:p>
          <a:p>
            <a:pPr marL="241300" indent="-228600">
              <a:spcBef>
                <a:spcPts val="45"/>
              </a:spcBef>
              <a:buFont typeface="Symbol"/>
              <a:buChar char=""/>
              <a:tabLst>
                <a:tab pos="241300" algn="l"/>
              </a:tabLst>
            </a:pPr>
            <a:r>
              <a:rPr lang="en-IN" sz="2000" spc="-5" dirty="0">
                <a:latin typeface="Times New Roman"/>
                <a:cs typeface="Times New Roman"/>
              </a:rPr>
              <a:t>Coursera</a:t>
            </a:r>
            <a:endParaRPr lang="en-IN" sz="2000" dirty="0">
              <a:latin typeface="Times New Roman"/>
              <a:cs typeface="Times New Roman"/>
            </a:endParaRPr>
          </a:p>
          <a:p>
            <a:pPr marL="241300" indent="-228600">
              <a:lnSpc>
                <a:spcPct val="100000"/>
              </a:lnSpc>
              <a:spcBef>
                <a:spcPts val="45"/>
              </a:spcBef>
              <a:buFont typeface="Symbol"/>
              <a:buChar char=""/>
              <a:tabLst>
                <a:tab pos="241300" algn="l"/>
              </a:tabLst>
            </a:pPr>
            <a:endParaRPr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348</Words>
  <Application>Microsoft Office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Caladea</vt:lpstr>
      <vt:lpstr>Calibri</vt:lpstr>
      <vt:lpstr>Symbol</vt:lpstr>
      <vt:lpstr>Times New Roman</vt:lpstr>
      <vt:lpstr>Office Theme</vt:lpstr>
      <vt:lpstr>Status Presentation FDS (FOOD DONATION SYSTEM)</vt:lpstr>
      <vt:lpstr>Problem Statement </vt:lpstr>
      <vt:lpstr>Proposed Architecture</vt:lpstr>
      <vt:lpstr>Algorithms/Tools Used</vt:lpstr>
      <vt:lpstr>Implementation Plan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Presentation FDS (FOOD DONATION SYSTEM)</dc:title>
  <dc:creator>sajin johny</dc:creator>
  <cp:lastModifiedBy>Shabana KM</cp:lastModifiedBy>
  <cp:revision>5</cp:revision>
  <dcterms:created xsi:type="dcterms:W3CDTF">2022-06-22T05:20:08Z</dcterms:created>
  <dcterms:modified xsi:type="dcterms:W3CDTF">2022-06-22T09:00:57Z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2022-06-21T00:00:00Z</vt:filetime>
  </property>
  <property fmtid="{D5CDD505-2E9C-101B-9397-08002B2CF9AE}" pid="3" name="Creator">
    <vt:lpwstr>Microsoft® Word 2016</vt:lpwstr>
  </property>
  <property fmtid="{D5CDD505-2E9C-101B-9397-08002B2CF9AE}" pid="4" name="LastSaved">
    <vt:filetime>2022-06-22T00:00:00Z</vt:filetime>
  </property>
</Properties>
</file>