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5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2731-AA5A-6CAD-8552-76B9A836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85680-E291-5740-B3B6-54CB8BE75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5A6E-6BC2-7E49-21DC-7E9FD3A4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BBE2-A8EF-4A46-9F19-9E591B5166F2}" type="datetimeFigureOut">
              <a:rPr lang="en-PK" smtClean="0"/>
              <a:t>28/06/2023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7501-533E-ED7A-ABFC-062894DE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3D7BB-42CE-884D-E82B-AA255228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D7A-9190-4EDF-9695-567AB96C103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3198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1F88-756A-E779-E550-33C762C2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ADCC0-D41D-3AF0-63AF-FB3E8465F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6B599-FA03-0AD8-60A7-D36E5FA7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BBE2-A8EF-4A46-9F19-9E591B5166F2}" type="datetimeFigureOut">
              <a:rPr lang="en-PK" smtClean="0"/>
              <a:t>28/06/2023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9119-84F0-0BEC-2046-A8F5325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3C30-1C95-EE71-1D14-88267C6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D7A-9190-4EDF-9695-567AB96C103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581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5AF65-3987-B273-A939-E98AC4854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37784-C9F7-2F0F-3413-7F2AC237E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60A0A-42C1-C166-E359-F0B3D213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BBE2-A8EF-4A46-9F19-9E591B5166F2}" type="datetimeFigureOut">
              <a:rPr lang="en-PK" smtClean="0"/>
              <a:t>28/06/2023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ABC5-1E27-20B0-72B2-3454F897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2DC6C-30DC-1530-11BD-E3980CCC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D7A-9190-4EDF-9695-567AB96C103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8285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B60B-570C-D3E2-B719-FED02267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9052-06FF-DAD0-4B1D-319EC83D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7EE5-8220-7E3B-292B-2F3B1FAE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BBE2-A8EF-4A46-9F19-9E591B5166F2}" type="datetimeFigureOut">
              <a:rPr lang="en-PK" smtClean="0"/>
              <a:t>28/06/2023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F0403-8827-63D2-A900-CC2BB0F1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F54D-BC4E-C708-E0B0-630DC2E1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D7A-9190-4EDF-9695-567AB96C103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89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2840-2358-9008-BA89-3C11666D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AD-5099-7584-0A2F-93CA96366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FFC4-7F0C-F84F-D68A-C8F04ADC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BBE2-A8EF-4A46-9F19-9E591B5166F2}" type="datetimeFigureOut">
              <a:rPr lang="en-PK" smtClean="0"/>
              <a:t>28/06/2023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5B28-4D22-EDF2-6C0B-08E21F74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61BB-E912-37BE-D6C8-44B6287C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D7A-9190-4EDF-9695-567AB96C103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52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E428-6181-DCB1-858C-8BEBFB7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B85F2-3426-E3D6-3BF8-DC29182F5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F7442-99CD-E33D-FF9A-19C4F0E3C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21A3-B8A2-60AF-5F60-F9279759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BBE2-A8EF-4A46-9F19-9E591B5166F2}" type="datetimeFigureOut">
              <a:rPr lang="en-PK" smtClean="0"/>
              <a:t>28/06/2023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D06E4-F7ED-1681-3E6D-2CAC84BF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7FA34-5387-DEF9-B2D9-F0828D4F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D7A-9190-4EDF-9695-567AB96C103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5198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D91C-C48A-980B-95AD-DC1139A5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E9B33-3A03-779D-72C2-DCF13BC9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1AD3C-8E94-EF56-F6C1-673DDD4F7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591AC-6C38-D83C-6E3D-2FDCF74D8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6A1C9-3742-65AF-C0DB-2E179ED4D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926B4-EEAC-57BC-608D-E6E0E344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BBE2-A8EF-4A46-9F19-9E591B5166F2}" type="datetimeFigureOut">
              <a:rPr lang="en-PK" smtClean="0"/>
              <a:t>28/06/2023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8DBB1-D334-1C70-83CF-B3DBF065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9F131-0505-17D8-50B4-C3D7E557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D7A-9190-4EDF-9695-567AB96C103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765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A102-50B3-65CA-DAEA-891838AE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34902-D20E-951D-9720-E0CC42A9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BBE2-A8EF-4A46-9F19-9E591B5166F2}" type="datetimeFigureOut">
              <a:rPr lang="en-PK" smtClean="0"/>
              <a:t>28/06/2023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B52AB-3709-BDB3-4210-414119E5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E4ED1-5968-8DE8-791B-63D902B7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D7A-9190-4EDF-9695-567AB96C103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0200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EA90D-2BFE-CCBF-2E44-D5B69147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BBE2-A8EF-4A46-9F19-9E591B5166F2}" type="datetimeFigureOut">
              <a:rPr lang="en-PK" smtClean="0"/>
              <a:t>28/06/2023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ED122-6DB2-07F4-DE97-B2CD181E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73D8B-82EB-F4A5-0E92-1F2537A9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D7A-9190-4EDF-9695-567AB96C103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455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90F6-316D-3AEE-30A3-E4011CAF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E6A6-6C50-F269-B717-BD15CAA89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294A7-6314-D883-6988-1826C79D0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4B7DA-22BB-7D0B-A9D2-E8C31490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BBE2-A8EF-4A46-9F19-9E591B5166F2}" type="datetimeFigureOut">
              <a:rPr lang="en-PK" smtClean="0"/>
              <a:t>28/06/2023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BAB8-AA7A-C57A-87C9-13AA4756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7052D-6073-B8C2-1658-DF92CC3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D7A-9190-4EDF-9695-567AB96C103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695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441B-DD31-74B0-F966-B1B7B901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5163C-697D-2E02-B644-ADBFB0447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3E18C-7B51-0852-678C-2121EDB7A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50879-E3CF-B35E-F8EA-73E82071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BBE2-A8EF-4A46-9F19-9E591B5166F2}" type="datetimeFigureOut">
              <a:rPr lang="en-PK" smtClean="0"/>
              <a:t>28/06/2023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5D798-D36B-1B18-00B0-6D6C8DA0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25557-89DE-A35A-F3D6-A7E6E8C1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DD7A-9190-4EDF-9695-567AB96C103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820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A54B9-E7DC-5999-67FC-653DB003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8804E-1C4A-E8BE-279D-97CD124E1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CF5A-4B44-0068-D83D-F23882178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0BBE2-A8EF-4A46-9F19-9E591B5166F2}" type="datetimeFigureOut">
              <a:rPr lang="en-PK" smtClean="0"/>
              <a:t>28/06/2023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639E-BDA4-BD57-16BC-42D3C287A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EE9B-0DAC-6804-3F0B-5BF6325F6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DD7A-9190-4EDF-9695-567AB96C103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210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E739-C041-9253-6C92-50ABF4530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Controller for Transient Stability and Voltage Regulation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31797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BCCCC1-BEA1-57B4-83D2-9F85CFC4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22" y="1389336"/>
            <a:ext cx="7302875" cy="1701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35A6C5-5D71-F014-7A05-9EA911847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522" y="3051772"/>
            <a:ext cx="5410478" cy="1485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8DF1BD-FE75-184C-BB6F-B102084E8F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01" b="11153"/>
          <a:stretch/>
        </p:blipFill>
        <p:spPr>
          <a:xfrm>
            <a:off x="1587277" y="4446271"/>
            <a:ext cx="8674546" cy="2000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D03FC6-BAB1-B7EC-7F1C-7147D40E453E}"/>
              </a:ext>
            </a:extLst>
          </p:cNvPr>
          <p:cNvSpPr txBox="1"/>
          <p:nvPr/>
        </p:nvSpPr>
        <p:spPr>
          <a:xfrm>
            <a:off x="1223010" y="377190"/>
            <a:ext cx="98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Single Machine Infinite Bus System (SMIB)</a:t>
            </a:r>
            <a:endParaRPr lang="en-PK" sz="4000" b="1" dirty="0"/>
          </a:p>
        </p:txBody>
      </p:sp>
    </p:spTree>
    <p:extLst>
      <p:ext uri="{BB962C8B-B14F-4D97-AF65-F5344CB8AC3E}">
        <p14:creationId xmlns:p14="http://schemas.microsoft.com/office/powerpoint/2010/main" val="378388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1CFB4-73F4-292C-681A-8AF87C415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0517" y="0"/>
            <a:ext cx="9086373" cy="6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44748-DD4B-EE82-3D72-1B12B2636E14}"/>
              </a:ext>
            </a:extLst>
          </p:cNvPr>
          <p:cNvSpPr txBox="1"/>
          <p:nvPr/>
        </p:nvSpPr>
        <p:spPr>
          <a:xfrm>
            <a:off x="3382175" y="152808"/>
            <a:ext cx="2377437" cy="954107"/>
          </a:xfrm>
          <a:prstGeom prst="rect">
            <a:avLst/>
          </a:prstGeom>
          <a:solidFill>
            <a:srgbClr val="FFC000"/>
          </a:solidFill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Initial_cond</a:t>
            </a:r>
            <a:endParaRPr lang="en-US" sz="2800" b="1" dirty="0"/>
          </a:p>
          <a:p>
            <a:pPr algn="ctr"/>
            <a:r>
              <a:rPr lang="en-US" sz="2800" b="1" dirty="0"/>
              <a:t>(</a:t>
            </a:r>
            <a:r>
              <a:rPr lang="en-US" sz="2800" b="1" dirty="0" err="1"/>
              <a:t>dict</a:t>
            </a:r>
            <a:r>
              <a:rPr lang="en-US" sz="2800" b="1" dirty="0"/>
              <a:t>)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5EE7F3-6928-416A-6BAB-121AA1FB0D1C}"/>
              </a:ext>
            </a:extLst>
          </p:cNvPr>
          <p:cNvCxnSpPr>
            <a:cxnSpLocks/>
          </p:cNvCxnSpPr>
          <p:nvPr/>
        </p:nvCxnSpPr>
        <p:spPr>
          <a:xfrm>
            <a:off x="194311" y="850642"/>
            <a:ext cx="3187864" cy="0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A49C39-69B8-B3C3-F0A8-51137FF82505}"/>
              </a:ext>
            </a:extLst>
          </p:cNvPr>
          <p:cNvSpPr txBox="1"/>
          <p:nvPr/>
        </p:nvSpPr>
        <p:spPr>
          <a:xfrm>
            <a:off x="3382175" y="1401202"/>
            <a:ext cx="2686050" cy="954107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Sys_parameters</a:t>
            </a:r>
            <a:endParaRPr lang="en-US" sz="2800" b="1" dirty="0"/>
          </a:p>
          <a:p>
            <a:pPr algn="ctr"/>
            <a:r>
              <a:rPr lang="en-US" sz="2800" b="1" dirty="0"/>
              <a:t>(</a:t>
            </a:r>
            <a:r>
              <a:rPr lang="en-US" sz="2800" b="1" dirty="0" err="1"/>
              <a:t>dict</a:t>
            </a:r>
            <a:r>
              <a:rPr lang="en-US" sz="2800" b="1" dirty="0"/>
              <a:t>)</a:t>
            </a:r>
            <a:endParaRPr lang="en-PK" sz="28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47389D-6D7F-FF3B-863A-355003829BFA}"/>
              </a:ext>
            </a:extLst>
          </p:cNvPr>
          <p:cNvCxnSpPr>
            <a:cxnSpLocks/>
          </p:cNvCxnSpPr>
          <p:nvPr/>
        </p:nvCxnSpPr>
        <p:spPr>
          <a:xfrm>
            <a:off x="160020" y="1903763"/>
            <a:ext cx="3222155" cy="0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9652FD7-4A3B-D031-73FC-BEE15E89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" y="2015672"/>
            <a:ext cx="3187864" cy="7302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A4D60-4F2E-37E8-A330-873B596BF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" y="431351"/>
            <a:ext cx="3092609" cy="2921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461D1A-423D-3DE7-BA3B-D30EFEFA4492}"/>
              </a:ext>
            </a:extLst>
          </p:cNvPr>
          <p:cNvSpPr txBox="1"/>
          <p:nvPr/>
        </p:nvSpPr>
        <p:spPr>
          <a:xfrm>
            <a:off x="7009295" y="723466"/>
            <a:ext cx="2614765" cy="954107"/>
          </a:xfrm>
          <a:prstGeom prst="rect">
            <a:avLst/>
          </a:prstGeom>
          <a:solidFill>
            <a:srgbClr val="92D050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SMIB</a:t>
            </a:r>
          </a:p>
          <a:p>
            <a:pPr algn="ctr"/>
            <a:r>
              <a:rPr lang="en-US" sz="2800" b="1" dirty="0"/>
              <a:t>(Super class)</a:t>
            </a:r>
            <a:endParaRPr lang="en-PK" sz="28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8872A5-F851-D7B7-98D7-1EDA2F85707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759612" y="629862"/>
            <a:ext cx="1299213" cy="451395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7D5316-8F45-BC58-39D6-81B13697E878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6068225" y="1200520"/>
            <a:ext cx="941070" cy="677736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119224-5D6C-7A16-7256-624BD77F9D5B}"/>
              </a:ext>
            </a:extLst>
          </p:cNvPr>
          <p:cNvSpPr txBox="1"/>
          <p:nvPr/>
        </p:nvSpPr>
        <p:spPr>
          <a:xfrm>
            <a:off x="9744875" y="723465"/>
            <a:ext cx="2252814" cy="163121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Attributes:</a:t>
            </a:r>
          </a:p>
          <a:p>
            <a:pPr algn="ctr"/>
            <a:r>
              <a:rPr lang="en-US" sz="2000" dirty="0" err="1"/>
              <a:t>Initial_cod</a:t>
            </a:r>
            <a:r>
              <a:rPr lang="en-US" sz="2000" dirty="0"/>
              <a:t>,</a:t>
            </a:r>
          </a:p>
          <a:p>
            <a:pPr algn="ctr"/>
            <a:r>
              <a:rPr lang="en-US" sz="2000" dirty="0" err="1"/>
              <a:t>Sys_parameters</a:t>
            </a:r>
            <a:endParaRPr lang="en-US" sz="2000" dirty="0"/>
          </a:p>
          <a:p>
            <a:pPr algn="ctr"/>
            <a:r>
              <a:rPr lang="en-US" sz="2000" b="1" dirty="0"/>
              <a:t>Methods:</a:t>
            </a:r>
          </a:p>
          <a:p>
            <a:pPr algn="ctr"/>
            <a:r>
              <a:rPr lang="en-US" sz="2000" dirty="0" err="1"/>
              <a:t>Init_variables</a:t>
            </a:r>
            <a:endParaRPr lang="en-PK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2ED4D1-9E5C-A488-B854-9A2BD7A21415}"/>
              </a:ext>
            </a:extLst>
          </p:cNvPr>
          <p:cNvSpPr txBox="1"/>
          <p:nvPr/>
        </p:nvSpPr>
        <p:spPr>
          <a:xfrm>
            <a:off x="7116467" y="3429000"/>
            <a:ext cx="2614765" cy="954107"/>
          </a:xfrm>
          <a:prstGeom prst="rect">
            <a:avLst/>
          </a:prstGeom>
          <a:solidFill>
            <a:srgbClr val="92D050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Dynamics</a:t>
            </a:r>
          </a:p>
          <a:p>
            <a:pPr algn="ctr"/>
            <a:r>
              <a:rPr lang="en-US" sz="2800" b="1" dirty="0"/>
              <a:t>(Sub class)</a:t>
            </a:r>
            <a:endParaRPr lang="en-PK" sz="28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364D60-8580-6B7E-3894-5E37FE0C15A5}"/>
              </a:ext>
            </a:extLst>
          </p:cNvPr>
          <p:cNvCxnSpPr>
            <a:cxnSpLocks/>
          </p:cNvCxnSpPr>
          <p:nvPr/>
        </p:nvCxnSpPr>
        <p:spPr>
          <a:xfrm>
            <a:off x="8316677" y="1796836"/>
            <a:ext cx="0" cy="1540724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BCC98D-5A63-244E-07B8-195BF4C53A49}"/>
              </a:ext>
            </a:extLst>
          </p:cNvPr>
          <p:cNvSpPr txBox="1"/>
          <p:nvPr/>
        </p:nvSpPr>
        <p:spPr>
          <a:xfrm>
            <a:off x="9774800" y="3429000"/>
            <a:ext cx="2252814" cy="317009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Attributes:</a:t>
            </a:r>
          </a:p>
          <a:p>
            <a:pPr algn="ctr"/>
            <a:r>
              <a:rPr lang="en-US" sz="2000" dirty="0" err="1"/>
              <a:t>Step_time</a:t>
            </a:r>
            <a:r>
              <a:rPr lang="en-US" sz="2000" dirty="0"/>
              <a:t>,</a:t>
            </a:r>
          </a:p>
          <a:p>
            <a:pPr algn="ctr"/>
            <a:r>
              <a:rPr lang="en-US" sz="2000" dirty="0"/>
              <a:t>Transient </a:t>
            </a:r>
            <a:r>
              <a:rPr lang="en-US" sz="2000" dirty="0" err="1"/>
              <a:t>Cont</a:t>
            </a:r>
            <a:r>
              <a:rPr lang="en-US" sz="2000" dirty="0"/>
              <a:t>,</a:t>
            </a:r>
          </a:p>
          <a:p>
            <a:pPr algn="ctr"/>
            <a:r>
              <a:rPr lang="en-US" sz="2000" dirty="0"/>
              <a:t>Voltage </a:t>
            </a:r>
            <a:r>
              <a:rPr lang="en-US" sz="2000" dirty="0" err="1"/>
              <a:t>Cont</a:t>
            </a:r>
            <a:r>
              <a:rPr lang="en-US" sz="2000" dirty="0"/>
              <a:t>,</a:t>
            </a:r>
          </a:p>
          <a:p>
            <a:pPr algn="ctr"/>
            <a:r>
              <a:rPr lang="en-US" sz="2000" dirty="0"/>
              <a:t>Alphas, </a:t>
            </a:r>
          </a:p>
          <a:p>
            <a:pPr algn="ctr"/>
            <a:r>
              <a:rPr lang="en-US" sz="2000" b="1" dirty="0"/>
              <a:t>Methods:</a:t>
            </a:r>
          </a:p>
          <a:p>
            <a:pPr algn="ctr"/>
            <a:r>
              <a:rPr lang="en-US" sz="2000" dirty="0" err="1"/>
              <a:t>Mod_euler_solver</a:t>
            </a:r>
            <a:r>
              <a:rPr lang="en-US" sz="2000" dirty="0"/>
              <a:t>,</a:t>
            </a:r>
          </a:p>
          <a:p>
            <a:pPr algn="ctr"/>
            <a:r>
              <a:rPr lang="en-US" sz="2000" dirty="0"/>
              <a:t>Derivatives</a:t>
            </a:r>
          </a:p>
          <a:p>
            <a:pPr algn="ctr"/>
            <a:r>
              <a:rPr lang="en-US" sz="2000" dirty="0" err="1"/>
              <a:t>Fault_reactance</a:t>
            </a:r>
            <a:endParaRPr lang="en-US" sz="2000" dirty="0"/>
          </a:p>
          <a:p>
            <a:pPr algn="ctr"/>
            <a:r>
              <a:rPr lang="en-US" sz="2000" dirty="0" err="1"/>
              <a:t>Star_delta</a:t>
            </a:r>
            <a:endParaRPr lang="en-PK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7B3073-19C1-95A3-E561-771D1471061E}"/>
              </a:ext>
            </a:extLst>
          </p:cNvPr>
          <p:cNvSpPr txBox="1"/>
          <p:nvPr/>
        </p:nvSpPr>
        <p:spPr>
          <a:xfrm>
            <a:off x="3899477" y="5456798"/>
            <a:ext cx="2614765" cy="954107"/>
          </a:xfrm>
          <a:prstGeom prst="rect">
            <a:avLst/>
          </a:prstGeom>
          <a:solidFill>
            <a:srgbClr val="92D050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Display_output</a:t>
            </a:r>
            <a:endParaRPr lang="en-US" sz="2800" b="1" dirty="0"/>
          </a:p>
          <a:p>
            <a:pPr algn="ctr"/>
            <a:r>
              <a:rPr lang="en-US" sz="2800" b="1" dirty="0"/>
              <a:t>(Function)</a:t>
            </a:r>
            <a:endParaRPr lang="en-PK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2ECF31-4C34-1F27-D582-114A390191E6}"/>
              </a:ext>
            </a:extLst>
          </p:cNvPr>
          <p:cNvSpPr txBox="1"/>
          <p:nvPr/>
        </p:nvSpPr>
        <p:spPr>
          <a:xfrm>
            <a:off x="160020" y="3439280"/>
            <a:ext cx="2614765" cy="523220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Run_Simulation</a:t>
            </a:r>
            <a:endParaRPr lang="en-US" sz="28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CB1F9E-6329-A29B-E196-E6AB2D7F1FE3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774785" y="3644666"/>
            <a:ext cx="4341682" cy="56224"/>
          </a:xfrm>
          <a:prstGeom prst="line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F20AEB-2783-FA31-CFF5-F22B0D72F1E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774784" y="3962500"/>
            <a:ext cx="1124693" cy="1971352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5166A69-712D-AAFE-3FCC-B2677D4173D9}"/>
              </a:ext>
            </a:extLst>
          </p:cNvPr>
          <p:cNvSpPr txBox="1"/>
          <p:nvPr/>
        </p:nvSpPr>
        <p:spPr>
          <a:xfrm>
            <a:off x="340995" y="3962500"/>
            <a:ext cx="2252814" cy="132343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Step_time</a:t>
            </a:r>
            <a:r>
              <a:rPr lang="en-US" sz="2000" dirty="0"/>
              <a:t>, Transient </a:t>
            </a:r>
            <a:r>
              <a:rPr lang="en-US" sz="2000" dirty="0" err="1"/>
              <a:t>Cont</a:t>
            </a:r>
            <a:r>
              <a:rPr lang="en-US" sz="2000" dirty="0"/>
              <a:t>, Voltage </a:t>
            </a:r>
            <a:r>
              <a:rPr lang="en-US" sz="2000" dirty="0" err="1"/>
              <a:t>Cont</a:t>
            </a:r>
            <a:r>
              <a:rPr lang="en-US" sz="2000" dirty="0"/>
              <a:t>, Alphas, Fault times</a:t>
            </a:r>
          </a:p>
        </p:txBody>
      </p:sp>
    </p:spTree>
    <p:extLst>
      <p:ext uri="{BB962C8B-B14F-4D97-AF65-F5344CB8AC3E}">
        <p14:creationId xmlns:p14="http://schemas.microsoft.com/office/powerpoint/2010/main" val="239857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F22ECF31-4C34-1F27-D582-114A390191E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92D050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Run_Simulation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62D16-4D38-7496-EC82-3DE3055FB9A1}"/>
              </a:ext>
            </a:extLst>
          </p:cNvPr>
          <p:cNvSpPr txBox="1"/>
          <p:nvPr/>
        </p:nvSpPr>
        <p:spPr>
          <a:xfrm>
            <a:off x="1801517" y="934700"/>
            <a:ext cx="3639162" cy="954107"/>
          </a:xfrm>
          <a:prstGeom prst="rect">
            <a:avLst/>
          </a:prstGeom>
          <a:solidFill>
            <a:srgbClr val="92D050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Dynamics</a:t>
            </a:r>
          </a:p>
          <a:p>
            <a:pPr algn="ctr"/>
            <a:r>
              <a:rPr lang="en-US" sz="2800" b="1" dirty="0"/>
              <a:t>(instantiate the class)</a:t>
            </a:r>
            <a:endParaRPr lang="en-PK" sz="28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C2222F-6A02-3307-10A2-F1F6B88D55E2}"/>
              </a:ext>
            </a:extLst>
          </p:cNvPr>
          <p:cNvCxnSpPr>
            <a:cxnSpLocks/>
          </p:cNvCxnSpPr>
          <p:nvPr/>
        </p:nvCxnSpPr>
        <p:spPr>
          <a:xfrm>
            <a:off x="235667" y="536082"/>
            <a:ext cx="0" cy="2974982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1C9CA7-02F3-53E6-DA2A-5052BA01327A}"/>
              </a:ext>
            </a:extLst>
          </p:cNvPr>
          <p:cNvSpPr txBox="1"/>
          <p:nvPr/>
        </p:nvSpPr>
        <p:spPr>
          <a:xfrm>
            <a:off x="1801517" y="2300287"/>
            <a:ext cx="4176373" cy="523220"/>
          </a:xfrm>
          <a:prstGeom prst="rect">
            <a:avLst/>
          </a:prstGeom>
          <a:solidFill>
            <a:srgbClr val="92D050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Dynamics.fault_reactance</a:t>
            </a:r>
            <a:endParaRPr 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9B236-7122-34D0-E1DF-1554845F6BBF}"/>
              </a:ext>
            </a:extLst>
          </p:cNvPr>
          <p:cNvSpPr txBox="1"/>
          <p:nvPr/>
        </p:nvSpPr>
        <p:spPr>
          <a:xfrm>
            <a:off x="1801517" y="3238126"/>
            <a:ext cx="4176373" cy="523220"/>
          </a:xfrm>
          <a:prstGeom prst="rect">
            <a:avLst/>
          </a:prstGeom>
          <a:solidFill>
            <a:srgbClr val="92D050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Dynamics.init_variables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212CB-0E73-0298-C690-ACDCC6293856}"/>
              </a:ext>
            </a:extLst>
          </p:cNvPr>
          <p:cNvSpPr txBox="1"/>
          <p:nvPr/>
        </p:nvSpPr>
        <p:spPr>
          <a:xfrm>
            <a:off x="7033811" y="2083774"/>
            <a:ext cx="3538937" cy="523220"/>
          </a:xfrm>
          <a:prstGeom prst="rect">
            <a:avLst/>
          </a:prstGeom>
          <a:solidFill>
            <a:srgbClr val="92D050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Dynamics.mod_euler</a:t>
            </a:r>
            <a:endParaRPr 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F6A94-3636-B2E9-5F2D-98DFC7E76395}"/>
              </a:ext>
            </a:extLst>
          </p:cNvPr>
          <p:cNvSpPr txBox="1"/>
          <p:nvPr/>
        </p:nvSpPr>
        <p:spPr>
          <a:xfrm>
            <a:off x="7033811" y="3426381"/>
            <a:ext cx="3538937" cy="523220"/>
          </a:xfrm>
          <a:prstGeom prst="rect">
            <a:avLst/>
          </a:prstGeom>
          <a:solidFill>
            <a:srgbClr val="92D050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Dynamics.derivative</a:t>
            </a:r>
            <a:endParaRPr lang="en-US" sz="2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22289-2335-CB9C-45AC-7684B1F2F40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1867" y="1411754"/>
            <a:ext cx="1489650" cy="0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3E8806-6FE0-2964-DA78-2880BE44A766}"/>
              </a:ext>
            </a:extLst>
          </p:cNvPr>
          <p:cNvSpPr txBox="1"/>
          <p:nvPr/>
        </p:nvSpPr>
        <p:spPr>
          <a:xfrm>
            <a:off x="818537" y="2099162"/>
            <a:ext cx="98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  <a:endParaRPr lang="en-PK" sz="28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AF1854-E67D-04DE-4EE4-14493DE55829}"/>
              </a:ext>
            </a:extLst>
          </p:cNvPr>
          <p:cNvCxnSpPr>
            <a:cxnSpLocks/>
          </p:cNvCxnSpPr>
          <p:nvPr/>
        </p:nvCxnSpPr>
        <p:spPr>
          <a:xfrm>
            <a:off x="311867" y="2558564"/>
            <a:ext cx="1489650" cy="0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31FB34-E295-8C02-6C7D-C308654657FE}"/>
              </a:ext>
            </a:extLst>
          </p:cNvPr>
          <p:cNvCxnSpPr>
            <a:cxnSpLocks/>
          </p:cNvCxnSpPr>
          <p:nvPr/>
        </p:nvCxnSpPr>
        <p:spPr>
          <a:xfrm>
            <a:off x="311867" y="3511064"/>
            <a:ext cx="1489650" cy="0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C8BD57-E752-7E23-BB07-2DFA27A27EC2}"/>
              </a:ext>
            </a:extLst>
          </p:cNvPr>
          <p:cNvSpPr txBox="1"/>
          <p:nvPr/>
        </p:nvSpPr>
        <p:spPr>
          <a:xfrm>
            <a:off x="791868" y="969571"/>
            <a:ext cx="98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  <a:endParaRPr lang="en-PK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6C4E87-74DF-3EFB-0DC6-BC59C26D5211}"/>
              </a:ext>
            </a:extLst>
          </p:cNvPr>
          <p:cNvSpPr txBox="1"/>
          <p:nvPr/>
        </p:nvSpPr>
        <p:spPr>
          <a:xfrm>
            <a:off x="818537" y="2917360"/>
            <a:ext cx="98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  <a:endParaRPr lang="en-PK" sz="28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64311C-2842-C590-1C51-9D9CA556B1E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803279" y="637907"/>
            <a:ext cx="1" cy="1445867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C16553-C168-D816-6C33-A0C813A33C77}"/>
              </a:ext>
            </a:extLst>
          </p:cNvPr>
          <p:cNvCxnSpPr>
            <a:cxnSpLocks/>
          </p:cNvCxnSpPr>
          <p:nvPr/>
        </p:nvCxnSpPr>
        <p:spPr>
          <a:xfrm>
            <a:off x="7961269" y="2563861"/>
            <a:ext cx="0" cy="862520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93ED323-5758-4D7E-3B1E-34CD2569D640}"/>
              </a:ext>
            </a:extLst>
          </p:cNvPr>
          <p:cNvCxnSpPr>
            <a:cxnSpLocks/>
          </p:cNvCxnSpPr>
          <p:nvPr/>
        </p:nvCxnSpPr>
        <p:spPr>
          <a:xfrm flipV="1">
            <a:off x="9704070" y="2558564"/>
            <a:ext cx="0" cy="867817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28A603-C385-6A78-AEBC-37C67E495CDA}"/>
              </a:ext>
            </a:extLst>
          </p:cNvPr>
          <p:cNvCxnSpPr>
            <a:cxnSpLocks/>
          </p:cNvCxnSpPr>
          <p:nvPr/>
        </p:nvCxnSpPr>
        <p:spPr>
          <a:xfrm flipV="1">
            <a:off x="9704070" y="622659"/>
            <a:ext cx="0" cy="1400914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4AA2BAA-5948-CC08-4FAC-3127AB20A3C8}"/>
              </a:ext>
            </a:extLst>
          </p:cNvPr>
          <p:cNvSpPr txBox="1"/>
          <p:nvPr/>
        </p:nvSpPr>
        <p:spPr>
          <a:xfrm>
            <a:off x="235667" y="5446246"/>
            <a:ext cx="8018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loop till end of sim. Time. Total reactance and controller type are changed with time.</a:t>
            </a:r>
            <a:endParaRPr lang="en-PK" sz="28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F4D9A4-5DA3-D861-B560-A4E175FA6179}"/>
              </a:ext>
            </a:extLst>
          </p:cNvPr>
          <p:cNvSpPr txBox="1"/>
          <p:nvPr/>
        </p:nvSpPr>
        <p:spPr>
          <a:xfrm>
            <a:off x="7790897" y="1099231"/>
            <a:ext cx="98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4*</a:t>
            </a:r>
            <a:endParaRPr lang="en-PK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50A61D-D969-44E5-09FB-E1863D1F868B}"/>
              </a:ext>
            </a:extLst>
          </p:cNvPr>
          <p:cNvSpPr txBox="1"/>
          <p:nvPr/>
        </p:nvSpPr>
        <p:spPr>
          <a:xfrm>
            <a:off x="8512091" y="4780687"/>
            <a:ext cx="3538937" cy="523220"/>
          </a:xfrm>
          <a:prstGeom prst="rect">
            <a:avLst/>
          </a:prstGeom>
          <a:solidFill>
            <a:srgbClr val="92D050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outputs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3CE295-DEB0-F45D-36D0-A2BE69DA5643}"/>
              </a:ext>
            </a:extLst>
          </p:cNvPr>
          <p:cNvCxnSpPr>
            <a:cxnSpLocks/>
          </p:cNvCxnSpPr>
          <p:nvPr/>
        </p:nvCxnSpPr>
        <p:spPr>
          <a:xfrm>
            <a:off x="11183392" y="610149"/>
            <a:ext cx="59858" cy="407615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C862BE5-CEED-4871-444F-72DDB6135E59}"/>
              </a:ext>
            </a:extLst>
          </p:cNvPr>
          <p:cNvSpPr txBox="1"/>
          <p:nvPr/>
        </p:nvSpPr>
        <p:spPr>
          <a:xfrm>
            <a:off x="10778429" y="1365587"/>
            <a:ext cx="98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  <a:endParaRPr lang="en-PK" sz="2800" b="1" dirty="0"/>
          </a:p>
        </p:txBody>
      </p:sp>
    </p:spTree>
    <p:extLst>
      <p:ext uri="{BB962C8B-B14F-4D97-AF65-F5344CB8AC3E}">
        <p14:creationId xmlns:p14="http://schemas.microsoft.com/office/powerpoint/2010/main" val="223909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E12385-9796-E8AF-3B1F-B48A3E850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7186" y="640672"/>
            <a:ext cx="5486682" cy="16447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EC4EDC-A5B8-9DE2-A6D2-CE5680373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207" y="2758459"/>
            <a:ext cx="5734345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7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Global Controller for Transient Stability and Voltage Regulation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Shaban Satti</dc:creator>
  <cp:lastModifiedBy>Shaban Satti</cp:lastModifiedBy>
  <cp:revision>48</cp:revision>
  <dcterms:created xsi:type="dcterms:W3CDTF">2023-06-22T13:27:44Z</dcterms:created>
  <dcterms:modified xsi:type="dcterms:W3CDTF">2023-06-28T11:36:45Z</dcterms:modified>
</cp:coreProperties>
</file>