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24d0a4785e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24d0a4785e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24d0a4785e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24d0a4785e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183b53914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183b53914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183b53914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183b53914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16b7c70094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16b7c7009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83b53914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83b53914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23b5072f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23b5072f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16b7c70094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16b7c700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24d0a4785e_0_8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24d0a4785e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16b7c70094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16b7c700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08100b3d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08100b3d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6b7c70094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16b7c7009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16b7c70094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16b7c7009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6b7c70094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16b7c7009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f3d9d17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f3d9d176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183b53914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183b53914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24d0a4785e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24d0a4785e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183b5391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183b5391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24d0a4785e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24d0a4785e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4d0a4785e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4d0a4785e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4d0a4785e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24d0a4785e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1" name="Google Shape;11;p2"/>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2" name="Google Shape;1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47" name="Google Shape;47;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accent1"/>
              </a:buClr>
              <a:buSzPts val="3600"/>
              <a:buFont typeface="Trebuchet MS"/>
              <a:buNone/>
              <a:defRPr sz="3600"/>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52" name="Google Shape;52;p13"/>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53" name="Google Shape;53;p13"/>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13"/>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8" name="Google Shape;18;p4"/>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19" name="Google Shape;19;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p5"/>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3" name="Google Shape;23;p5"/>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4" name="Google Shape;24;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0" name="Google Shape;30;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4" name="Google Shape;3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38" name="Google Shape;38;p9"/>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9" name="Google Shape;39;p9"/>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40" name="Google Shape;40;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43" name="Google Shape;43;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0"/>
              </a:spcBef>
              <a:spcAft>
                <a:spcPts val="0"/>
              </a:spcAft>
              <a:buClr>
                <a:schemeClr val="dk2"/>
              </a:buClr>
              <a:buSzPts val="1900"/>
              <a:buChar char="○"/>
              <a:defRPr sz="1900">
                <a:solidFill>
                  <a:schemeClr val="dk2"/>
                </a:solidFill>
              </a:defRPr>
            </a:lvl2pPr>
            <a:lvl3pPr marL="1371600" lvl="2" indent="-349250">
              <a:lnSpc>
                <a:spcPct val="115000"/>
              </a:lnSpc>
              <a:spcBef>
                <a:spcPts val="0"/>
              </a:spcBef>
              <a:spcAft>
                <a:spcPts val="0"/>
              </a:spcAft>
              <a:buClr>
                <a:schemeClr val="dk2"/>
              </a:buClr>
              <a:buSzPts val="1900"/>
              <a:buChar char="■"/>
              <a:defRPr sz="1900">
                <a:solidFill>
                  <a:schemeClr val="dk2"/>
                </a:solidFill>
              </a:defRPr>
            </a:lvl3pPr>
            <a:lvl4pPr marL="1828800" lvl="3" indent="-349250">
              <a:lnSpc>
                <a:spcPct val="115000"/>
              </a:lnSpc>
              <a:spcBef>
                <a:spcPts val="0"/>
              </a:spcBef>
              <a:spcAft>
                <a:spcPts val="0"/>
              </a:spcAft>
              <a:buClr>
                <a:schemeClr val="dk2"/>
              </a:buClr>
              <a:buSzPts val="1900"/>
              <a:buChar char="●"/>
              <a:defRPr sz="1900">
                <a:solidFill>
                  <a:schemeClr val="dk2"/>
                </a:solidFill>
              </a:defRPr>
            </a:lvl4pPr>
            <a:lvl5pPr marL="2286000" lvl="4" indent="-349250">
              <a:lnSpc>
                <a:spcPct val="115000"/>
              </a:lnSpc>
              <a:spcBef>
                <a:spcPts val="0"/>
              </a:spcBef>
              <a:spcAft>
                <a:spcPts val="0"/>
              </a:spcAft>
              <a:buClr>
                <a:schemeClr val="dk2"/>
              </a:buClr>
              <a:buSzPts val="1900"/>
              <a:buChar char="○"/>
              <a:defRPr sz="1900">
                <a:solidFill>
                  <a:schemeClr val="dk2"/>
                </a:solidFill>
              </a:defRPr>
            </a:lvl5pPr>
            <a:lvl6pPr marL="2743200" lvl="5" indent="-349250">
              <a:lnSpc>
                <a:spcPct val="115000"/>
              </a:lnSpc>
              <a:spcBef>
                <a:spcPts val="0"/>
              </a:spcBef>
              <a:spcAft>
                <a:spcPts val="0"/>
              </a:spcAft>
              <a:buClr>
                <a:schemeClr val="dk2"/>
              </a:buClr>
              <a:buSzPts val="1900"/>
              <a:buChar char="■"/>
              <a:defRPr sz="1900">
                <a:solidFill>
                  <a:schemeClr val="dk2"/>
                </a:solidFill>
              </a:defRPr>
            </a:lvl6pPr>
            <a:lvl7pPr marL="3200400" lvl="6" indent="-349250">
              <a:lnSpc>
                <a:spcPct val="115000"/>
              </a:lnSpc>
              <a:spcBef>
                <a:spcPts val="0"/>
              </a:spcBef>
              <a:spcAft>
                <a:spcPts val="0"/>
              </a:spcAft>
              <a:buClr>
                <a:schemeClr val="dk2"/>
              </a:buClr>
              <a:buSzPts val="1900"/>
              <a:buChar char="●"/>
              <a:defRPr sz="1900">
                <a:solidFill>
                  <a:schemeClr val="dk2"/>
                </a:solidFill>
              </a:defRPr>
            </a:lvl7pPr>
            <a:lvl8pPr marL="3657600" lvl="7" indent="-349250">
              <a:lnSpc>
                <a:spcPct val="115000"/>
              </a:lnSpc>
              <a:spcBef>
                <a:spcPts val="0"/>
              </a:spcBef>
              <a:spcAft>
                <a:spcPts val="0"/>
              </a:spcAft>
              <a:buClr>
                <a:schemeClr val="dk2"/>
              </a:buClr>
              <a:buSzPts val="1900"/>
              <a:buChar char="○"/>
              <a:defRPr sz="1900">
                <a:solidFill>
                  <a:schemeClr val="dk2"/>
                </a:solidFill>
              </a:defRPr>
            </a:lvl8pPr>
            <a:lvl9pPr marL="4114800" lvl="8" indent="-349250">
              <a:lnSpc>
                <a:spcPct val="115000"/>
              </a:lnSpc>
              <a:spcBef>
                <a:spcPts val="0"/>
              </a:spcBef>
              <a:spcAft>
                <a:spcPts val="0"/>
              </a:spcAft>
              <a:buClr>
                <a:schemeClr val="dk2"/>
              </a:buClr>
              <a:buSzPts val="1900"/>
              <a:buChar char="■"/>
              <a:defRPr sz="1900">
                <a:solidFill>
                  <a:schemeClr val="dk2"/>
                </a:solidFill>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hyperlink" Target="https://drive.google.com/file/d/1FpIYLmfhjTb-v0N-sQa87PBEn8cymRkh/view?usp=sharing"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4724400" y="3200400"/>
            <a:ext cx="2743199"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Trebuchet MS"/>
                <a:ea typeface="Trebuchet MS"/>
                <a:cs typeface="Trebuchet MS"/>
                <a:sym typeface="Trebuchet MS"/>
              </a:rPr>
              <a:t>          </a:t>
            </a: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
            </a:r>
            <a:br>
              <a:rPr lang="en-US" sz="1800">
                <a:solidFill>
                  <a:schemeClr val="dk1"/>
                </a:solidFill>
                <a:latin typeface="Trebuchet MS"/>
                <a:ea typeface="Trebuchet MS"/>
                <a:cs typeface="Trebuchet MS"/>
                <a:sym typeface="Trebuchet MS"/>
              </a:rPr>
            </a:br>
            <a:endParaRPr sz="1800">
              <a:solidFill>
                <a:schemeClr val="dk1"/>
              </a:solidFill>
              <a:latin typeface="Trebuchet MS"/>
              <a:ea typeface="Trebuchet MS"/>
              <a:cs typeface="Trebuchet MS"/>
              <a:sym typeface="Trebuchet MS"/>
            </a:endParaRPr>
          </a:p>
        </p:txBody>
      </p:sp>
      <p:sp>
        <p:nvSpPr>
          <p:cNvPr id="61" name="Google Shape;61;p14"/>
          <p:cNvSpPr txBox="1"/>
          <p:nvPr/>
        </p:nvSpPr>
        <p:spPr>
          <a:xfrm>
            <a:off x="871775" y="261525"/>
            <a:ext cx="10621200" cy="6557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dirty="0">
                <a:solidFill>
                  <a:schemeClr val="dk1"/>
                </a:solidFill>
                <a:latin typeface="Times New Roman"/>
                <a:ea typeface="Times New Roman"/>
                <a:cs typeface="Times New Roman"/>
                <a:sym typeface="Times New Roman"/>
              </a:rPr>
              <a:t>      Improved Predictive Learning Approaches in Medicinal Services for   </a:t>
            </a:r>
            <a:endParaRPr sz="2500" b="1" dirty="0">
              <a:solidFill>
                <a:schemeClr val="dk1"/>
              </a:solidFill>
              <a:latin typeface="Times New Roman"/>
              <a:ea typeface="Times New Roman"/>
              <a:cs typeface="Times New Roman"/>
              <a:sym typeface="Times New Roman"/>
            </a:endParaRPr>
          </a:p>
          <a:p>
            <a:pPr marL="1371600" marR="0" lvl="0" indent="457200" algn="l" rtl="0">
              <a:spcBef>
                <a:spcPts val="0"/>
              </a:spcBef>
              <a:spcAft>
                <a:spcPts val="0"/>
              </a:spcAft>
              <a:buNone/>
            </a:pPr>
            <a:r>
              <a:rPr lang="en-US" sz="2500" b="1" dirty="0">
                <a:solidFill>
                  <a:schemeClr val="dk1"/>
                </a:solidFill>
                <a:latin typeface="Times New Roman"/>
                <a:ea typeface="Times New Roman"/>
                <a:cs typeface="Times New Roman"/>
                <a:sym typeface="Times New Roman"/>
              </a:rPr>
              <a:t>       Customized Diet Suggestion Framework</a:t>
            </a:r>
            <a:r>
              <a:rPr lang="en-US" sz="2400" b="1" dirty="0">
                <a:solidFill>
                  <a:schemeClr val="dk1"/>
                </a:solidFill>
                <a:latin typeface="Times New Roman"/>
                <a:ea typeface="Times New Roman"/>
                <a:cs typeface="Times New Roman"/>
                <a:sym typeface="Times New Roman"/>
              </a:rPr>
              <a:t>  </a:t>
            </a:r>
            <a:r>
              <a:rPr lang="en-US" sz="1800" dirty="0">
                <a:solidFill>
                  <a:schemeClr val="dk1"/>
                </a:solidFill>
                <a:latin typeface="Trebuchet MS"/>
                <a:ea typeface="Trebuchet MS"/>
                <a:cs typeface="Trebuchet MS"/>
                <a:sym typeface="Trebuchet MS"/>
              </a:rPr>
              <a:t>   </a:t>
            </a:r>
            <a:r>
              <a:rPr lang="en-US" sz="2400" dirty="0">
                <a:solidFill>
                  <a:schemeClr val="dk1"/>
                </a:solidFill>
                <a:latin typeface="Trebuchet MS"/>
                <a:ea typeface="Trebuchet MS"/>
                <a:cs typeface="Trebuchet MS"/>
                <a:sym typeface="Trebuchet MS"/>
              </a:rPr>
              <a:t>   </a:t>
            </a:r>
            <a:endParaRPr sz="2400" dirty="0">
              <a:solidFill>
                <a:schemeClr val="dk1"/>
              </a:solidFill>
              <a:latin typeface="Trebuchet MS"/>
              <a:ea typeface="Trebuchet MS"/>
              <a:cs typeface="Trebuchet MS"/>
              <a:sym typeface="Trebuchet MS"/>
            </a:endParaRPr>
          </a:p>
          <a:p>
            <a:pPr marL="0" marR="0" lvl="0" indent="0" algn="l" rtl="0">
              <a:spcBef>
                <a:spcPts val="0"/>
              </a:spcBef>
              <a:spcAft>
                <a:spcPts val="0"/>
              </a:spcAft>
              <a:buNone/>
            </a:pPr>
            <a:endParaRPr sz="2400" dirty="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600" b="1" dirty="0">
                <a:solidFill>
                  <a:schemeClr val="dk1"/>
                </a:solidFill>
                <a:latin typeface="Times New Roman"/>
                <a:ea typeface="Times New Roman"/>
                <a:cs typeface="Times New Roman"/>
                <a:sym typeface="Times New Roman"/>
              </a:rPr>
              <a:t>                            </a:t>
            </a:r>
            <a:r>
              <a:rPr lang="en-US" sz="2100" b="1" dirty="0">
                <a:solidFill>
                  <a:schemeClr val="dk1"/>
                </a:solidFill>
                <a:latin typeface="Times New Roman"/>
                <a:ea typeface="Times New Roman"/>
                <a:cs typeface="Times New Roman"/>
                <a:sym typeface="Times New Roman"/>
              </a:rPr>
              <a:t>                 </a:t>
            </a:r>
            <a:endParaRPr sz="21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200" b="1" dirty="0">
                <a:solidFill>
                  <a:schemeClr val="dk1"/>
                </a:solidFill>
                <a:latin typeface="Times New Roman"/>
                <a:ea typeface="Times New Roman"/>
                <a:cs typeface="Times New Roman"/>
                <a:sym typeface="Times New Roman"/>
              </a:rPr>
              <a:t> </a:t>
            </a:r>
            <a:r>
              <a:rPr lang="en-US" sz="2100" b="1" dirty="0">
                <a:solidFill>
                  <a:schemeClr val="dk1"/>
                </a:solidFill>
                <a:latin typeface="Times New Roman"/>
                <a:ea typeface="Times New Roman"/>
                <a:cs typeface="Times New Roman"/>
                <a:sym typeface="Times New Roman"/>
              </a:rPr>
              <a:t>                   </a:t>
            </a:r>
            <a:endParaRPr sz="23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rgbClr val="262626"/>
              </a:buClr>
              <a:buSzPts val="3600"/>
              <a:buFont typeface="Times New Roman"/>
              <a:buNone/>
            </a:pPr>
            <a:endParaRPr sz="21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Clr>
                <a:srgbClr val="262626"/>
              </a:buClr>
              <a:buSzPts val="3600"/>
              <a:buFont typeface="Times New Roman"/>
              <a:buNone/>
            </a:pPr>
            <a:endParaRPr sz="21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Clr>
                <a:srgbClr val="262626"/>
              </a:buClr>
              <a:buSzPts val="3600"/>
              <a:buFont typeface="Times New Roman"/>
              <a:buNone/>
            </a:pPr>
            <a:endParaRPr sz="21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rgbClr val="262626"/>
              </a:buClr>
              <a:buSzPts val="3600"/>
              <a:buFont typeface="Times New Roman"/>
              <a:buNone/>
            </a:pPr>
            <a:r>
              <a:rPr lang="en-US" sz="2100" dirty="0">
                <a:solidFill>
                  <a:schemeClr val="dk1"/>
                </a:solidFill>
                <a:latin typeface="Times New Roman"/>
                <a:ea typeface="Times New Roman"/>
                <a:cs typeface="Times New Roman"/>
                <a:sym typeface="Times New Roman"/>
              </a:rPr>
              <a:t>                                 Department of</a:t>
            </a:r>
            <a:r>
              <a:rPr lang="en-US" sz="2100" b="1" dirty="0">
                <a:solidFill>
                  <a:schemeClr val="dk1"/>
                </a:solidFill>
                <a:latin typeface="Times New Roman"/>
                <a:ea typeface="Times New Roman"/>
                <a:cs typeface="Times New Roman"/>
                <a:sym typeface="Times New Roman"/>
              </a:rPr>
              <a:t> Computer Science and Engineering</a:t>
            </a:r>
            <a:endParaRPr sz="21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rgbClr val="262626"/>
              </a:buClr>
              <a:buSzPts val="3600"/>
              <a:buFont typeface="Times New Roman"/>
              <a:buNone/>
            </a:pPr>
            <a:r>
              <a:rPr lang="en-US" sz="2100" dirty="0">
                <a:solidFill>
                  <a:schemeClr val="dk1"/>
                </a:solidFill>
                <a:latin typeface="Times New Roman"/>
                <a:ea typeface="Times New Roman"/>
                <a:cs typeface="Times New Roman"/>
                <a:sym typeface="Times New Roman"/>
              </a:rPr>
              <a:t>                                                           Under the Guidance of</a:t>
            </a:r>
            <a:br>
              <a:rPr lang="en-US" sz="2100" dirty="0">
                <a:solidFill>
                  <a:schemeClr val="dk1"/>
                </a:solidFill>
                <a:latin typeface="Times New Roman"/>
                <a:ea typeface="Times New Roman"/>
                <a:cs typeface="Times New Roman"/>
                <a:sym typeface="Times New Roman"/>
              </a:rPr>
            </a:br>
            <a:r>
              <a:rPr lang="en-US" sz="2100" dirty="0">
                <a:solidFill>
                  <a:schemeClr val="dk1"/>
                </a:solidFill>
                <a:latin typeface="Times New Roman"/>
                <a:ea typeface="Times New Roman"/>
                <a:cs typeface="Times New Roman"/>
                <a:sym typeface="Times New Roman"/>
              </a:rPr>
              <a:t>                                                   </a:t>
            </a:r>
            <a:r>
              <a:rPr lang="en-US" sz="2100" b="1" dirty="0">
                <a:solidFill>
                  <a:schemeClr val="dk1"/>
                </a:solidFill>
                <a:latin typeface="Times New Roman"/>
                <a:ea typeface="Times New Roman"/>
                <a:cs typeface="Times New Roman"/>
                <a:sym typeface="Times New Roman"/>
              </a:rPr>
              <a:t>Dr. S. </a:t>
            </a:r>
            <a:r>
              <a:rPr lang="en-US" sz="2100" b="1" dirty="0" err="1">
                <a:solidFill>
                  <a:schemeClr val="dk1"/>
                </a:solidFill>
                <a:latin typeface="Times New Roman"/>
                <a:ea typeface="Times New Roman"/>
                <a:cs typeface="Times New Roman"/>
                <a:sym typeface="Times New Roman"/>
              </a:rPr>
              <a:t>Narayana</a:t>
            </a:r>
            <a:r>
              <a:rPr lang="en-US" sz="2100" b="1" dirty="0">
                <a:solidFill>
                  <a:schemeClr val="dk1"/>
                </a:solidFill>
                <a:latin typeface="Times New Roman"/>
                <a:ea typeface="Times New Roman"/>
                <a:cs typeface="Times New Roman"/>
                <a:sym typeface="Times New Roman"/>
              </a:rPr>
              <a:t>, M.Tech, PhD</a:t>
            </a:r>
            <a:br>
              <a:rPr lang="en-US" sz="2100" b="1" dirty="0">
                <a:solidFill>
                  <a:schemeClr val="dk1"/>
                </a:solidFill>
                <a:latin typeface="Times New Roman"/>
                <a:ea typeface="Times New Roman"/>
                <a:cs typeface="Times New Roman"/>
                <a:sym typeface="Times New Roman"/>
              </a:rPr>
            </a:br>
            <a:r>
              <a:rPr lang="en-US" sz="2100" b="1" dirty="0">
                <a:solidFill>
                  <a:schemeClr val="dk1"/>
                </a:solidFill>
                <a:latin typeface="Times New Roman"/>
                <a:ea typeface="Times New Roman"/>
                <a:cs typeface="Times New Roman"/>
                <a:sym typeface="Times New Roman"/>
              </a:rPr>
              <a:t>                                  Professor &amp; Mentor(AS&amp;A), Department of CSE</a:t>
            </a:r>
            <a:endParaRPr sz="21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dirty="0">
                <a:solidFill>
                  <a:schemeClr val="dk1"/>
                </a:solidFill>
                <a:latin typeface="Trebuchet MS"/>
                <a:ea typeface="Trebuchet MS"/>
                <a:cs typeface="Trebuchet MS"/>
                <a:sym typeface="Trebuchet MS"/>
              </a:rPr>
              <a:t>                                </a:t>
            </a:r>
            <a:r>
              <a:rPr lang="en-US" sz="1800" dirty="0">
                <a:solidFill>
                  <a:schemeClr val="dk1"/>
                </a:solidFill>
                <a:latin typeface="Times New Roman"/>
                <a:ea typeface="Times New Roman"/>
                <a:cs typeface="Times New Roman"/>
                <a:sym typeface="Times New Roman"/>
              </a:rPr>
              <a:t>                                    By</a:t>
            </a: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800" dirty="0">
                <a:solidFill>
                  <a:schemeClr val="dk1"/>
                </a:solidFill>
                <a:latin typeface="Times New Roman"/>
                <a:ea typeface="Times New Roman"/>
                <a:cs typeface="Times New Roman"/>
                <a:sym typeface="Times New Roman"/>
              </a:rPr>
              <a:t>                                                          </a:t>
            </a:r>
            <a:r>
              <a:rPr lang="en-US" sz="1800" dirty="0" smtClean="0">
                <a:solidFill>
                  <a:schemeClr val="dk1"/>
                </a:solidFill>
                <a:latin typeface="Times New Roman"/>
                <a:ea typeface="Times New Roman"/>
                <a:cs typeface="Times New Roman"/>
                <a:sym typeface="Times New Roman"/>
              </a:rPr>
              <a:t>V</a:t>
            </a:r>
            <a:r>
              <a:rPr lang="en-US" sz="1800" dirty="0">
                <a:solidFill>
                  <a:schemeClr val="dk1"/>
                </a:solidFill>
                <a:latin typeface="Times New Roman"/>
                <a:ea typeface="Times New Roman"/>
                <a:cs typeface="Times New Roman"/>
                <a:sym typeface="Times New Roman"/>
              </a:rPr>
              <a:t>. S. N. S. </a:t>
            </a:r>
            <a:r>
              <a:rPr lang="en-US" sz="1800" dirty="0" err="1" smtClean="0">
                <a:solidFill>
                  <a:schemeClr val="dk1"/>
                </a:solidFill>
                <a:latin typeface="Times New Roman"/>
                <a:ea typeface="Times New Roman"/>
                <a:cs typeface="Times New Roman"/>
                <a:sym typeface="Times New Roman"/>
              </a:rPr>
              <a:t>Gayathri</a:t>
            </a:r>
            <a:r>
              <a:rPr lang="en-US" sz="1800" dirty="0" smtClean="0">
                <a:solidFill>
                  <a:schemeClr val="dk1"/>
                </a:solidFill>
                <a:latin typeface="Times New Roman"/>
                <a:ea typeface="Times New Roman"/>
                <a:cs typeface="Times New Roman"/>
                <a:sym typeface="Times New Roman"/>
              </a:rPr>
              <a:t>            </a:t>
            </a:r>
            <a:r>
              <a:rPr lang="en-US" sz="1800" dirty="0">
                <a:solidFill>
                  <a:schemeClr val="dk1"/>
                </a:solidFill>
                <a:latin typeface="Times New Roman"/>
                <a:ea typeface="Times New Roman"/>
                <a:cs typeface="Times New Roman"/>
                <a:sym typeface="Times New Roman"/>
              </a:rPr>
              <a:t>- 18481A05L6            </a:t>
            </a:r>
            <a:endParaRPr sz="18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800" dirty="0">
                <a:solidFill>
                  <a:schemeClr val="dk1"/>
                </a:solidFill>
                <a:latin typeface="Times New Roman"/>
                <a:ea typeface="Times New Roman"/>
                <a:cs typeface="Times New Roman"/>
                <a:sym typeface="Times New Roman"/>
              </a:rPr>
              <a:t>                                                          </a:t>
            </a:r>
            <a:r>
              <a:rPr lang="en-US" sz="1800" dirty="0" smtClean="0">
                <a:solidFill>
                  <a:schemeClr val="dk1"/>
                </a:solidFill>
                <a:latin typeface="Times New Roman"/>
                <a:ea typeface="Times New Roman"/>
                <a:cs typeface="Times New Roman"/>
                <a:sym typeface="Times New Roman"/>
              </a:rPr>
              <a:t>Shaik </a:t>
            </a:r>
            <a:r>
              <a:rPr lang="en-US" sz="1800" dirty="0">
                <a:solidFill>
                  <a:schemeClr val="dk1"/>
                </a:solidFill>
                <a:latin typeface="Times New Roman"/>
                <a:ea typeface="Times New Roman"/>
                <a:cs typeface="Times New Roman"/>
                <a:sym typeface="Times New Roman"/>
              </a:rPr>
              <a:t>Shabana </a:t>
            </a:r>
            <a:r>
              <a:rPr lang="en-US" sz="1800" dirty="0" smtClean="0">
                <a:solidFill>
                  <a:schemeClr val="dk1"/>
                </a:solidFill>
                <a:latin typeface="Times New Roman"/>
                <a:ea typeface="Times New Roman"/>
                <a:cs typeface="Times New Roman"/>
                <a:sym typeface="Times New Roman"/>
              </a:rPr>
              <a:t>                    - </a:t>
            </a:r>
            <a:r>
              <a:rPr lang="en-US" sz="1800" dirty="0">
                <a:solidFill>
                  <a:schemeClr val="dk1"/>
                </a:solidFill>
                <a:latin typeface="Times New Roman"/>
                <a:ea typeface="Times New Roman"/>
                <a:cs typeface="Times New Roman"/>
                <a:sym typeface="Times New Roman"/>
              </a:rPr>
              <a:t>18481A05J8            </a:t>
            </a:r>
            <a:endParaRPr sz="18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800" dirty="0">
                <a:solidFill>
                  <a:schemeClr val="dk1"/>
                </a:solidFill>
                <a:latin typeface="Times New Roman"/>
                <a:ea typeface="Times New Roman"/>
                <a:cs typeface="Times New Roman"/>
                <a:sym typeface="Times New Roman"/>
              </a:rPr>
              <a:t>  	                                          R. </a:t>
            </a:r>
            <a:r>
              <a:rPr lang="en-US" sz="1800" dirty="0" err="1">
                <a:solidFill>
                  <a:schemeClr val="dk1"/>
                </a:solidFill>
                <a:latin typeface="Times New Roman"/>
                <a:ea typeface="Times New Roman"/>
                <a:cs typeface="Times New Roman"/>
                <a:sym typeface="Times New Roman"/>
              </a:rPr>
              <a:t>Lakshmi</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Naveen</a:t>
            </a:r>
            <a:r>
              <a:rPr lang="en-US" sz="1800" dirty="0">
                <a:solidFill>
                  <a:schemeClr val="dk1"/>
                </a:solidFill>
                <a:latin typeface="Times New Roman"/>
                <a:ea typeface="Times New Roman"/>
                <a:cs typeface="Times New Roman"/>
                <a:sym typeface="Times New Roman"/>
              </a:rPr>
              <a:t> Kumar - 18481A05I4             </a:t>
            </a:r>
            <a:endParaRPr sz="18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800" dirty="0">
                <a:solidFill>
                  <a:schemeClr val="dk1"/>
                </a:solidFill>
                <a:latin typeface="Times New Roman"/>
                <a:ea typeface="Times New Roman"/>
                <a:cs typeface="Times New Roman"/>
                <a:sym typeface="Times New Roman"/>
              </a:rPr>
              <a:t>                                                          </a:t>
            </a:r>
            <a:r>
              <a:rPr lang="en-US" sz="1800" dirty="0" smtClean="0">
                <a:solidFill>
                  <a:schemeClr val="dk1"/>
                </a:solidFill>
                <a:latin typeface="Times New Roman"/>
                <a:ea typeface="Times New Roman"/>
                <a:cs typeface="Times New Roman"/>
                <a:sym typeface="Times New Roman"/>
              </a:rPr>
              <a:t>V</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Rahul</a:t>
            </a:r>
            <a:r>
              <a:rPr lang="en-US" sz="1800" dirty="0">
                <a:solidFill>
                  <a:schemeClr val="dk1"/>
                </a:solidFill>
                <a:latin typeface="Times New Roman"/>
                <a:ea typeface="Times New Roman"/>
                <a:cs typeface="Times New Roman"/>
                <a:sym typeface="Times New Roman"/>
              </a:rPr>
              <a:t> </a:t>
            </a:r>
            <a:r>
              <a:rPr lang="en-US" sz="1800" dirty="0" err="1" smtClean="0">
                <a:solidFill>
                  <a:schemeClr val="dk1"/>
                </a:solidFill>
                <a:latin typeface="Times New Roman"/>
                <a:ea typeface="Times New Roman"/>
                <a:cs typeface="Times New Roman"/>
                <a:sym typeface="Times New Roman"/>
              </a:rPr>
              <a:t>Nadh</a:t>
            </a:r>
            <a:r>
              <a:rPr lang="en-US" sz="1800" dirty="0" smtClean="0">
                <a:solidFill>
                  <a:schemeClr val="dk1"/>
                </a:solidFill>
                <a:latin typeface="Times New Roman"/>
                <a:ea typeface="Times New Roman"/>
                <a:cs typeface="Times New Roman"/>
                <a:sym typeface="Times New Roman"/>
              </a:rPr>
              <a:t>                     </a:t>
            </a:r>
            <a:r>
              <a:rPr lang="en-US" sz="1800" dirty="0">
                <a:solidFill>
                  <a:schemeClr val="dk1"/>
                </a:solidFill>
                <a:latin typeface="Times New Roman"/>
                <a:ea typeface="Times New Roman"/>
                <a:cs typeface="Times New Roman"/>
                <a:sym typeface="Times New Roman"/>
              </a:rPr>
              <a:t>- 18481A05N1           </a:t>
            </a:r>
            <a:endParaRPr sz="18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100" dirty="0">
                <a:solidFill>
                  <a:schemeClr val="dk1"/>
                </a:solidFill>
                <a:latin typeface="Trebuchet MS"/>
                <a:ea typeface="Trebuchet MS"/>
                <a:cs typeface="Trebuchet MS"/>
                <a:sym typeface="Trebuchet MS"/>
              </a:rPr>
              <a:t>      </a:t>
            </a:r>
            <a:br>
              <a:rPr lang="en-US" sz="2100" dirty="0">
                <a:solidFill>
                  <a:schemeClr val="dk1"/>
                </a:solidFill>
                <a:latin typeface="Trebuchet MS"/>
                <a:ea typeface="Trebuchet MS"/>
                <a:cs typeface="Trebuchet MS"/>
                <a:sym typeface="Trebuchet MS"/>
              </a:rPr>
            </a:br>
            <a:endParaRPr sz="2100" dirty="0">
              <a:solidFill>
                <a:schemeClr val="dk1"/>
              </a:solidFill>
              <a:latin typeface="Trebuchet MS"/>
              <a:ea typeface="Trebuchet MS"/>
              <a:cs typeface="Trebuchet MS"/>
              <a:sym typeface="Trebuchet MS"/>
            </a:endParaRPr>
          </a:p>
        </p:txBody>
      </p:sp>
      <p:pic>
        <p:nvPicPr>
          <p:cNvPr id="62" name="Google Shape;62;p14"/>
          <p:cNvPicPr preferRelativeResize="0"/>
          <p:nvPr/>
        </p:nvPicPr>
        <p:blipFill rotWithShape="1">
          <a:blip r:embed="rId3">
            <a:alphaModFix/>
          </a:blip>
          <a:srcRect/>
          <a:stretch/>
        </p:blipFill>
        <p:spPr>
          <a:xfrm>
            <a:off x="5114458" y="1216581"/>
            <a:ext cx="1963082" cy="1737511"/>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677325" y="450425"/>
            <a:ext cx="10830300" cy="7410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                                  Proposed System</a:t>
            </a:r>
            <a:r>
              <a:rPr lang="en-US"/>
              <a:t> </a:t>
            </a:r>
            <a:r>
              <a:rPr lang="en-US" sz="2000">
                <a:latin typeface="Times New Roman"/>
                <a:ea typeface="Times New Roman"/>
                <a:cs typeface="Times New Roman"/>
                <a:sym typeface="Times New Roman"/>
              </a:rPr>
              <a:t>Continues</a:t>
            </a:r>
            <a:endParaRPr sz="2000">
              <a:latin typeface="Times New Roman"/>
              <a:ea typeface="Times New Roman"/>
              <a:cs typeface="Times New Roman"/>
              <a:sym typeface="Times New Roman"/>
            </a:endParaRPr>
          </a:p>
        </p:txBody>
      </p:sp>
      <p:sp>
        <p:nvSpPr>
          <p:cNvPr id="116" name="Google Shape;116;p23"/>
          <p:cNvSpPr txBox="1">
            <a:spLocks noGrp="1"/>
          </p:cNvSpPr>
          <p:nvPr>
            <p:ph type="body" idx="1"/>
          </p:nvPr>
        </p:nvSpPr>
        <p:spPr>
          <a:xfrm>
            <a:off x="990600" y="1598275"/>
            <a:ext cx="10287000" cy="4489500"/>
          </a:xfrm>
          <a:prstGeom prst="rect">
            <a:avLst/>
          </a:prstGeom>
        </p:spPr>
        <p:txBody>
          <a:bodyPr spcFirstLastPara="1" wrap="square" lIns="91425" tIns="45700" rIns="91425" bIns="45700" anchor="t" anchorCtr="0">
            <a:normAutofit/>
          </a:bodyPr>
          <a:lstStyle/>
          <a:p>
            <a:pPr marL="457200" lvl="0" indent="-330200" algn="just" rtl="0">
              <a:lnSpc>
                <a:spcPct val="150000"/>
              </a:lnSpc>
              <a:spcBef>
                <a:spcPts val="1000"/>
              </a:spcBef>
              <a:spcAft>
                <a:spcPts val="0"/>
              </a:spcAft>
              <a:buClr>
                <a:schemeClr val="dk1"/>
              </a:buClr>
              <a:buSzPts val="1600"/>
              <a:buFont typeface="Times New Roman"/>
              <a:buChar char="●"/>
            </a:pPr>
            <a:r>
              <a:rPr lang="en-US" sz="1800" dirty="0">
                <a:solidFill>
                  <a:schemeClr val="dk1"/>
                </a:solidFill>
                <a:latin typeface="Times New Roman"/>
                <a:ea typeface="Times New Roman"/>
                <a:cs typeface="Times New Roman"/>
                <a:sym typeface="Times New Roman"/>
              </a:rPr>
              <a:t>The recommendation process has basically three stages that are Information Collection Phase, Learning Phase and Recommendation Phase. </a:t>
            </a:r>
            <a:endParaRPr sz="1800" dirty="0">
              <a:solidFill>
                <a:schemeClr val="dk1"/>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chemeClr val="dk1"/>
              </a:buClr>
              <a:buSzPts val="1600"/>
              <a:buFont typeface="Times New Roman"/>
              <a:buChar char="●"/>
            </a:pPr>
            <a:r>
              <a:rPr lang="en-US" sz="1800" dirty="0">
                <a:solidFill>
                  <a:schemeClr val="dk1"/>
                </a:solidFill>
                <a:latin typeface="Times New Roman"/>
                <a:ea typeface="Times New Roman"/>
                <a:cs typeface="Times New Roman"/>
                <a:sym typeface="Times New Roman"/>
              </a:rPr>
              <a:t>The information is firstly collected about a particular problem and the various solutions related to that problem are categorized. After the collection of information the Learning Phase comes in which various conclusions are made out of that information which is gathered. </a:t>
            </a:r>
            <a:endParaRPr sz="1800" dirty="0">
              <a:solidFill>
                <a:schemeClr val="dk1"/>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chemeClr val="dk1"/>
              </a:buClr>
              <a:buSzPts val="1600"/>
              <a:buFont typeface="Times New Roman"/>
              <a:buChar char="●"/>
            </a:pPr>
            <a:r>
              <a:rPr lang="en-US" sz="1800" dirty="0">
                <a:solidFill>
                  <a:schemeClr val="dk1"/>
                </a:solidFill>
                <a:latin typeface="Times New Roman"/>
                <a:ea typeface="Times New Roman"/>
                <a:cs typeface="Times New Roman"/>
                <a:sym typeface="Times New Roman"/>
              </a:rPr>
              <a:t>In the last phase i.e</a:t>
            </a:r>
            <a:r>
              <a:rPr lang="en-US" sz="1800" dirty="0" smtClean="0">
                <a:solidFill>
                  <a:schemeClr val="dk1"/>
                </a:solidFill>
                <a:latin typeface="Times New Roman"/>
                <a:ea typeface="Times New Roman"/>
                <a:cs typeface="Times New Roman"/>
                <a:sym typeface="Times New Roman"/>
              </a:rPr>
              <a:t>., Recommendation </a:t>
            </a:r>
            <a:r>
              <a:rPr lang="en-US" sz="1800" dirty="0">
                <a:solidFill>
                  <a:schemeClr val="dk1"/>
                </a:solidFill>
                <a:latin typeface="Times New Roman"/>
                <a:ea typeface="Times New Roman"/>
                <a:cs typeface="Times New Roman"/>
                <a:sym typeface="Times New Roman"/>
              </a:rPr>
              <a:t>Phase an output is given in which various recommendations are made.</a:t>
            </a:r>
            <a:endParaRPr sz="1800" dirty="0">
              <a:solidFill>
                <a:schemeClr val="dk1"/>
              </a:solidFill>
              <a:latin typeface="Times New Roman"/>
              <a:ea typeface="Times New Roman"/>
              <a:cs typeface="Times New Roman"/>
              <a:sym typeface="Times New Roman"/>
            </a:endParaRPr>
          </a:p>
          <a:p>
            <a:pPr marL="0" lvl="0" indent="0" algn="l" rtl="0">
              <a:lnSpc>
                <a:spcPct val="150000"/>
              </a:lnSpc>
              <a:spcBef>
                <a:spcPts val="1000"/>
              </a:spcBef>
              <a:spcAft>
                <a:spcPts val="0"/>
              </a:spcAft>
              <a:buNone/>
            </a:pPr>
            <a:endParaRPr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677325" y="609600"/>
            <a:ext cx="10873800" cy="7707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                                Proposed System</a:t>
            </a:r>
            <a:r>
              <a:rPr lang="en-US"/>
              <a:t> </a:t>
            </a:r>
            <a:r>
              <a:rPr lang="en-US" sz="2000">
                <a:latin typeface="Times New Roman"/>
                <a:ea typeface="Times New Roman"/>
                <a:cs typeface="Times New Roman"/>
                <a:sym typeface="Times New Roman"/>
              </a:rPr>
              <a:t>Continues</a:t>
            </a:r>
            <a:endParaRPr sz="2000">
              <a:latin typeface="Times New Roman"/>
              <a:ea typeface="Times New Roman"/>
              <a:cs typeface="Times New Roman"/>
              <a:sym typeface="Times New Roman"/>
            </a:endParaRPr>
          </a:p>
        </p:txBody>
      </p:sp>
      <p:sp>
        <p:nvSpPr>
          <p:cNvPr id="122" name="Google Shape;122;p24"/>
          <p:cNvSpPr txBox="1">
            <a:spLocks noGrp="1"/>
          </p:cNvSpPr>
          <p:nvPr>
            <p:ph type="body" idx="1"/>
          </p:nvPr>
        </p:nvSpPr>
        <p:spPr>
          <a:xfrm>
            <a:off x="685800" y="1600200"/>
            <a:ext cx="10932000" cy="4268700"/>
          </a:xfrm>
          <a:prstGeom prst="rect">
            <a:avLst/>
          </a:prstGeom>
        </p:spPr>
        <p:txBody>
          <a:bodyPr spcFirstLastPara="1" wrap="square" lIns="91425" tIns="45700" rIns="91425" bIns="45700" anchor="t" anchorCtr="0">
            <a:normAutofit/>
          </a:bodyPr>
          <a:lstStyle/>
          <a:p>
            <a:pPr marL="457200" lvl="0" indent="-330200" algn="just" rtl="0">
              <a:lnSpc>
                <a:spcPct val="150000"/>
              </a:lnSpc>
              <a:spcBef>
                <a:spcPts val="1000"/>
              </a:spcBef>
              <a:spcAft>
                <a:spcPts val="0"/>
              </a:spcAft>
              <a:buClr>
                <a:srgbClr val="262626"/>
              </a:buClr>
              <a:buSzPts val="1600"/>
              <a:buFont typeface="Times New Roman"/>
              <a:buChar char="●"/>
            </a:pPr>
            <a:r>
              <a:rPr lang="en-US" sz="1800" dirty="0">
                <a:solidFill>
                  <a:srgbClr val="262626"/>
                </a:solidFill>
                <a:latin typeface="Times New Roman"/>
                <a:ea typeface="Times New Roman"/>
                <a:cs typeface="Times New Roman"/>
                <a:sym typeface="Times New Roman"/>
              </a:rPr>
              <a:t>In this project its own data set is prepared based on various high and low values of vitamins from (vitamin a, b, c, d, e, k) and features are divided from normal and abnormal conditions of vitamins and  labels  are  divided  into 0  and 1 as normal and abnormal. Another dataset is prepared based on a combination of various vitamins and </a:t>
            </a:r>
            <a:r>
              <a:rPr lang="en-US" sz="1800" dirty="0" smtClean="0">
                <a:solidFill>
                  <a:srgbClr val="262626"/>
                </a:solidFill>
                <a:latin typeface="Times New Roman"/>
                <a:ea typeface="Times New Roman"/>
                <a:cs typeface="Times New Roman"/>
                <a:sym typeface="Times New Roman"/>
              </a:rPr>
              <a:t>their </a:t>
            </a:r>
            <a:r>
              <a:rPr lang="en-US" sz="1800" dirty="0">
                <a:solidFill>
                  <a:srgbClr val="262626"/>
                </a:solidFill>
                <a:latin typeface="Times New Roman"/>
                <a:ea typeface="Times New Roman"/>
                <a:cs typeface="Times New Roman"/>
                <a:sym typeface="Times New Roman"/>
              </a:rPr>
              <a:t>deficiency and </a:t>
            </a:r>
            <a:r>
              <a:rPr lang="en-US" sz="1800" dirty="0" smtClean="0">
                <a:solidFill>
                  <a:srgbClr val="262626"/>
                </a:solidFill>
                <a:latin typeface="Times New Roman"/>
                <a:ea typeface="Times New Roman"/>
                <a:cs typeface="Times New Roman"/>
                <a:sym typeface="Times New Roman"/>
              </a:rPr>
              <a:t>the </a:t>
            </a:r>
            <a:r>
              <a:rPr lang="en-US" sz="1800" dirty="0">
                <a:solidFill>
                  <a:srgbClr val="262626"/>
                </a:solidFill>
                <a:latin typeface="Times New Roman"/>
                <a:ea typeface="Times New Roman"/>
                <a:cs typeface="Times New Roman"/>
                <a:sym typeface="Times New Roman"/>
              </a:rPr>
              <a:t>food to be </a:t>
            </a:r>
            <a:r>
              <a:rPr lang="en-US" sz="1800" dirty="0" smtClean="0">
                <a:solidFill>
                  <a:srgbClr val="262626"/>
                </a:solidFill>
                <a:latin typeface="Times New Roman"/>
                <a:ea typeface="Times New Roman"/>
                <a:cs typeface="Times New Roman"/>
                <a:sym typeface="Times New Roman"/>
              </a:rPr>
              <a:t>recommended </a:t>
            </a:r>
            <a:r>
              <a:rPr lang="en-US" sz="1800" dirty="0">
                <a:solidFill>
                  <a:srgbClr val="262626"/>
                </a:solidFill>
                <a:latin typeface="Times New Roman"/>
                <a:ea typeface="Times New Roman"/>
                <a:cs typeface="Times New Roman"/>
                <a:sym typeface="Times New Roman"/>
              </a:rPr>
              <a:t>based on which vitamin is deficient. Multiple classifier algorithms are used (</a:t>
            </a:r>
            <a:r>
              <a:rPr lang="en-US" sz="1800" dirty="0" err="1">
                <a:solidFill>
                  <a:srgbClr val="262626"/>
                </a:solidFill>
                <a:latin typeface="Times New Roman"/>
                <a:ea typeface="Times New Roman"/>
                <a:cs typeface="Times New Roman"/>
                <a:sym typeface="Times New Roman"/>
              </a:rPr>
              <a:t>knn</a:t>
            </a:r>
            <a:r>
              <a:rPr lang="en-US" sz="1800" dirty="0">
                <a:solidFill>
                  <a:srgbClr val="262626"/>
                </a:solidFill>
                <a:latin typeface="Times New Roman"/>
                <a:ea typeface="Times New Roman"/>
                <a:cs typeface="Times New Roman"/>
                <a:sym typeface="Times New Roman"/>
              </a:rPr>
              <a:t>, decision tree, random forest, logistic regression, voting classifier) </a:t>
            </a:r>
            <a:r>
              <a:rPr lang="en-US" sz="1800" dirty="0" err="1">
                <a:solidFill>
                  <a:srgbClr val="262626"/>
                </a:solidFill>
                <a:latin typeface="Times New Roman"/>
                <a:ea typeface="Times New Roman"/>
                <a:cs typeface="Times New Roman"/>
                <a:sym typeface="Times New Roman"/>
              </a:rPr>
              <a:t>ensembled</a:t>
            </a:r>
            <a:r>
              <a:rPr lang="en-US" sz="1800" dirty="0">
                <a:solidFill>
                  <a:srgbClr val="262626"/>
                </a:solidFill>
                <a:latin typeface="Times New Roman"/>
                <a:ea typeface="Times New Roman"/>
                <a:cs typeface="Times New Roman"/>
                <a:sym typeface="Times New Roman"/>
              </a:rPr>
              <a:t> algorithm is used to combine multiple algorithms and train a new algorithm.</a:t>
            </a:r>
            <a:endParaRPr sz="1800" dirty="0">
              <a:solidFill>
                <a:srgbClr val="262626"/>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262626"/>
              </a:buClr>
              <a:buSzPts val="1600"/>
              <a:buFont typeface="Times New Roman"/>
              <a:buChar char="●"/>
            </a:pPr>
            <a:r>
              <a:rPr lang="en-US" sz="1800" dirty="0">
                <a:solidFill>
                  <a:srgbClr val="262626"/>
                </a:solidFill>
                <a:latin typeface="Times New Roman"/>
                <a:ea typeface="Times New Roman"/>
                <a:cs typeface="Times New Roman"/>
                <a:sym typeface="Times New Roman"/>
              </a:rPr>
              <a:t>Accuracy of each algorithm is calculated and the best algorithm is used for prediction purposes.</a:t>
            </a:r>
            <a:endParaRPr sz="1800" dirty="0">
              <a:solidFill>
                <a:srgbClr val="262626"/>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262626"/>
              </a:buClr>
              <a:buSzPts val="1600"/>
              <a:buFont typeface="Times New Roman"/>
              <a:buChar char="●"/>
            </a:pPr>
            <a:r>
              <a:rPr lang="en-US" sz="1800" dirty="0">
                <a:solidFill>
                  <a:srgbClr val="262626"/>
                </a:solidFill>
                <a:latin typeface="Times New Roman"/>
                <a:ea typeface="Times New Roman"/>
                <a:cs typeface="Times New Roman"/>
                <a:sym typeface="Times New Roman"/>
              </a:rPr>
              <a:t>Prediction is shown using a flask web application which will detect deficiency of vitamins and recommend types of food to be taken on various combinations.</a:t>
            </a:r>
            <a:endParaRPr sz="1800" dirty="0">
              <a:solidFill>
                <a:srgbClr val="262626"/>
              </a:solidFill>
              <a:latin typeface="Times New Roman"/>
              <a:ea typeface="Times New Roman"/>
              <a:cs typeface="Times New Roman"/>
              <a:sym typeface="Times New Roman"/>
            </a:endParaRPr>
          </a:p>
          <a:p>
            <a:pPr marL="457200" lvl="0" indent="0" algn="just" rtl="0">
              <a:lnSpc>
                <a:spcPct val="150000"/>
              </a:lnSpc>
              <a:spcBef>
                <a:spcPts val="1000"/>
              </a:spcBef>
              <a:spcAft>
                <a:spcPts val="0"/>
              </a:spcAft>
              <a:buNone/>
            </a:pPr>
            <a:endParaRPr sz="18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677325" y="479475"/>
            <a:ext cx="10917300" cy="581100"/>
          </a:xfrm>
          <a:prstGeom prst="rect">
            <a:avLst/>
          </a:prstGeom>
        </p:spPr>
        <p:txBody>
          <a:bodyPr spcFirstLastPara="1" wrap="square" lIns="91425" tIns="45700" rIns="91425" bIns="45700" anchor="t" anchorCtr="0">
            <a:normAutofit fontScale="90000"/>
          </a:bodyPr>
          <a:lstStyle/>
          <a:p>
            <a:pPr marL="3200400" lvl="0" indent="457200" algn="l" rtl="0">
              <a:spcBef>
                <a:spcPts val="0"/>
              </a:spcBef>
              <a:spcAft>
                <a:spcPts val="0"/>
              </a:spcAft>
              <a:buNone/>
            </a:pPr>
            <a:r>
              <a:rPr lang="en-US" dirty="0">
                <a:latin typeface="Times New Roman"/>
                <a:ea typeface="Times New Roman"/>
                <a:cs typeface="Times New Roman"/>
                <a:sym typeface="Times New Roman"/>
              </a:rPr>
              <a:t>Proposed System</a:t>
            </a:r>
            <a:r>
              <a:rPr lang="en-US" dirty="0"/>
              <a:t> </a:t>
            </a:r>
            <a:r>
              <a:rPr lang="en-US" sz="2222" dirty="0">
                <a:latin typeface="Times New Roman"/>
                <a:ea typeface="Times New Roman"/>
                <a:cs typeface="Times New Roman"/>
                <a:sym typeface="Times New Roman"/>
              </a:rPr>
              <a:t>Continues</a:t>
            </a:r>
            <a:endParaRPr sz="2222" dirty="0">
              <a:latin typeface="Times New Roman"/>
              <a:ea typeface="Times New Roman"/>
              <a:cs typeface="Times New Roman"/>
              <a:sym typeface="Times New Roman"/>
            </a:endParaRPr>
          </a:p>
        </p:txBody>
      </p:sp>
      <p:sp>
        <p:nvSpPr>
          <p:cNvPr id="128" name="Google Shape;128;p25"/>
          <p:cNvSpPr txBox="1">
            <a:spLocks noGrp="1"/>
          </p:cNvSpPr>
          <p:nvPr>
            <p:ph type="body" idx="1"/>
          </p:nvPr>
        </p:nvSpPr>
        <p:spPr>
          <a:xfrm>
            <a:off x="685800" y="1219200"/>
            <a:ext cx="11004600" cy="5012700"/>
          </a:xfrm>
          <a:prstGeom prst="rect">
            <a:avLst/>
          </a:prstGeom>
        </p:spPr>
        <p:txBody>
          <a:bodyPr spcFirstLastPara="1" wrap="square" lIns="91425" tIns="45700" rIns="91425" bIns="45700" anchor="t" anchorCtr="0">
            <a:noAutofit/>
          </a:bodyPr>
          <a:lstStyle/>
          <a:p>
            <a:pPr marL="457200" marR="25400" lvl="0" indent="-330200" algn="just" rtl="0">
              <a:lnSpc>
                <a:spcPct val="150000"/>
              </a:lnSpc>
              <a:spcBef>
                <a:spcPts val="1500"/>
              </a:spcBef>
              <a:spcAft>
                <a:spcPts val="0"/>
              </a:spcAft>
              <a:buClr>
                <a:srgbClr val="262626"/>
              </a:buClr>
              <a:buSzPts val="1600"/>
              <a:buFont typeface="Times New Roman"/>
              <a:buChar char="●"/>
            </a:pPr>
            <a:r>
              <a:rPr lang="en-US" sz="1600" b="1" dirty="0">
                <a:solidFill>
                  <a:srgbClr val="262626"/>
                </a:solidFill>
                <a:highlight>
                  <a:srgbClr val="FFFFFF"/>
                </a:highlight>
                <a:latin typeface="Times New Roman"/>
                <a:ea typeface="Times New Roman"/>
                <a:cs typeface="Times New Roman"/>
                <a:sym typeface="Times New Roman"/>
              </a:rPr>
              <a:t>KNN Algorithm</a:t>
            </a:r>
            <a:endParaRPr sz="1600" b="1" dirty="0">
              <a:solidFill>
                <a:srgbClr val="262626"/>
              </a:solidFill>
              <a:highlight>
                <a:srgbClr val="FFFFFF"/>
              </a:highlight>
              <a:latin typeface="Times New Roman"/>
              <a:ea typeface="Times New Roman"/>
              <a:cs typeface="Times New Roman"/>
              <a:sym typeface="Times New Roman"/>
            </a:endParaRPr>
          </a:p>
          <a:p>
            <a:pPr marL="914400" marR="25400" lvl="1" indent="-330200" algn="just" rtl="0">
              <a:lnSpc>
                <a:spcPct val="150000"/>
              </a:lnSpc>
              <a:spcBef>
                <a:spcPts val="0"/>
              </a:spcBef>
              <a:spcAft>
                <a:spcPts val="0"/>
              </a:spcAft>
              <a:buClr>
                <a:srgbClr val="262626"/>
              </a:buClr>
              <a:buSzPts val="1600"/>
              <a:buFont typeface="Times New Roman"/>
              <a:buChar char="○"/>
            </a:pPr>
            <a:r>
              <a:rPr lang="en-US" sz="1600" dirty="0">
                <a:solidFill>
                  <a:srgbClr val="262626"/>
                </a:solidFill>
                <a:highlight>
                  <a:srgbClr val="FFFFFF"/>
                </a:highlight>
                <a:latin typeface="Times New Roman"/>
                <a:ea typeface="Times New Roman"/>
                <a:cs typeface="Times New Roman"/>
                <a:sym typeface="Times New Roman"/>
              </a:rPr>
              <a:t>K-NN algorithm stores all the available data and classifies a new data point based on the similarity. This means when new data appears then it can be easily classified into a well suite category by using K- NN algorithm.</a:t>
            </a:r>
            <a:endParaRPr sz="1600" dirty="0">
              <a:solidFill>
                <a:srgbClr val="262626"/>
              </a:solidFill>
              <a:highlight>
                <a:srgbClr val="FFFFFF"/>
              </a:highlight>
              <a:latin typeface="Times New Roman"/>
              <a:ea typeface="Times New Roman"/>
              <a:cs typeface="Times New Roman"/>
              <a:sym typeface="Times New Roman"/>
            </a:endParaRPr>
          </a:p>
          <a:p>
            <a:pPr marL="457200" marR="25400" lvl="0" indent="-330200" algn="just" rtl="0">
              <a:lnSpc>
                <a:spcPct val="150000"/>
              </a:lnSpc>
              <a:spcBef>
                <a:spcPts val="0"/>
              </a:spcBef>
              <a:spcAft>
                <a:spcPts val="0"/>
              </a:spcAft>
              <a:buClr>
                <a:srgbClr val="262626"/>
              </a:buClr>
              <a:buSzPts val="1600"/>
              <a:buFont typeface="Times New Roman"/>
              <a:buChar char="●"/>
            </a:pPr>
            <a:r>
              <a:rPr lang="en-US" sz="1600" b="1" dirty="0">
                <a:solidFill>
                  <a:srgbClr val="262626"/>
                </a:solidFill>
                <a:highlight>
                  <a:srgbClr val="FFFFFF"/>
                </a:highlight>
                <a:latin typeface="Times New Roman"/>
                <a:ea typeface="Times New Roman"/>
                <a:cs typeface="Times New Roman"/>
                <a:sym typeface="Times New Roman"/>
              </a:rPr>
              <a:t>Decision Tree</a:t>
            </a:r>
            <a:endParaRPr sz="1600" b="1" dirty="0">
              <a:solidFill>
                <a:srgbClr val="262626"/>
              </a:solidFill>
              <a:highlight>
                <a:srgbClr val="FFFFFF"/>
              </a:highlight>
              <a:latin typeface="Times New Roman"/>
              <a:ea typeface="Times New Roman"/>
              <a:cs typeface="Times New Roman"/>
              <a:sym typeface="Times New Roman"/>
            </a:endParaRPr>
          </a:p>
          <a:p>
            <a:pPr marL="914400" marR="25400" lvl="1" indent="-330200" algn="just" rtl="0">
              <a:lnSpc>
                <a:spcPct val="150000"/>
              </a:lnSpc>
              <a:spcBef>
                <a:spcPts val="0"/>
              </a:spcBef>
              <a:spcAft>
                <a:spcPts val="0"/>
              </a:spcAft>
              <a:buClr>
                <a:srgbClr val="262626"/>
              </a:buClr>
              <a:buSzPts val="1600"/>
              <a:buFont typeface="Times New Roman"/>
              <a:buChar char="○"/>
            </a:pPr>
            <a:r>
              <a:rPr lang="en-US" sz="1600" dirty="0">
                <a:solidFill>
                  <a:srgbClr val="262626"/>
                </a:solidFill>
                <a:highlight>
                  <a:srgbClr val="FFFFFF"/>
                </a:highlight>
                <a:latin typeface="Times New Roman"/>
                <a:ea typeface="Times New Roman"/>
                <a:cs typeface="Times New Roman"/>
                <a:sym typeface="Times New Roman"/>
              </a:rPr>
              <a:t>It is a graphical representation for getting all the possible solutions to a problem/decision based on given conditions.</a:t>
            </a:r>
            <a:endParaRPr sz="1600" dirty="0">
              <a:solidFill>
                <a:srgbClr val="262626"/>
              </a:solidFill>
              <a:highlight>
                <a:srgbClr val="FFFFFF"/>
              </a:highlight>
              <a:latin typeface="Times New Roman"/>
              <a:ea typeface="Times New Roman"/>
              <a:cs typeface="Times New Roman"/>
              <a:sym typeface="Times New Roman"/>
            </a:endParaRPr>
          </a:p>
          <a:p>
            <a:pPr marL="457200" marR="25400" lvl="0" indent="-330200" algn="just" rtl="0">
              <a:lnSpc>
                <a:spcPct val="150000"/>
              </a:lnSpc>
              <a:spcBef>
                <a:spcPts val="0"/>
              </a:spcBef>
              <a:spcAft>
                <a:spcPts val="0"/>
              </a:spcAft>
              <a:buClr>
                <a:srgbClr val="262626"/>
              </a:buClr>
              <a:buSzPts val="1600"/>
              <a:buFont typeface="Times New Roman"/>
              <a:buChar char="●"/>
            </a:pPr>
            <a:r>
              <a:rPr lang="en-US" sz="1600" b="1" dirty="0">
                <a:solidFill>
                  <a:srgbClr val="262626"/>
                </a:solidFill>
                <a:highlight>
                  <a:srgbClr val="FFFFFF"/>
                </a:highlight>
                <a:latin typeface="Times New Roman"/>
                <a:ea typeface="Times New Roman"/>
                <a:cs typeface="Times New Roman"/>
                <a:sym typeface="Times New Roman"/>
              </a:rPr>
              <a:t>Random Forest</a:t>
            </a:r>
            <a:endParaRPr sz="1600" b="1" dirty="0">
              <a:solidFill>
                <a:srgbClr val="262626"/>
              </a:solidFill>
              <a:highlight>
                <a:srgbClr val="FFFFFF"/>
              </a:highlight>
              <a:latin typeface="Times New Roman"/>
              <a:ea typeface="Times New Roman"/>
              <a:cs typeface="Times New Roman"/>
              <a:sym typeface="Times New Roman"/>
            </a:endParaRPr>
          </a:p>
          <a:p>
            <a:pPr marL="914400" lvl="1" indent="-330200" algn="just" rtl="0">
              <a:lnSpc>
                <a:spcPct val="150000"/>
              </a:lnSpc>
              <a:spcBef>
                <a:spcPts val="0"/>
              </a:spcBef>
              <a:spcAft>
                <a:spcPts val="0"/>
              </a:spcAft>
              <a:buClr>
                <a:srgbClr val="262626"/>
              </a:buClr>
              <a:buSzPts val="1600"/>
              <a:buFont typeface="Times New Roman"/>
              <a:buChar char="○"/>
            </a:pPr>
            <a:r>
              <a:rPr lang="en-US" sz="1600" dirty="0">
                <a:solidFill>
                  <a:srgbClr val="262626"/>
                </a:solidFill>
                <a:highlight>
                  <a:srgbClr val="FFFFFF"/>
                </a:highlight>
                <a:latin typeface="Times New Roman"/>
                <a:ea typeface="Times New Roman"/>
                <a:cs typeface="Times New Roman"/>
                <a:sym typeface="Times New Roman"/>
              </a:rPr>
              <a:t>Random Forest is a classifier that contains a number of decision trees on various subsets of the given dataset and takes the average to improve the predictive accuracy of that dataset</a:t>
            </a:r>
            <a:endParaRPr sz="1600" dirty="0">
              <a:solidFill>
                <a:srgbClr val="262626"/>
              </a:solidFill>
              <a:highlight>
                <a:srgbClr val="FFFFFF"/>
              </a:highlight>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262626"/>
              </a:buClr>
              <a:buSzPts val="1600"/>
              <a:buFont typeface="Times New Roman"/>
              <a:buChar char="●"/>
            </a:pPr>
            <a:r>
              <a:rPr lang="en-US" sz="1600" b="1" dirty="0">
                <a:solidFill>
                  <a:srgbClr val="262626"/>
                </a:solidFill>
                <a:highlight>
                  <a:srgbClr val="FFFFFF"/>
                </a:highlight>
                <a:latin typeface="Times New Roman"/>
                <a:ea typeface="Times New Roman"/>
                <a:cs typeface="Times New Roman"/>
                <a:sym typeface="Times New Roman"/>
              </a:rPr>
              <a:t>Logistic Regression</a:t>
            </a:r>
            <a:endParaRPr sz="1600" b="1" dirty="0">
              <a:solidFill>
                <a:srgbClr val="262626"/>
              </a:solidFill>
              <a:highlight>
                <a:srgbClr val="FFFFFF"/>
              </a:highlight>
              <a:latin typeface="Times New Roman"/>
              <a:ea typeface="Times New Roman"/>
              <a:cs typeface="Times New Roman"/>
              <a:sym typeface="Times New Roman"/>
            </a:endParaRPr>
          </a:p>
          <a:p>
            <a:pPr marL="914400" lvl="1" indent="-330200" algn="just" rtl="0">
              <a:lnSpc>
                <a:spcPct val="150000"/>
              </a:lnSpc>
              <a:spcBef>
                <a:spcPts val="0"/>
              </a:spcBef>
              <a:spcAft>
                <a:spcPts val="0"/>
              </a:spcAft>
              <a:buClr>
                <a:srgbClr val="262626"/>
              </a:buClr>
              <a:buSzPts val="1600"/>
              <a:buFont typeface="Times New Roman"/>
              <a:buChar char="○"/>
            </a:pPr>
            <a:r>
              <a:rPr lang="en-US" sz="1600" dirty="0">
                <a:solidFill>
                  <a:srgbClr val="262626"/>
                </a:solidFill>
                <a:highlight>
                  <a:srgbClr val="FFFFFF"/>
                </a:highlight>
                <a:latin typeface="Times New Roman"/>
                <a:ea typeface="Times New Roman"/>
                <a:cs typeface="Times New Roman"/>
                <a:sym typeface="Times New Roman"/>
              </a:rPr>
              <a:t>It is used for predicting the categorical dependent variable using a given set of independent variables.</a:t>
            </a:r>
            <a:endParaRPr sz="1600" dirty="0">
              <a:solidFill>
                <a:srgbClr val="262626"/>
              </a:solidFill>
              <a:highlight>
                <a:srgbClr val="202124"/>
              </a:highlight>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262626"/>
              </a:buClr>
              <a:buSzPts val="1600"/>
              <a:buFont typeface="Times New Roman"/>
              <a:buChar char="●"/>
            </a:pPr>
            <a:r>
              <a:rPr lang="en-US" sz="1600" b="1" dirty="0">
                <a:solidFill>
                  <a:srgbClr val="262626"/>
                </a:solidFill>
                <a:highlight>
                  <a:schemeClr val="lt1"/>
                </a:highlight>
                <a:latin typeface="Times New Roman"/>
                <a:ea typeface="Times New Roman"/>
                <a:cs typeface="Times New Roman"/>
                <a:sym typeface="Times New Roman"/>
              </a:rPr>
              <a:t>Voting Classifier</a:t>
            </a:r>
            <a:endParaRPr sz="1600" b="1" dirty="0">
              <a:solidFill>
                <a:srgbClr val="262626"/>
              </a:solidFill>
              <a:highlight>
                <a:schemeClr val="lt1"/>
              </a:highlight>
              <a:latin typeface="Times New Roman"/>
              <a:ea typeface="Times New Roman"/>
              <a:cs typeface="Times New Roman"/>
              <a:sym typeface="Times New Roman"/>
            </a:endParaRPr>
          </a:p>
          <a:p>
            <a:pPr marL="914400" lvl="1" indent="-330200" algn="just" rtl="0">
              <a:lnSpc>
                <a:spcPct val="150000"/>
              </a:lnSpc>
              <a:spcBef>
                <a:spcPts val="0"/>
              </a:spcBef>
              <a:spcAft>
                <a:spcPts val="0"/>
              </a:spcAft>
              <a:buClr>
                <a:srgbClr val="262626"/>
              </a:buClr>
              <a:buSzPts val="1600"/>
              <a:buFont typeface="Times New Roman"/>
              <a:buChar char="○"/>
            </a:pPr>
            <a:r>
              <a:rPr lang="en-US" sz="1600" dirty="0">
                <a:solidFill>
                  <a:srgbClr val="262626"/>
                </a:solidFill>
                <a:highlight>
                  <a:schemeClr val="lt1"/>
                </a:highlight>
                <a:latin typeface="Times New Roman"/>
                <a:ea typeface="Times New Roman"/>
                <a:cs typeface="Times New Roman"/>
                <a:sym typeface="Times New Roman"/>
              </a:rPr>
              <a:t>It is a machine learning estimator that trains various base models or estimators and predicts on the basis of aggregating the findings of each base estimator</a:t>
            </a:r>
            <a:r>
              <a:rPr lang="en-US" sz="1600" dirty="0" smtClean="0">
                <a:solidFill>
                  <a:srgbClr val="262626"/>
                </a:solidFill>
                <a:highlight>
                  <a:schemeClr val="lt1"/>
                </a:highlight>
                <a:latin typeface="Times New Roman"/>
                <a:ea typeface="Times New Roman"/>
                <a:cs typeface="Times New Roman"/>
                <a:sym typeface="Times New Roman"/>
              </a:rPr>
              <a:t>. The aggregating </a:t>
            </a:r>
            <a:r>
              <a:rPr lang="en-US" sz="1600" dirty="0">
                <a:solidFill>
                  <a:srgbClr val="262626"/>
                </a:solidFill>
                <a:highlight>
                  <a:schemeClr val="lt1"/>
                </a:highlight>
                <a:latin typeface="Times New Roman"/>
                <a:ea typeface="Times New Roman"/>
                <a:cs typeface="Times New Roman"/>
                <a:sym typeface="Times New Roman"/>
              </a:rPr>
              <a:t>criteria can be combined decision of voting for each estimator output.</a:t>
            </a:r>
            <a:endParaRPr sz="1600" dirty="0">
              <a:solidFill>
                <a:srgbClr val="262626"/>
              </a:solidFill>
              <a:highlight>
                <a:schemeClr val="lt1"/>
              </a:highlight>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685800" y="228600"/>
            <a:ext cx="10873800" cy="581100"/>
          </a:xfrm>
          <a:prstGeom prst="rect">
            <a:avLst/>
          </a:prstGeom>
        </p:spPr>
        <p:txBody>
          <a:bodyPr spcFirstLastPara="1" wrap="square" lIns="91425" tIns="45700" rIns="91425" bIns="45700" anchor="t" anchorCtr="0">
            <a:normAutofit/>
          </a:bodyPr>
          <a:lstStyle/>
          <a:p>
            <a:pPr marL="3200400" lvl="0" indent="457200" algn="l" rtl="0">
              <a:spcBef>
                <a:spcPts val="0"/>
              </a:spcBef>
              <a:spcAft>
                <a:spcPts val="0"/>
              </a:spcAft>
              <a:buNone/>
            </a:pPr>
            <a:r>
              <a:rPr lang="en-US" sz="3200" dirty="0">
                <a:latin typeface="Times New Roman"/>
                <a:ea typeface="Times New Roman"/>
                <a:cs typeface="Times New Roman"/>
                <a:sym typeface="Times New Roman"/>
              </a:rPr>
              <a:t>System Architecture</a:t>
            </a:r>
            <a:endParaRPr sz="3200" dirty="0">
              <a:latin typeface="Times New Roman"/>
              <a:ea typeface="Times New Roman"/>
              <a:cs typeface="Times New Roman"/>
              <a:sym typeface="Times New Roman"/>
            </a:endParaRPr>
          </a:p>
        </p:txBody>
      </p:sp>
      <p:sp>
        <p:nvSpPr>
          <p:cNvPr id="134" name="Google Shape;134;p26"/>
          <p:cNvSpPr txBox="1">
            <a:spLocks noGrp="1"/>
          </p:cNvSpPr>
          <p:nvPr>
            <p:ph type="body" idx="1"/>
          </p:nvPr>
        </p:nvSpPr>
        <p:spPr>
          <a:xfrm>
            <a:off x="677334" y="2160589"/>
            <a:ext cx="8596800" cy="38808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135" name="Google Shape;135;p26"/>
          <p:cNvPicPr preferRelativeResize="0"/>
          <p:nvPr/>
        </p:nvPicPr>
        <p:blipFill rotWithShape="1">
          <a:blip r:embed="rId3">
            <a:alphaModFix/>
          </a:blip>
          <a:srcRect/>
          <a:stretch/>
        </p:blipFill>
        <p:spPr>
          <a:xfrm>
            <a:off x="677325" y="1191425"/>
            <a:ext cx="10873801" cy="507085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xfrm>
            <a:off x="677325" y="435900"/>
            <a:ext cx="10902900" cy="668400"/>
          </a:xfrm>
          <a:prstGeom prst="rect">
            <a:avLst/>
          </a:prstGeom>
        </p:spPr>
        <p:txBody>
          <a:bodyPr spcFirstLastPara="1" wrap="square" lIns="91425" tIns="45700" rIns="91425" bIns="45700" anchor="t" anchorCtr="0">
            <a:normAutofit/>
          </a:bodyPr>
          <a:lstStyle/>
          <a:p>
            <a:pPr marL="3657600" lvl="0" indent="457200" algn="l" rtl="0">
              <a:spcBef>
                <a:spcPts val="0"/>
              </a:spcBef>
              <a:spcAft>
                <a:spcPts val="0"/>
              </a:spcAft>
              <a:buNone/>
            </a:pPr>
            <a:r>
              <a:rPr lang="en-US" sz="3200">
                <a:latin typeface="Times New Roman"/>
                <a:ea typeface="Times New Roman"/>
                <a:cs typeface="Times New Roman"/>
                <a:sym typeface="Times New Roman"/>
              </a:rPr>
              <a:t>Implementation</a:t>
            </a:r>
            <a:endParaRPr sz="3200">
              <a:latin typeface="Times New Roman"/>
              <a:ea typeface="Times New Roman"/>
              <a:cs typeface="Times New Roman"/>
              <a:sym typeface="Times New Roman"/>
            </a:endParaRPr>
          </a:p>
        </p:txBody>
      </p:sp>
      <p:sp>
        <p:nvSpPr>
          <p:cNvPr id="141" name="Google Shape;141;p27"/>
          <p:cNvSpPr txBox="1">
            <a:spLocks noGrp="1"/>
          </p:cNvSpPr>
          <p:nvPr>
            <p:ph type="body" idx="1"/>
          </p:nvPr>
        </p:nvSpPr>
        <p:spPr>
          <a:xfrm>
            <a:off x="677325" y="1249550"/>
            <a:ext cx="10902900" cy="4940100"/>
          </a:xfrm>
          <a:prstGeom prst="rect">
            <a:avLst/>
          </a:prstGeom>
        </p:spPr>
        <p:txBody>
          <a:bodyPr spcFirstLastPara="1" wrap="square" lIns="91425" tIns="45700" rIns="91425" bIns="45700" anchor="t" anchorCtr="0">
            <a:noAutofit/>
          </a:bodyPr>
          <a:lstStyle/>
          <a:p>
            <a:pPr marL="457200" lvl="0" indent="-330200" algn="just" rtl="0">
              <a:lnSpc>
                <a:spcPct val="150000"/>
              </a:lnSpc>
              <a:spcBef>
                <a:spcPts val="0"/>
              </a:spcBef>
              <a:spcAft>
                <a:spcPts val="0"/>
              </a:spcAft>
              <a:buClr>
                <a:srgbClr val="262626"/>
              </a:buClr>
              <a:buSzPts val="1600"/>
              <a:buChar char="●"/>
            </a:pPr>
            <a:r>
              <a:rPr lang="en-US" sz="1800" b="1" dirty="0" err="1">
                <a:solidFill>
                  <a:srgbClr val="262626"/>
                </a:solidFill>
                <a:latin typeface="Times New Roman"/>
                <a:ea typeface="Times New Roman"/>
                <a:cs typeface="Times New Roman"/>
                <a:sym typeface="Times New Roman"/>
              </a:rPr>
              <a:t>NumPy</a:t>
            </a:r>
            <a:r>
              <a:rPr lang="en-US" sz="1800" dirty="0">
                <a:solidFill>
                  <a:srgbClr val="262626"/>
                </a:solidFill>
                <a:latin typeface="Times New Roman"/>
                <a:ea typeface="Times New Roman"/>
                <a:cs typeface="Times New Roman"/>
                <a:sym typeface="Times New Roman"/>
              </a:rPr>
              <a:t> is the fundamental package for scientific computing in Python. It is a Python library that provides a multidimensional array object, various derived objects. </a:t>
            </a:r>
            <a:endParaRPr sz="1800" b="1" dirty="0">
              <a:solidFill>
                <a:srgbClr val="262626"/>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262626"/>
              </a:buClr>
              <a:buSzPts val="1600"/>
              <a:buChar char="●"/>
            </a:pPr>
            <a:r>
              <a:rPr lang="en-US" sz="1800" b="1" dirty="0" err="1">
                <a:solidFill>
                  <a:srgbClr val="262626"/>
                </a:solidFill>
                <a:latin typeface="Times New Roman"/>
                <a:ea typeface="Times New Roman"/>
                <a:cs typeface="Times New Roman"/>
                <a:sym typeface="Times New Roman"/>
              </a:rPr>
              <a:t>Seaborn</a:t>
            </a:r>
            <a:r>
              <a:rPr lang="en-US" sz="1800" dirty="0">
                <a:solidFill>
                  <a:srgbClr val="262626"/>
                </a:solidFill>
                <a:latin typeface="Times New Roman"/>
                <a:ea typeface="Times New Roman"/>
                <a:cs typeface="Times New Roman"/>
                <a:sym typeface="Times New Roman"/>
              </a:rPr>
              <a:t> is a library for making statistical graphics in Python. It builds on top of </a:t>
            </a:r>
            <a:r>
              <a:rPr lang="en-US" sz="1800" dirty="0" err="1">
                <a:solidFill>
                  <a:srgbClr val="262626"/>
                </a:solidFill>
                <a:latin typeface="Times New Roman"/>
                <a:ea typeface="Times New Roman"/>
                <a:cs typeface="Times New Roman"/>
                <a:sym typeface="Times New Roman"/>
              </a:rPr>
              <a:t>matplotlib</a:t>
            </a:r>
            <a:r>
              <a:rPr lang="en-US" sz="1800" dirty="0">
                <a:solidFill>
                  <a:srgbClr val="262626"/>
                </a:solidFill>
                <a:latin typeface="Times New Roman"/>
                <a:ea typeface="Times New Roman"/>
                <a:cs typeface="Times New Roman"/>
                <a:sym typeface="Times New Roman"/>
              </a:rPr>
              <a:t> and integrates closely with panda’s data structures.</a:t>
            </a:r>
            <a:endParaRPr sz="1800" dirty="0">
              <a:solidFill>
                <a:srgbClr val="262626"/>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262626"/>
              </a:buClr>
              <a:buSzPts val="1600"/>
              <a:buChar char="●"/>
            </a:pPr>
            <a:r>
              <a:rPr lang="en-US" sz="1800" b="1" dirty="0" err="1">
                <a:solidFill>
                  <a:srgbClr val="262626"/>
                </a:solidFill>
                <a:latin typeface="Times New Roman"/>
                <a:ea typeface="Times New Roman"/>
                <a:cs typeface="Times New Roman"/>
                <a:sym typeface="Times New Roman"/>
              </a:rPr>
              <a:t>Matplotlib</a:t>
            </a:r>
            <a:r>
              <a:rPr lang="en-US" sz="1800" b="1" dirty="0">
                <a:solidFill>
                  <a:srgbClr val="262626"/>
                </a:solidFill>
                <a:latin typeface="Times New Roman"/>
                <a:ea typeface="Times New Roman"/>
                <a:cs typeface="Times New Roman"/>
                <a:sym typeface="Times New Roman"/>
              </a:rPr>
              <a:t> </a:t>
            </a:r>
            <a:r>
              <a:rPr lang="en-US" sz="1800" dirty="0">
                <a:solidFill>
                  <a:srgbClr val="262626"/>
                </a:solidFill>
                <a:latin typeface="Times New Roman"/>
                <a:ea typeface="Times New Roman"/>
                <a:cs typeface="Times New Roman"/>
                <a:sym typeface="Times New Roman"/>
              </a:rPr>
              <a:t>is an amazing visualization library in Python for 2D plots of arrays. </a:t>
            </a:r>
            <a:endParaRPr sz="1800" dirty="0">
              <a:solidFill>
                <a:srgbClr val="262626"/>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262626"/>
              </a:buClr>
              <a:buSzPts val="1600"/>
              <a:buChar char="●"/>
            </a:pPr>
            <a:r>
              <a:rPr lang="en-US" sz="1800" b="1" dirty="0">
                <a:solidFill>
                  <a:srgbClr val="262626"/>
                </a:solidFill>
                <a:latin typeface="Times New Roman"/>
                <a:ea typeface="Times New Roman"/>
                <a:cs typeface="Times New Roman"/>
                <a:sym typeface="Times New Roman"/>
              </a:rPr>
              <a:t>Pandas</a:t>
            </a:r>
            <a:r>
              <a:rPr lang="en-US" sz="1800" dirty="0">
                <a:solidFill>
                  <a:srgbClr val="262626"/>
                </a:solidFill>
                <a:latin typeface="Times New Roman"/>
                <a:ea typeface="Times New Roman"/>
                <a:cs typeface="Times New Roman"/>
                <a:sym typeface="Times New Roman"/>
              </a:rPr>
              <a:t> is a Python package providing fast, flexible, and expressive data structures designed to make working with “relational” or “labeled” data.</a:t>
            </a:r>
            <a:endParaRPr sz="1800" dirty="0">
              <a:solidFill>
                <a:srgbClr val="262626"/>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262626"/>
              </a:buClr>
              <a:buSzPts val="1600"/>
              <a:buChar char="●"/>
            </a:pPr>
            <a:r>
              <a:rPr lang="en-US" sz="1800" b="1" dirty="0" err="1">
                <a:solidFill>
                  <a:srgbClr val="262626"/>
                </a:solidFill>
                <a:latin typeface="Times New Roman"/>
                <a:ea typeface="Times New Roman"/>
                <a:cs typeface="Times New Roman"/>
                <a:sym typeface="Times New Roman"/>
              </a:rPr>
              <a:t>Scikit</a:t>
            </a:r>
            <a:r>
              <a:rPr lang="en-US" sz="1800" b="1" dirty="0">
                <a:solidFill>
                  <a:srgbClr val="262626"/>
                </a:solidFill>
                <a:latin typeface="Times New Roman"/>
                <a:ea typeface="Times New Roman"/>
                <a:cs typeface="Times New Roman"/>
                <a:sym typeface="Times New Roman"/>
              </a:rPr>
              <a:t>-learn</a:t>
            </a:r>
            <a:r>
              <a:rPr lang="en-US" sz="1800" dirty="0">
                <a:solidFill>
                  <a:srgbClr val="262626"/>
                </a:solidFill>
                <a:latin typeface="Times New Roman"/>
                <a:ea typeface="Times New Roman"/>
                <a:cs typeface="Times New Roman"/>
                <a:sym typeface="Times New Roman"/>
              </a:rPr>
              <a:t> is a library in Python that provides many unsupervised and supervised learning algorithms. We are using it for splitting the dataset into train and test sets.</a:t>
            </a:r>
            <a:endParaRPr sz="1800" dirty="0">
              <a:solidFill>
                <a:srgbClr val="262626"/>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262626"/>
              </a:buClr>
              <a:buSzPts val="1600"/>
              <a:buChar char="●"/>
            </a:pPr>
            <a:r>
              <a:rPr lang="en-US" sz="1800" b="1" dirty="0" err="1">
                <a:solidFill>
                  <a:srgbClr val="262626"/>
                </a:solidFill>
                <a:latin typeface="Times New Roman"/>
                <a:ea typeface="Times New Roman"/>
                <a:cs typeface="Times New Roman"/>
                <a:sym typeface="Times New Roman"/>
              </a:rPr>
              <a:t>Keras</a:t>
            </a:r>
            <a:r>
              <a:rPr lang="en-US" sz="1800" dirty="0">
                <a:solidFill>
                  <a:srgbClr val="262626"/>
                </a:solidFill>
                <a:latin typeface="Times New Roman"/>
                <a:ea typeface="Times New Roman"/>
                <a:cs typeface="Times New Roman"/>
                <a:sym typeface="Times New Roman"/>
              </a:rPr>
              <a:t> is an open source software library that provides a python interface for artificial neural networks.</a:t>
            </a:r>
            <a:endParaRPr sz="1800" dirty="0">
              <a:solidFill>
                <a:srgbClr val="262626"/>
              </a:solidFill>
              <a:latin typeface="Times New Roman"/>
              <a:ea typeface="Times New Roman"/>
              <a:cs typeface="Times New Roman"/>
              <a:sym typeface="Times New Roman"/>
            </a:endParaRPr>
          </a:p>
          <a:p>
            <a:pPr marL="0" lvl="0" indent="0" algn="just" rtl="0">
              <a:lnSpc>
                <a:spcPct val="150000"/>
              </a:lnSpc>
              <a:spcBef>
                <a:spcPts val="1000"/>
              </a:spcBef>
              <a:spcAft>
                <a:spcPts val="0"/>
              </a:spcAft>
              <a:buNone/>
            </a:pPr>
            <a:endParaRPr sz="1800" dirty="0">
              <a:solidFill>
                <a:srgbClr val="3F3F3F"/>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title"/>
          </p:nvPr>
        </p:nvSpPr>
        <p:spPr>
          <a:xfrm>
            <a:off x="677325" y="435900"/>
            <a:ext cx="10902900" cy="624900"/>
          </a:xfrm>
          <a:prstGeom prst="rect">
            <a:avLst/>
          </a:prstGeom>
        </p:spPr>
        <p:txBody>
          <a:bodyPr spcFirstLastPara="1" wrap="square" lIns="91425" tIns="45700" rIns="91425" bIns="45700" anchor="t" anchorCtr="0">
            <a:normAutofit fontScale="90000"/>
          </a:bodyPr>
          <a:lstStyle/>
          <a:p>
            <a:pPr marL="0" lvl="0" indent="0" algn="l" rtl="0">
              <a:spcBef>
                <a:spcPts val="0"/>
              </a:spcBef>
              <a:spcAft>
                <a:spcPts val="0"/>
              </a:spcAft>
              <a:buNone/>
            </a:pPr>
            <a:r>
              <a:rPr lang="en-US" dirty="0">
                <a:latin typeface="Times New Roman"/>
                <a:ea typeface="Times New Roman"/>
                <a:cs typeface="Times New Roman"/>
                <a:sym typeface="Times New Roman"/>
              </a:rPr>
              <a:t>                                Implementation</a:t>
            </a:r>
            <a:r>
              <a:rPr lang="en-US" dirty="0"/>
              <a:t> </a:t>
            </a:r>
            <a:r>
              <a:rPr lang="en-US" sz="2222" dirty="0">
                <a:latin typeface="Times New Roman"/>
                <a:ea typeface="Times New Roman"/>
                <a:cs typeface="Times New Roman"/>
                <a:sym typeface="Times New Roman"/>
              </a:rPr>
              <a:t>continues</a:t>
            </a:r>
            <a:endParaRPr sz="2222" dirty="0">
              <a:latin typeface="Times New Roman"/>
              <a:ea typeface="Times New Roman"/>
              <a:cs typeface="Times New Roman"/>
              <a:sym typeface="Times New Roman"/>
            </a:endParaRPr>
          </a:p>
        </p:txBody>
      </p:sp>
      <p:sp>
        <p:nvSpPr>
          <p:cNvPr id="147" name="Google Shape;147;p28"/>
          <p:cNvSpPr txBox="1">
            <a:spLocks noGrp="1"/>
          </p:cNvSpPr>
          <p:nvPr>
            <p:ph type="body" idx="1"/>
          </p:nvPr>
        </p:nvSpPr>
        <p:spPr>
          <a:xfrm>
            <a:off x="685800" y="1143000"/>
            <a:ext cx="10902900" cy="4881900"/>
          </a:xfrm>
          <a:prstGeom prst="rect">
            <a:avLst/>
          </a:prstGeom>
        </p:spPr>
        <p:txBody>
          <a:bodyPr spcFirstLastPara="1" wrap="square" lIns="91425" tIns="45700" rIns="91425" bIns="45700" anchor="t" anchorCtr="0">
            <a:noAutofit/>
          </a:bodyPr>
          <a:lstStyle/>
          <a:p>
            <a:pPr marL="365760" lvl="0" indent="-254000" algn="just" rtl="0">
              <a:lnSpc>
                <a:spcPct val="150000"/>
              </a:lnSpc>
              <a:spcBef>
                <a:spcPts val="0"/>
              </a:spcBef>
              <a:spcAft>
                <a:spcPts val="0"/>
              </a:spcAft>
              <a:buClr>
                <a:srgbClr val="262626"/>
              </a:buClr>
              <a:buSzPts val="1600"/>
              <a:buFont typeface="Times New Roman"/>
              <a:buChar char="●"/>
            </a:pPr>
            <a:r>
              <a:rPr lang="en-US" sz="1800" b="1" dirty="0">
                <a:solidFill>
                  <a:srgbClr val="262626"/>
                </a:solidFill>
                <a:latin typeface="Times New Roman"/>
                <a:ea typeface="Times New Roman"/>
                <a:cs typeface="Times New Roman"/>
                <a:sym typeface="Times New Roman"/>
              </a:rPr>
              <a:t>Data Collection</a:t>
            </a:r>
            <a:endParaRPr sz="1800" b="1" dirty="0">
              <a:solidFill>
                <a:srgbClr val="262626"/>
              </a:solidFill>
              <a:latin typeface="Times New Roman"/>
              <a:ea typeface="Times New Roman"/>
              <a:cs typeface="Times New Roman"/>
              <a:sym typeface="Times New Roman"/>
            </a:endParaRPr>
          </a:p>
          <a:p>
            <a:pPr marL="621792" lvl="1" indent="-203200" algn="just" rtl="0">
              <a:lnSpc>
                <a:spcPct val="150000"/>
              </a:lnSpc>
              <a:spcBef>
                <a:spcPts val="324"/>
              </a:spcBef>
              <a:spcAft>
                <a:spcPts val="0"/>
              </a:spcAft>
              <a:buClr>
                <a:srgbClr val="262626"/>
              </a:buClr>
              <a:buSzPts val="1600"/>
              <a:buFont typeface="Times New Roman"/>
              <a:buChar char="○"/>
            </a:pPr>
            <a:r>
              <a:rPr lang="en-US" sz="1800" dirty="0">
                <a:solidFill>
                  <a:srgbClr val="262626"/>
                </a:solidFill>
                <a:latin typeface="Times New Roman"/>
                <a:ea typeface="Times New Roman"/>
                <a:cs typeface="Times New Roman"/>
                <a:sym typeface="Times New Roman"/>
              </a:rPr>
              <a:t>Vitamin dataset and food recommendation dataset which is prepared based on min and max vitamin values from the test results .</a:t>
            </a:r>
            <a:endParaRPr sz="1800" dirty="0">
              <a:solidFill>
                <a:srgbClr val="262626"/>
              </a:solidFill>
              <a:latin typeface="Times New Roman"/>
              <a:ea typeface="Times New Roman"/>
              <a:cs typeface="Times New Roman"/>
              <a:sym typeface="Times New Roman"/>
            </a:endParaRPr>
          </a:p>
          <a:p>
            <a:pPr marL="365760" lvl="0" indent="-254000" algn="just" rtl="0">
              <a:lnSpc>
                <a:spcPct val="150000"/>
              </a:lnSpc>
              <a:spcBef>
                <a:spcPts val="400"/>
              </a:spcBef>
              <a:spcAft>
                <a:spcPts val="0"/>
              </a:spcAft>
              <a:buClr>
                <a:srgbClr val="262626"/>
              </a:buClr>
              <a:buSzPts val="1600"/>
              <a:buFont typeface="Times New Roman"/>
              <a:buChar char="●"/>
            </a:pPr>
            <a:r>
              <a:rPr lang="en-US" sz="1800" b="1" dirty="0">
                <a:solidFill>
                  <a:srgbClr val="262626"/>
                </a:solidFill>
                <a:latin typeface="Times New Roman"/>
                <a:ea typeface="Times New Roman"/>
                <a:cs typeface="Times New Roman"/>
                <a:sym typeface="Times New Roman"/>
              </a:rPr>
              <a:t>Pre-Processing</a:t>
            </a:r>
            <a:endParaRPr sz="1800" b="1" dirty="0">
              <a:solidFill>
                <a:srgbClr val="262626"/>
              </a:solidFill>
              <a:latin typeface="Times New Roman"/>
              <a:ea typeface="Times New Roman"/>
              <a:cs typeface="Times New Roman"/>
              <a:sym typeface="Times New Roman"/>
            </a:endParaRPr>
          </a:p>
          <a:p>
            <a:pPr marL="621792" lvl="1" indent="-215900" algn="just" rtl="0">
              <a:lnSpc>
                <a:spcPct val="150000"/>
              </a:lnSpc>
              <a:spcBef>
                <a:spcPts val="655"/>
              </a:spcBef>
              <a:spcAft>
                <a:spcPts val="0"/>
              </a:spcAft>
              <a:buClr>
                <a:srgbClr val="262626"/>
              </a:buClr>
              <a:buSzPts val="1600"/>
              <a:buFont typeface="Times New Roman"/>
              <a:buChar char="○"/>
            </a:pPr>
            <a:r>
              <a:rPr lang="en-US" sz="1800" dirty="0">
                <a:solidFill>
                  <a:srgbClr val="262626"/>
                </a:solidFill>
                <a:latin typeface="Times New Roman"/>
                <a:ea typeface="Times New Roman"/>
                <a:cs typeface="Times New Roman"/>
                <a:sym typeface="Times New Roman"/>
              </a:rPr>
              <a:t>Data is preprocessed by standard scalar function and new features and labels are generated.</a:t>
            </a:r>
            <a:endParaRPr sz="1800" dirty="0">
              <a:solidFill>
                <a:srgbClr val="262626"/>
              </a:solidFill>
              <a:latin typeface="Times New Roman"/>
              <a:ea typeface="Times New Roman"/>
              <a:cs typeface="Times New Roman"/>
              <a:sym typeface="Times New Roman"/>
            </a:endParaRPr>
          </a:p>
          <a:p>
            <a:pPr marL="365760" lvl="0" indent="-254000" algn="just" rtl="0">
              <a:lnSpc>
                <a:spcPct val="150000"/>
              </a:lnSpc>
              <a:spcBef>
                <a:spcPts val="400"/>
              </a:spcBef>
              <a:spcAft>
                <a:spcPts val="0"/>
              </a:spcAft>
              <a:buClr>
                <a:srgbClr val="262626"/>
              </a:buClr>
              <a:buSzPts val="1600"/>
              <a:buFont typeface="Times New Roman"/>
              <a:buChar char="●"/>
            </a:pPr>
            <a:r>
              <a:rPr lang="en-US" sz="1800" b="1" dirty="0">
                <a:solidFill>
                  <a:srgbClr val="262626"/>
                </a:solidFill>
                <a:latin typeface="Times New Roman"/>
                <a:ea typeface="Times New Roman"/>
                <a:cs typeface="Times New Roman"/>
                <a:sym typeface="Times New Roman"/>
              </a:rPr>
              <a:t>Test and Train</a:t>
            </a:r>
            <a:endParaRPr sz="1800" b="1" dirty="0">
              <a:solidFill>
                <a:srgbClr val="262626"/>
              </a:solidFill>
              <a:latin typeface="Times New Roman"/>
              <a:ea typeface="Times New Roman"/>
              <a:cs typeface="Times New Roman"/>
              <a:sym typeface="Times New Roman"/>
            </a:endParaRPr>
          </a:p>
          <a:p>
            <a:pPr marL="621792" lvl="1" indent="-215900" algn="just" rtl="0">
              <a:lnSpc>
                <a:spcPct val="150000"/>
              </a:lnSpc>
              <a:spcBef>
                <a:spcPts val="655"/>
              </a:spcBef>
              <a:spcAft>
                <a:spcPts val="0"/>
              </a:spcAft>
              <a:buClr>
                <a:srgbClr val="262626"/>
              </a:buClr>
              <a:buSzPts val="1600"/>
              <a:buFont typeface="Times New Roman"/>
              <a:buChar char="○"/>
            </a:pPr>
            <a:r>
              <a:rPr lang="en-US" sz="1800" dirty="0">
                <a:solidFill>
                  <a:srgbClr val="262626"/>
                </a:solidFill>
                <a:latin typeface="Times New Roman"/>
                <a:ea typeface="Times New Roman"/>
                <a:cs typeface="Times New Roman"/>
                <a:sym typeface="Times New Roman"/>
              </a:rPr>
              <a:t>Train variables are used for passing to algorithm whereas test variables are used for calculating accuracy of the algorithm.</a:t>
            </a:r>
            <a:endParaRPr sz="1800" dirty="0">
              <a:solidFill>
                <a:srgbClr val="262626"/>
              </a:solidFill>
              <a:latin typeface="Times New Roman"/>
              <a:ea typeface="Times New Roman"/>
              <a:cs typeface="Times New Roman"/>
              <a:sym typeface="Times New Roman"/>
            </a:endParaRPr>
          </a:p>
          <a:p>
            <a:pPr marL="365760" lvl="0" indent="-254000" algn="just" rtl="0">
              <a:lnSpc>
                <a:spcPct val="150000"/>
              </a:lnSpc>
              <a:spcBef>
                <a:spcPts val="400"/>
              </a:spcBef>
              <a:spcAft>
                <a:spcPts val="0"/>
              </a:spcAft>
              <a:buClr>
                <a:srgbClr val="262626"/>
              </a:buClr>
              <a:buSzPts val="1600"/>
              <a:buFont typeface="Times New Roman"/>
              <a:buChar char="●"/>
            </a:pPr>
            <a:r>
              <a:rPr lang="en-US" sz="1800" b="1" dirty="0">
                <a:solidFill>
                  <a:srgbClr val="262626"/>
                </a:solidFill>
                <a:latin typeface="Times New Roman"/>
                <a:ea typeface="Times New Roman"/>
                <a:cs typeface="Times New Roman"/>
                <a:sym typeface="Times New Roman"/>
              </a:rPr>
              <a:t>Predict deficiency and recommend food</a:t>
            </a:r>
            <a:endParaRPr sz="1800" b="1" dirty="0">
              <a:solidFill>
                <a:srgbClr val="262626"/>
              </a:solidFill>
              <a:latin typeface="Times New Roman"/>
              <a:ea typeface="Times New Roman"/>
              <a:cs typeface="Times New Roman"/>
              <a:sym typeface="Times New Roman"/>
            </a:endParaRPr>
          </a:p>
          <a:p>
            <a:pPr marL="621792" lvl="1" indent="-203200" algn="just" rtl="0">
              <a:lnSpc>
                <a:spcPct val="150000"/>
              </a:lnSpc>
              <a:spcBef>
                <a:spcPts val="324"/>
              </a:spcBef>
              <a:spcAft>
                <a:spcPts val="0"/>
              </a:spcAft>
              <a:buClr>
                <a:srgbClr val="262626"/>
              </a:buClr>
              <a:buSzPts val="1600"/>
              <a:buFont typeface="Times New Roman"/>
              <a:buChar char="○"/>
            </a:pPr>
            <a:r>
              <a:rPr lang="en-US" sz="1800" dirty="0">
                <a:solidFill>
                  <a:srgbClr val="262626"/>
                </a:solidFill>
                <a:latin typeface="Times New Roman"/>
                <a:ea typeface="Times New Roman"/>
                <a:cs typeface="Times New Roman"/>
                <a:sym typeface="Times New Roman"/>
              </a:rPr>
              <a:t>Used KNN</a:t>
            </a:r>
            <a:r>
              <a:rPr lang="en-US" sz="1800" dirty="0" smtClean="0">
                <a:solidFill>
                  <a:srgbClr val="262626"/>
                </a:solidFill>
                <a:latin typeface="Times New Roman"/>
                <a:ea typeface="Times New Roman"/>
                <a:cs typeface="Times New Roman"/>
                <a:sym typeface="Times New Roman"/>
              </a:rPr>
              <a:t>, Random </a:t>
            </a:r>
            <a:r>
              <a:rPr lang="en-US" sz="1800" dirty="0">
                <a:solidFill>
                  <a:srgbClr val="262626"/>
                </a:solidFill>
                <a:latin typeface="Times New Roman"/>
                <a:ea typeface="Times New Roman"/>
                <a:cs typeface="Times New Roman"/>
                <a:sym typeface="Times New Roman"/>
              </a:rPr>
              <a:t>Forest, Logistic Regression, Voting classifier , Decision Tree algorithms to predict the best algorithm based on the accuracy.</a:t>
            </a:r>
            <a:endParaRPr sz="1800" dirty="0">
              <a:solidFill>
                <a:srgbClr val="262626"/>
              </a:solidFill>
              <a:latin typeface="Times New Roman"/>
              <a:ea typeface="Times New Roman"/>
              <a:cs typeface="Times New Roman"/>
              <a:sym typeface="Times New Roman"/>
            </a:endParaRPr>
          </a:p>
          <a:p>
            <a:pPr marL="621792" lvl="1" indent="-184150" algn="just" rtl="0">
              <a:lnSpc>
                <a:spcPct val="150000"/>
              </a:lnSpc>
              <a:spcBef>
                <a:spcPts val="324"/>
              </a:spcBef>
              <a:spcAft>
                <a:spcPts val="0"/>
              </a:spcAft>
              <a:buClr>
                <a:schemeClr val="dk2"/>
              </a:buClr>
              <a:buSzPts val="1300"/>
              <a:buFont typeface="Trebuchet MS"/>
              <a:buChar char="○"/>
            </a:pPr>
            <a:r>
              <a:rPr lang="en-US" sz="1800" dirty="0">
                <a:solidFill>
                  <a:srgbClr val="262626"/>
                </a:solidFill>
                <a:latin typeface="Times New Roman"/>
                <a:ea typeface="Times New Roman"/>
                <a:cs typeface="Times New Roman"/>
                <a:sym typeface="Times New Roman"/>
              </a:rPr>
              <a:t>After finding best algorithm, from users input, the algorithm will predict the deficiency and recommend food.</a:t>
            </a:r>
            <a:r>
              <a:rPr lang="en-US" sz="1800" dirty="0">
                <a:solidFill>
                  <a:schemeClr val="dk2"/>
                </a:solidFill>
              </a:rPr>
              <a:t> </a:t>
            </a:r>
            <a:endParaRPr sz="1800" dirty="0">
              <a:solidFill>
                <a:schemeClr val="dk2"/>
              </a:solidFill>
            </a:endParaRPr>
          </a:p>
          <a:p>
            <a:pPr marL="0" lvl="0" indent="0" algn="l" rtl="0">
              <a:spcBef>
                <a:spcPts val="324"/>
              </a:spcBef>
              <a:spcAft>
                <a:spcPts val="0"/>
              </a:spcAft>
              <a:buNone/>
            </a:pPr>
            <a:endParaRPr sz="1800" dirty="0">
              <a:solidFill>
                <a:schemeClr val="dk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xfrm>
            <a:off x="609600" y="228600"/>
            <a:ext cx="10902900" cy="523200"/>
          </a:xfrm>
          <a:prstGeom prst="rect">
            <a:avLst/>
          </a:prstGeom>
        </p:spPr>
        <p:txBody>
          <a:bodyPr spcFirstLastPara="1" wrap="square" lIns="91425" tIns="45700" rIns="91425" bIns="45700" anchor="t" anchorCtr="0">
            <a:normAutofit fontScale="90000"/>
          </a:bodyPr>
          <a:lstStyle/>
          <a:p>
            <a:pPr marL="0" lvl="0" indent="0" algn="l" rtl="0">
              <a:spcBef>
                <a:spcPts val="0"/>
              </a:spcBef>
              <a:spcAft>
                <a:spcPts val="0"/>
              </a:spcAft>
              <a:buNone/>
            </a:pPr>
            <a:r>
              <a:rPr lang="en-US" dirty="0">
                <a:latin typeface="Times New Roman"/>
                <a:ea typeface="Times New Roman"/>
                <a:cs typeface="Times New Roman"/>
                <a:sym typeface="Times New Roman"/>
              </a:rPr>
              <a:t>                                 Implementation </a:t>
            </a:r>
            <a:r>
              <a:rPr lang="en-US" sz="2222" dirty="0">
                <a:latin typeface="Times New Roman"/>
                <a:ea typeface="Times New Roman"/>
                <a:cs typeface="Times New Roman"/>
                <a:sym typeface="Times New Roman"/>
              </a:rPr>
              <a:t>Continues</a:t>
            </a:r>
            <a:endParaRPr sz="2222" dirty="0">
              <a:latin typeface="Times New Roman"/>
              <a:ea typeface="Times New Roman"/>
              <a:cs typeface="Times New Roman"/>
              <a:sym typeface="Times New Roman"/>
            </a:endParaRPr>
          </a:p>
        </p:txBody>
      </p:sp>
      <p:sp>
        <p:nvSpPr>
          <p:cNvPr id="153" name="Google Shape;153;p29"/>
          <p:cNvSpPr txBox="1">
            <a:spLocks noGrp="1"/>
          </p:cNvSpPr>
          <p:nvPr>
            <p:ph type="body" idx="1"/>
          </p:nvPr>
        </p:nvSpPr>
        <p:spPr>
          <a:xfrm>
            <a:off x="677334" y="2160589"/>
            <a:ext cx="8596800" cy="38808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154" name="Google Shape;154;p29"/>
          <p:cNvPicPr preferRelativeResize="0"/>
          <p:nvPr/>
        </p:nvPicPr>
        <p:blipFill>
          <a:blip r:embed="rId3">
            <a:alphaModFix/>
          </a:blip>
          <a:stretch>
            <a:fillRect/>
          </a:stretch>
        </p:blipFill>
        <p:spPr>
          <a:xfrm>
            <a:off x="585800" y="958950"/>
            <a:ext cx="10994424" cy="5641874"/>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30"/>
          <p:cNvPicPr preferRelativeResize="0"/>
          <p:nvPr/>
        </p:nvPicPr>
        <p:blipFill>
          <a:blip r:embed="rId3">
            <a:alphaModFix/>
          </a:blip>
          <a:stretch>
            <a:fillRect/>
          </a:stretch>
        </p:blipFill>
        <p:spPr>
          <a:xfrm>
            <a:off x="523075" y="900850"/>
            <a:ext cx="11144250" cy="5550326"/>
          </a:xfrm>
          <a:prstGeom prst="rect">
            <a:avLst/>
          </a:prstGeom>
          <a:noFill/>
          <a:ln>
            <a:noFill/>
          </a:ln>
        </p:spPr>
      </p:pic>
      <p:sp>
        <p:nvSpPr>
          <p:cNvPr id="160" name="Google Shape;160;p30"/>
          <p:cNvSpPr txBox="1"/>
          <p:nvPr/>
        </p:nvSpPr>
        <p:spPr>
          <a:xfrm>
            <a:off x="639300" y="116225"/>
            <a:ext cx="108681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dirty="0">
                <a:latin typeface="Times New Roman"/>
                <a:ea typeface="Times New Roman"/>
                <a:cs typeface="Times New Roman"/>
                <a:sym typeface="Times New Roman"/>
              </a:rPr>
              <a:t>                                             Results</a:t>
            </a:r>
            <a:endParaRPr sz="32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31"/>
          <p:cNvPicPr preferRelativeResize="0"/>
          <p:nvPr/>
        </p:nvPicPr>
        <p:blipFill rotWithShape="1">
          <a:blip r:embed="rId3">
            <a:alphaModFix/>
          </a:blip>
          <a:srcRect l="2534" t="21339" r="2534" b="-3098"/>
          <a:stretch/>
        </p:blipFill>
        <p:spPr>
          <a:xfrm>
            <a:off x="508550" y="479475"/>
            <a:ext cx="11144250" cy="600075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32"/>
          <p:cNvPicPr preferRelativeResize="0"/>
          <p:nvPr/>
        </p:nvPicPr>
        <p:blipFill>
          <a:blip r:embed="rId3">
            <a:alphaModFix/>
          </a:blip>
          <a:stretch>
            <a:fillRect/>
          </a:stretch>
        </p:blipFill>
        <p:spPr>
          <a:xfrm>
            <a:off x="523075" y="552125"/>
            <a:ext cx="11086125" cy="5834399"/>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677325" y="261525"/>
            <a:ext cx="10408800" cy="595800"/>
          </a:xfrm>
          <a:prstGeom prst="rect">
            <a:avLst/>
          </a:prstGeom>
        </p:spPr>
        <p:txBody>
          <a:bodyPr spcFirstLastPara="1" wrap="square" lIns="91425" tIns="45700" rIns="91425" bIns="45700" anchor="t" anchorCtr="0">
            <a:normAutofit fontScale="90000"/>
          </a:bodyPr>
          <a:lstStyle/>
          <a:p>
            <a:pPr marL="0" lvl="0" indent="0" algn="l" rtl="0">
              <a:spcBef>
                <a:spcPts val="0"/>
              </a:spcBef>
              <a:spcAft>
                <a:spcPts val="0"/>
              </a:spcAft>
              <a:buNone/>
            </a:pPr>
            <a:r>
              <a:rPr lang="en-US">
                <a:latin typeface="Times New Roman"/>
                <a:ea typeface="Times New Roman"/>
                <a:cs typeface="Times New Roman"/>
                <a:sym typeface="Times New Roman"/>
              </a:rPr>
              <a:t>                                          Abstract</a:t>
            </a:r>
            <a:endParaRPr>
              <a:latin typeface="Times New Roman"/>
              <a:ea typeface="Times New Roman"/>
              <a:cs typeface="Times New Roman"/>
              <a:sym typeface="Times New Roman"/>
            </a:endParaRPr>
          </a:p>
        </p:txBody>
      </p:sp>
      <p:sp>
        <p:nvSpPr>
          <p:cNvPr id="68" name="Google Shape;68;p15"/>
          <p:cNvSpPr txBox="1">
            <a:spLocks noGrp="1"/>
          </p:cNvSpPr>
          <p:nvPr>
            <p:ph type="body" idx="1"/>
          </p:nvPr>
        </p:nvSpPr>
        <p:spPr>
          <a:xfrm>
            <a:off x="479475" y="958950"/>
            <a:ext cx="11202300" cy="5288700"/>
          </a:xfrm>
          <a:prstGeom prst="rect">
            <a:avLst/>
          </a:prstGeom>
        </p:spPr>
        <p:txBody>
          <a:bodyPr spcFirstLastPara="1" wrap="square" lIns="91425" tIns="45700" rIns="91425" bIns="45700" anchor="t" anchorCtr="0">
            <a:noAutofit/>
          </a:bodyPr>
          <a:lstStyle/>
          <a:p>
            <a:pPr marL="457200" marR="365760" lvl="0" indent="-330200" algn="just" rtl="0">
              <a:lnSpc>
                <a:spcPct val="150000"/>
              </a:lnSpc>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In this cutting-edge world many human beings are struggling from extraordinary kinds of ailments and illnesses. A learn about through WHO reviews that insufficient and imbalanced consumption of meals motives round 9% of coronary heart assault deaths, about 11% of ischemic coronary heart ailment deaths, and 14% of gastrointestinal most cancers deaths worldwide. </a:t>
            </a:r>
            <a:endParaRPr sz="1600" dirty="0">
              <a:solidFill>
                <a:schemeClr val="dk1"/>
              </a:solidFill>
              <a:latin typeface="Times New Roman"/>
              <a:ea typeface="Times New Roman"/>
              <a:cs typeface="Times New Roman"/>
              <a:sym typeface="Times New Roman"/>
            </a:endParaRPr>
          </a:p>
          <a:p>
            <a:pPr marL="457200" marR="365760" lvl="0" indent="-330200" algn="just" rtl="0">
              <a:lnSpc>
                <a:spcPct val="150000"/>
              </a:lnSpc>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Moreover, round 0.25 billion teens are struggling from extraordinary sorts of nutrient deficiency specifically from Vitamin-A to Vitamin-K deficiency, 0.2 billion human beings are struggling from Iron deficiency (Anemia), and 0.7 billion human beings are struggling from Iodine deficiency. </a:t>
            </a:r>
            <a:endParaRPr sz="1600" dirty="0">
              <a:solidFill>
                <a:schemeClr val="dk1"/>
              </a:solidFill>
              <a:latin typeface="Times New Roman"/>
              <a:ea typeface="Times New Roman"/>
              <a:cs typeface="Times New Roman"/>
              <a:sym typeface="Times New Roman"/>
            </a:endParaRPr>
          </a:p>
          <a:p>
            <a:pPr marL="457200" marR="365760" lvl="0" indent="-330200" algn="just" rtl="0">
              <a:lnSpc>
                <a:spcPct val="150000"/>
              </a:lnSpc>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The primary goal of this undertaking is to propose a food regimen to one-of-a-kind folks the use of the datasets that are organized based totally on the aggregate of a number nutritional vitamins and their deficiency and meals to be endorsed based totally on which diet is deficient. </a:t>
            </a:r>
            <a:endParaRPr sz="1600" dirty="0">
              <a:solidFill>
                <a:schemeClr val="dk1"/>
              </a:solidFill>
              <a:latin typeface="Times New Roman"/>
              <a:ea typeface="Times New Roman"/>
              <a:cs typeface="Times New Roman"/>
              <a:sym typeface="Times New Roman"/>
            </a:endParaRPr>
          </a:p>
          <a:p>
            <a:pPr marL="457200" marR="365760" lvl="0" indent="-330200" algn="just" rtl="0">
              <a:lnSpc>
                <a:spcPct val="150000"/>
              </a:lnSpc>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In this mission a couple of classifier algorithms are used (KNN, Decision tree, Random forest, Logistic regression, Voting classifier). </a:t>
            </a:r>
            <a:r>
              <a:rPr lang="en-US" sz="1600" dirty="0" err="1">
                <a:solidFill>
                  <a:schemeClr val="dk1"/>
                </a:solidFill>
                <a:latin typeface="Times New Roman"/>
                <a:ea typeface="Times New Roman"/>
                <a:cs typeface="Times New Roman"/>
                <a:sym typeface="Times New Roman"/>
              </a:rPr>
              <a:t>Ensembled</a:t>
            </a:r>
            <a:r>
              <a:rPr lang="en-US" sz="1600" dirty="0">
                <a:solidFill>
                  <a:schemeClr val="dk1"/>
                </a:solidFill>
                <a:latin typeface="Times New Roman"/>
                <a:ea typeface="Times New Roman"/>
                <a:cs typeface="Times New Roman"/>
                <a:sym typeface="Times New Roman"/>
              </a:rPr>
              <a:t> algorithm is used to mix more than one algorithms and instruct a new algorithm. Accuracy of every algorithm is calculated and the high-quality algorithm is used for prediction purposes. </a:t>
            </a:r>
            <a:endParaRPr sz="1600" dirty="0">
              <a:solidFill>
                <a:schemeClr val="dk1"/>
              </a:solidFill>
              <a:latin typeface="Times New Roman"/>
              <a:ea typeface="Times New Roman"/>
              <a:cs typeface="Times New Roman"/>
              <a:sym typeface="Times New Roman"/>
            </a:endParaRPr>
          </a:p>
          <a:p>
            <a:pPr marL="457200" marR="365760" lvl="0" indent="-330200" algn="just" rtl="0">
              <a:lnSpc>
                <a:spcPct val="150000"/>
              </a:lnSpc>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 Prediction is proven the use of flask net utility which will observe deficiency of diet and endorse kind of meals to be taken on a range of combos.</a:t>
            </a:r>
            <a:endParaRPr sz="1600" dirty="0">
              <a:solidFill>
                <a:schemeClr val="dk1"/>
              </a:solidFill>
              <a:latin typeface="Times New Roman"/>
              <a:ea typeface="Times New Roman"/>
              <a:cs typeface="Times New Roman"/>
              <a:sym typeface="Times New Roman"/>
            </a:endParaRPr>
          </a:p>
          <a:p>
            <a:pPr marL="0" marR="621030" lvl="0" indent="0" algn="just" rtl="0">
              <a:lnSpc>
                <a:spcPct val="150000"/>
              </a:lnSpc>
              <a:spcBef>
                <a:spcPts val="5"/>
              </a:spcBef>
              <a:spcAft>
                <a:spcPts val="0"/>
              </a:spcAft>
              <a:buClr>
                <a:schemeClr val="dk1"/>
              </a:buClr>
              <a:buSzPts val="1100"/>
              <a:buFont typeface="Arial"/>
              <a:buNone/>
            </a:pPr>
            <a:endParaRPr sz="1600" dirty="0">
              <a:solidFill>
                <a:schemeClr val="dk1"/>
              </a:solidFill>
            </a:endParaRPr>
          </a:p>
          <a:p>
            <a:pPr marL="0" lvl="0" indent="0" algn="just" rtl="0">
              <a:spcBef>
                <a:spcPts val="1000"/>
              </a:spcBef>
              <a:spcAft>
                <a:spcPts val="0"/>
              </a:spcAft>
              <a:buNone/>
            </a:pPr>
            <a:endParaRPr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33"/>
          <p:cNvPicPr preferRelativeResize="0"/>
          <p:nvPr/>
        </p:nvPicPr>
        <p:blipFill>
          <a:blip r:embed="rId3">
            <a:alphaModFix/>
          </a:blip>
          <a:stretch>
            <a:fillRect/>
          </a:stretch>
        </p:blipFill>
        <p:spPr>
          <a:xfrm>
            <a:off x="485775" y="481025"/>
            <a:ext cx="11210602" cy="5934074"/>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p34"/>
          <p:cNvPicPr preferRelativeResize="0"/>
          <p:nvPr/>
        </p:nvPicPr>
        <p:blipFill>
          <a:blip r:embed="rId3">
            <a:alphaModFix/>
          </a:blip>
          <a:stretch>
            <a:fillRect/>
          </a:stretch>
        </p:blipFill>
        <p:spPr>
          <a:xfrm>
            <a:off x="498350" y="494000"/>
            <a:ext cx="11212550" cy="596395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35"/>
          <p:cNvPicPr preferRelativeResize="0"/>
          <p:nvPr/>
        </p:nvPicPr>
        <p:blipFill>
          <a:blip r:embed="rId3">
            <a:alphaModFix/>
          </a:blip>
          <a:stretch>
            <a:fillRect/>
          </a:stretch>
        </p:blipFill>
        <p:spPr>
          <a:xfrm>
            <a:off x="406825" y="363250"/>
            <a:ext cx="11333149" cy="5994700"/>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6"/>
          <p:cNvSpPr txBox="1">
            <a:spLocks noGrp="1"/>
          </p:cNvSpPr>
          <p:nvPr>
            <p:ph type="title"/>
          </p:nvPr>
        </p:nvSpPr>
        <p:spPr>
          <a:xfrm>
            <a:off x="685800" y="685800"/>
            <a:ext cx="10946400" cy="682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sz="3200" dirty="0">
                <a:latin typeface="Times New Roman"/>
                <a:ea typeface="Times New Roman"/>
                <a:cs typeface="Times New Roman"/>
                <a:sym typeface="Times New Roman"/>
              </a:rPr>
              <a:t>                                     Paper Information</a:t>
            </a:r>
            <a:endParaRPr sz="3200" dirty="0">
              <a:latin typeface="Times New Roman"/>
              <a:ea typeface="Times New Roman"/>
              <a:cs typeface="Times New Roman"/>
              <a:sym typeface="Times New Roman"/>
            </a:endParaRPr>
          </a:p>
        </p:txBody>
      </p:sp>
      <p:sp>
        <p:nvSpPr>
          <p:cNvPr id="191" name="Google Shape;191;p36">
            <a:hlinkClick r:id="rId3"/>
          </p:cNvPr>
          <p:cNvSpPr txBox="1">
            <a:spLocks noGrp="1"/>
          </p:cNvSpPr>
          <p:nvPr>
            <p:ph type="body" idx="1"/>
          </p:nvPr>
        </p:nvSpPr>
        <p:spPr>
          <a:xfrm>
            <a:off x="677325" y="1699975"/>
            <a:ext cx="10946400" cy="4460400"/>
          </a:xfrm>
          <a:prstGeom prst="rect">
            <a:avLst/>
          </a:prstGeom>
        </p:spPr>
        <p:txBody>
          <a:bodyPr spcFirstLastPara="1" wrap="square" lIns="91425" tIns="45700" rIns="91425" bIns="45700" anchor="t" anchorCtr="0">
            <a:normAutofit/>
          </a:bodyPr>
          <a:lstStyle/>
          <a:p>
            <a:pPr marL="457200" lvl="0" indent="-330200" algn="just" rtl="0">
              <a:lnSpc>
                <a:spcPct val="150000"/>
              </a:lnSpc>
              <a:spcBef>
                <a:spcPts val="1000"/>
              </a:spcBef>
              <a:spcAft>
                <a:spcPts val="0"/>
              </a:spcAft>
              <a:buClr>
                <a:srgbClr val="262626"/>
              </a:buClr>
              <a:buSzPts val="1600"/>
              <a:buFont typeface="Times New Roman"/>
              <a:buChar char="●"/>
            </a:pPr>
            <a:r>
              <a:rPr lang="en-US" sz="2000" b="1" dirty="0">
                <a:solidFill>
                  <a:srgbClr val="262626"/>
                </a:solidFill>
                <a:latin typeface="Times New Roman"/>
                <a:ea typeface="Times New Roman"/>
                <a:cs typeface="Times New Roman"/>
                <a:sym typeface="Times New Roman"/>
              </a:rPr>
              <a:t>Journal Name</a:t>
            </a:r>
            <a:r>
              <a:rPr lang="en-US" sz="2000" dirty="0">
                <a:solidFill>
                  <a:srgbClr val="262626"/>
                </a:solidFill>
                <a:latin typeface="Times New Roman"/>
                <a:ea typeface="Times New Roman"/>
                <a:cs typeface="Times New Roman"/>
                <a:sym typeface="Times New Roman"/>
              </a:rPr>
              <a:t> : International Journal for Innovative Engineering and Management Research</a:t>
            </a:r>
            <a:endParaRPr sz="2000" dirty="0">
              <a:solidFill>
                <a:srgbClr val="262626"/>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262626"/>
              </a:buClr>
              <a:buSzPts val="1600"/>
              <a:buFont typeface="Times New Roman"/>
              <a:buChar char="●"/>
            </a:pPr>
            <a:r>
              <a:rPr lang="en-US" sz="2000" b="1" dirty="0">
                <a:solidFill>
                  <a:srgbClr val="262626"/>
                </a:solidFill>
                <a:latin typeface="Times New Roman"/>
                <a:ea typeface="Times New Roman"/>
                <a:cs typeface="Times New Roman"/>
                <a:sym typeface="Times New Roman"/>
              </a:rPr>
              <a:t>Journal Cost</a:t>
            </a:r>
            <a:r>
              <a:rPr lang="en-US" sz="2000" dirty="0">
                <a:solidFill>
                  <a:srgbClr val="262626"/>
                </a:solidFill>
                <a:latin typeface="Times New Roman"/>
                <a:ea typeface="Times New Roman"/>
                <a:cs typeface="Times New Roman"/>
                <a:sym typeface="Times New Roman"/>
              </a:rPr>
              <a:t> : 3500</a:t>
            </a:r>
            <a:endParaRPr sz="2000" dirty="0">
              <a:solidFill>
                <a:srgbClr val="262626"/>
              </a:solidFill>
              <a:latin typeface="Times New Roman"/>
              <a:ea typeface="Times New Roman"/>
              <a:cs typeface="Times New Roman"/>
              <a:sym typeface="Times New Roman"/>
            </a:endParaRPr>
          </a:p>
          <a:p>
            <a:pPr marL="457200" lvl="0" indent="-320040" algn="just" rtl="0">
              <a:lnSpc>
                <a:spcPct val="150000"/>
              </a:lnSpc>
              <a:spcBef>
                <a:spcPts val="0"/>
              </a:spcBef>
              <a:spcAft>
                <a:spcPts val="0"/>
              </a:spcAft>
              <a:buSzPts val="1440"/>
              <a:buChar char="●"/>
            </a:pPr>
            <a:r>
              <a:rPr lang="en-US" sz="2000" b="1" dirty="0">
                <a:solidFill>
                  <a:srgbClr val="262626"/>
                </a:solidFill>
                <a:latin typeface="Times New Roman"/>
                <a:ea typeface="Times New Roman"/>
                <a:cs typeface="Times New Roman"/>
                <a:sym typeface="Times New Roman"/>
              </a:rPr>
              <a:t>Journal Hyperlink</a:t>
            </a:r>
            <a:r>
              <a:rPr lang="en-US" sz="2000" dirty="0">
                <a:solidFill>
                  <a:srgbClr val="262626"/>
                </a:solidFill>
                <a:latin typeface="Times New Roman"/>
                <a:ea typeface="Times New Roman"/>
                <a:cs typeface="Times New Roman"/>
                <a:sym typeface="Times New Roman"/>
              </a:rPr>
              <a:t> :</a:t>
            </a:r>
            <a:r>
              <a:rPr lang="en-US" sz="2000" dirty="0"/>
              <a:t> </a:t>
            </a:r>
            <a:endParaRPr sz="2000" dirty="0"/>
          </a:p>
        </p:txBody>
      </p:sp>
      <p:sp>
        <p:nvSpPr>
          <p:cNvPr id="192" name="Google Shape;192;p36"/>
          <p:cNvSpPr txBox="1"/>
          <p:nvPr/>
        </p:nvSpPr>
        <p:spPr>
          <a:xfrm>
            <a:off x="3352800" y="2667000"/>
            <a:ext cx="3904500" cy="68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u="sng" dirty="0">
                <a:solidFill>
                  <a:schemeClr val="hlink"/>
                </a:solidFill>
                <a:latin typeface="Times New Roman"/>
                <a:ea typeface="Times New Roman"/>
                <a:cs typeface="Times New Roman"/>
                <a:sym typeface="Times New Roman"/>
                <a:hlinkClick r:id="rId3"/>
              </a:rPr>
              <a:t>8.pdf</a:t>
            </a:r>
            <a:endParaRPr sz="19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7"/>
          <p:cNvSpPr txBox="1">
            <a:spLocks noGrp="1"/>
          </p:cNvSpPr>
          <p:nvPr>
            <p:ph type="title"/>
          </p:nvPr>
        </p:nvSpPr>
        <p:spPr>
          <a:xfrm>
            <a:off x="685800" y="762000"/>
            <a:ext cx="10873800" cy="6546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sz="3200" dirty="0">
                <a:latin typeface="Times New Roman"/>
                <a:ea typeface="Times New Roman"/>
                <a:cs typeface="Times New Roman"/>
                <a:sym typeface="Times New Roman"/>
              </a:rPr>
              <a:t>                                        Conclusion</a:t>
            </a:r>
            <a:endParaRPr sz="3200" dirty="0">
              <a:latin typeface="Times New Roman"/>
              <a:ea typeface="Times New Roman"/>
              <a:cs typeface="Times New Roman"/>
              <a:sym typeface="Times New Roman"/>
            </a:endParaRPr>
          </a:p>
        </p:txBody>
      </p:sp>
      <p:sp>
        <p:nvSpPr>
          <p:cNvPr id="198" name="Google Shape;198;p37"/>
          <p:cNvSpPr txBox="1">
            <a:spLocks noGrp="1"/>
          </p:cNvSpPr>
          <p:nvPr>
            <p:ph type="body" idx="1"/>
          </p:nvPr>
        </p:nvSpPr>
        <p:spPr>
          <a:xfrm>
            <a:off x="990601" y="1800225"/>
            <a:ext cx="10210799" cy="4241400"/>
          </a:xfrm>
          <a:prstGeom prst="rect">
            <a:avLst/>
          </a:prstGeom>
        </p:spPr>
        <p:txBody>
          <a:bodyPr spcFirstLastPara="1" wrap="square" lIns="91425" tIns="45700" rIns="91425" bIns="45700" anchor="t" anchorCtr="0">
            <a:noAutofit/>
          </a:bodyPr>
          <a:lstStyle/>
          <a:p>
            <a:pPr marL="457200" lvl="0" indent="-331152" algn="just" rtl="0">
              <a:lnSpc>
                <a:spcPct val="150000"/>
              </a:lnSpc>
              <a:spcBef>
                <a:spcPts val="0"/>
              </a:spcBef>
              <a:spcAft>
                <a:spcPts val="0"/>
              </a:spcAft>
              <a:buClr>
                <a:srgbClr val="262626"/>
              </a:buClr>
              <a:buSzPts val="1615"/>
              <a:buFont typeface="Times New Roman"/>
              <a:buChar char="●"/>
            </a:pPr>
            <a:r>
              <a:rPr lang="en-US" sz="1800" dirty="0">
                <a:solidFill>
                  <a:srgbClr val="262626"/>
                </a:solidFill>
                <a:latin typeface="Times New Roman"/>
                <a:ea typeface="Times New Roman"/>
                <a:cs typeface="Times New Roman"/>
                <a:sym typeface="Times New Roman"/>
              </a:rPr>
              <a:t>We have created a website which recommend the food items and predicts vitamin deficiency in which we have implemented prediction by taking input as vitamins and their deficiency. </a:t>
            </a:r>
            <a:endParaRPr sz="1800" dirty="0">
              <a:solidFill>
                <a:srgbClr val="262626"/>
              </a:solidFill>
              <a:latin typeface="Times New Roman"/>
              <a:ea typeface="Times New Roman"/>
              <a:cs typeface="Times New Roman"/>
              <a:sym typeface="Times New Roman"/>
            </a:endParaRPr>
          </a:p>
          <a:p>
            <a:pPr marL="457200" lvl="0" indent="-331152" algn="just" rtl="0">
              <a:lnSpc>
                <a:spcPct val="150000"/>
              </a:lnSpc>
              <a:spcBef>
                <a:spcPts val="0"/>
              </a:spcBef>
              <a:spcAft>
                <a:spcPts val="0"/>
              </a:spcAft>
              <a:buClr>
                <a:srgbClr val="262626"/>
              </a:buClr>
              <a:buSzPts val="1615"/>
              <a:buFont typeface="Times New Roman"/>
              <a:buChar char="●"/>
            </a:pPr>
            <a:r>
              <a:rPr lang="en-US" sz="1800" dirty="0">
                <a:solidFill>
                  <a:srgbClr val="262626"/>
                </a:solidFill>
                <a:latin typeface="Times New Roman"/>
                <a:ea typeface="Times New Roman"/>
                <a:cs typeface="Times New Roman"/>
                <a:sym typeface="Times New Roman"/>
              </a:rPr>
              <a:t>For training of the system, the initial process involves the dataset preparation of food items depending upon the vitamin deficiency. The prediction of various food recommendation depending upon which are essential for the for type of vitamin deficient. </a:t>
            </a:r>
            <a:endParaRPr sz="1800" dirty="0">
              <a:solidFill>
                <a:srgbClr val="262626"/>
              </a:solidFill>
              <a:latin typeface="Times New Roman"/>
              <a:ea typeface="Times New Roman"/>
              <a:cs typeface="Times New Roman"/>
              <a:sym typeface="Times New Roman"/>
            </a:endParaRPr>
          </a:p>
          <a:p>
            <a:pPr marL="457200" lvl="0" indent="-331152" algn="just" rtl="0">
              <a:lnSpc>
                <a:spcPct val="150000"/>
              </a:lnSpc>
              <a:spcBef>
                <a:spcPts val="0"/>
              </a:spcBef>
              <a:spcAft>
                <a:spcPts val="0"/>
              </a:spcAft>
              <a:buClr>
                <a:srgbClr val="262626"/>
              </a:buClr>
              <a:buSzPts val="1615"/>
              <a:buFont typeface="Times New Roman"/>
              <a:buChar char="●"/>
            </a:pPr>
            <a:r>
              <a:rPr lang="en-US" sz="1800" dirty="0">
                <a:solidFill>
                  <a:srgbClr val="262626"/>
                </a:solidFill>
                <a:latin typeface="Times New Roman"/>
                <a:ea typeface="Times New Roman"/>
                <a:cs typeface="Times New Roman"/>
                <a:sym typeface="Times New Roman"/>
              </a:rPr>
              <a:t>After the clustering is performed, using Random Forest classifier, the nearest food items are predicted which best suited for the appropriate diet. Our diet recommendation system allows users to basically get the desired healthy diet on the bases of vitamin deficiency.</a:t>
            </a:r>
            <a:endParaRPr sz="1800" dirty="0">
              <a:solidFill>
                <a:srgbClr val="262626"/>
              </a:solidFill>
              <a:latin typeface="Times New Roman"/>
              <a:ea typeface="Times New Roman"/>
              <a:cs typeface="Times New Roman"/>
              <a:sym typeface="Times New Roman"/>
            </a:endParaRPr>
          </a:p>
          <a:p>
            <a:pPr marL="0" lvl="0" indent="0" algn="just" rtl="0">
              <a:lnSpc>
                <a:spcPct val="150000"/>
              </a:lnSpc>
              <a:spcBef>
                <a:spcPts val="1000"/>
              </a:spcBef>
              <a:spcAft>
                <a:spcPts val="0"/>
              </a:spcAft>
              <a:buSzPts val="935"/>
              <a:buNone/>
            </a:pPr>
            <a:endParaRPr sz="1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2"/>
        <p:cNvGrpSpPr/>
        <p:nvPr/>
      </p:nvGrpSpPr>
      <p:grpSpPr>
        <a:xfrm>
          <a:off x="0" y="0"/>
          <a:ext cx="0" cy="0"/>
          <a:chOff x="0" y="0"/>
          <a:chExt cx="0" cy="0"/>
        </a:xfrm>
      </p:grpSpPr>
      <p:sp>
        <p:nvSpPr>
          <p:cNvPr id="203" name="Google Shape;203;p38"/>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grpSp>
        <p:nvGrpSpPr>
          <p:cNvPr id="204" name="Google Shape;204;p38"/>
          <p:cNvGrpSpPr/>
          <p:nvPr/>
        </p:nvGrpSpPr>
        <p:grpSpPr>
          <a:xfrm>
            <a:off x="0" y="-8467"/>
            <a:ext cx="12192000" cy="6866467"/>
            <a:chOff x="0" y="-8467"/>
            <a:chExt cx="12192000" cy="6866467"/>
          </a:xfrm>
        </p:grpSpPr>
        <p:cxnSp>
          <p:nvCxnSpPr>
            <p:cNvPr id="205" name="Google Shape;205;p38"/>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06" name="Google Shape;206;p38"/>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07" name="Google Shape;207;p38"/>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08" name="Google Shape;208;p38"/>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8"/>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210" name="Google Shape;210;p38"/>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211" name="Google Shape;211;p38"/>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12" name="Google Shape;212;p38"/>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8"/>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38"/>
          <p:cNvSpPr/>
          <p:nvPr/>
        </p:nvSpPr>
        <p:spPr>
          <a:xfrm>
            <a:off x="477012" y="480060"/>
            <a:ext cx="11237976" cy="5897880"/>
          </a:xfrm>
          <a:prstGeom prst="rect">
            <a:avLst/>
          </a:prstGeom>
          <a:solidFill>
            <a:srgbClr val="FFFFFF"/>
          </a:solidFill>
          <a:ln w="2222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215" name="Google Shape;215;p38" descr="A picture containing text, stationary, writing implement, pen&#10;&#10;Description automatically generated"/>
          <p:cNvPicPr preferRelativeResize="0"/>
          <p:nvPr/>
        </p:nvPicPr>
        <p:blipFill rotWithShape="1">
          <a:blip r:embed="rId3">
            <a:alphaModFix/>
          </a:blip>
          <a:srcRect l="1260" r="2019"/>
          <a:stretch/>
        </p:blipFill>
        <p:spPr>
          <a:xfrm>
            <a:off x="0" y="-8475"/>
            <a:ext cx="12192000" cy="6866476"/>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609600" y="762000"/>
            <a:ext cx="10975500" cy="552000"/>
          </a:xfrm>
          <a:prstGeom prst="rect">
            <a:avLst/>
          </a:prstGeom>
        </p:spPr>
        <p:txBody>
          <a:bodyPr spcFirstLastPara="1" wrap="square" lIns="91425" tIns="45700" rIns="91425" bIns="45700" anchor="t" anchorCtr="0">
            <a:normAutofit fontScale="90000"/>
          </a:bodyPr>
          <a:lstStyle/>
          <a:p>
            <a:pPr marL="0" lvl="0" indent="0" algn="l" rtl="0">
              <a:spcBef>
                <a:spcPts val="0"/>
              </a:spcBef>
              <a:spcAft>
                <a:spcPts val="0"/>
              </a:spcAft>
              <a:buNone/>
            </a:pPr>
            <a:r>
              <a:rPr lang="en-US" dirty="0">
                <a:latin typeface="Times New Roman"/>
                <a:ea typeface="Times New Roman"/>
                <a:cs typeface="Times New Roman"/>
                <a:sym typeface="Times New Roman"/>
              </a:rPr>
              <a:t>                                        Introduction</a:t>
            </a:r>
            <a:endParaRPr dirty="0">
              <a:latin typeface="Times New Roman"/>
              <a:ea typeface="Times New Roman"/>
              <a:cs typeface="Times New Roman"/>
              <a:sym typeface="Times New Roman"/>
            </a:endParaRPr>
          </a:p>
        </p:txBody>
      </p:sp>
      <p:sp>
        <p:nvSpPr>
          <p:cNvPr id="74" name="Google Shape;74;p16"/>
          <p:cNvSpPr txBox="1">
            <a:spLocks noGrp="1"/>
          </p:cNvSpPr>
          <p:nvPr>
            <p:ph type="body" idx="1"/>
          </p:nvPr>
        </p:nvSpPr>
        <p:spPr>
          <a:xfrm>
            <a:off x="1143001" y="1447800"/>
            <a:ext cx="9906000" cy="4809300"/>
          </a:xfrm>
          <a:prstGeom prst="rect">
            <a:avLst/>
          </a:prstGeom>
        </p:spPr>
        <p:txBody>
          <a:bodyPr spcFirstLastPara="1" wrap="square" lIns="91425" tIns="45700" rIns="91425" bIns="45700" anchor="t" anchorCtr="0">
            <a:normAutofit/>
          </a:bodyPr>
          <a:lstStyle/>
          <a:p>
            <a:pPr marL="457200" lvl="0" indent="-323850" algn="just" rtl="0">
              <a:lnSpc>
                <a:spcPct val="170000"/>
              </a:lnSpc>
              <a:spcBef>
                <a:spcPts val="1000"/>
              </a:spcBef>
              <a:spcAft>
                <a:spcPts val="0"/>
              </a:spcAft>
              <a:buClr>
                <a:srgbClr val="262626"/>
              </a:buClr>
              <a:buSzPct val="100000"/>
              <a:buFont typeface="Times New Roman"/>
              <a:buChar char="●"/>
            </a:pPr>
            <a:r>
              <a:rPr lang="en-US" sz="1800" dirty="0">
                <a:solidFill>
                  <a:srgbClr val="262626"/>
                </a:solidFill>
                <a:latin typeface="Times New Roman"/>
                <a:ea typeface="Times New Roman"/>
                <a:cs typeface="Times New Roman"/>
                <a:sym typeface="Times New Roman"/>
              </a:rPr>
              <a:t>Balanced nutrition is an important aspect of a healthy lifestyle for people. Along with a balanced diet, regular physical exercise is crucial for a healthy life. Nowadays nutrition and health are often overlooked. The majority of people suffer from diabetes, heart disease, cancer etc.</a:t>
            </a:r>
            <a:endParaRPr sz="1800" dirty="0">
              <a:solidFill>
                <a:srgbClr val="262626"/>
              </a:solidFill>
              <a:latin typeface="Times New Roman"/>
              <a:ea typeface="Times New Roman"/>
              <a:cs typeface="Times New Roman"/>
              <a:sym typeface="Times New Roman"/>
            </a:endParaRPr>
          </a:p>
          <a:p>
            <a:pPr marL="457200" lvl="0" indent="-323850" algn="just" rtl="0">
              <a:lnSpc>
                <a:spcPct val="170000"/>
              </a:lnSpc>
              <a:spcBef>
                <a:spcPts val="0"/>
              </a:spcBef>
              <a:spcAft>
                <a:spcPts val="0"/>
              </a:spcAft>
              <a:buClr>
                <a:srgbClr val="262626"/>
              </a:buClr>
              <a:buSzPct val="100000"/>
              <a:buFont typeface="Times New Roman"/>
              <a:buChar char="●"/>
            </a:pPr>
            <a:r>
              <a:rPr lang="en-US" sz="1800" dirty="0">
                <a:solidFill>
                  <a:srgbClr val="262626"/>
                </a:solidFill>
                <a:latin typeface="Times New Roman"/>
                <a:ea typeface="Times New Roman"/>
                <a:cs typeface="Times New Roman"/>
                <a:sym typeface="Times New Roman"/>
              </a:rPr>
              <a:t>The diseases are almost directly related to unhealthy eating habits. So, our body needs nutrients to stay healthy, and food supplies  with  essential nutrients that stop us from getting sick.</a:t>
            </a:r>
            <a:endParaRPr sz="1800" dirty="0">
              <a:solidFill>
                <a:srgbClr val="262626"/>
              </a:solidFill>
              <a:latin typeface="Times New Roman"/>
              <a:ea typeface="Times New Roman"/>
              <a:cs typeface="Times New Roman"/>
              <a:sym typeface="Times New Roman"/>
            </a:endParaRPr>
          </a:p>
          <a:p>
            <a:pPr marL="457200" lvl="0" indent="-323850" algn="just" rtl="0">
              <a:lnSpc>
                <a:spcPct val="170000"/>
              </a:lnSpc>
              <a:spcBef>
                <a:spcPts val="0"/>
              </a:spcBef>
              <a:spcAft>
                <a:spcPts val="0"/>
              </a:spcAft>
              <a:buClr>
                <a:srgbClr val="262626"/>
              </a:buClr>
              <a:buSzPct val="100000"/>
              <a:buFont typeface="Times New Roman"/>
              <a:buChar char="●"/>
            </a:pPr>
            <a:r>
              <a:rPr lang="en-US" sz="1800" dirty="0">
                <a:solidFill>
                  <a:srgbClr val="262626"/>
                </a:solidFill>
                <a:latin typeface="Times New Roman"/>
                <a:ea typeface="Times New Roman"/>
                <a:cs typeface="Times New Roman"/>
                <a:sym typeface="Times New Roman"/>
              </a:rPr>
              <a:t>A healthy food pyramid is a combination of plant foods, moderate amounts of animal products. Which includes vegetables, grains, fruits, oils and sweets, dairy, meat and beans.</a:t>
            </a:r>
            <a:endParaRPr sz="1800" dirty="0">
              <a:solidFill>
                <a:srgbClr val="262626"/>
              </a:solidFill>
              <a:latin typeface="Times New Roman"/>
              <a:ea typeface="Times New Roman"/>
              <a:cs typeface="Times New Roman"/>
              <a:sym typeface="Times New Roman"/>
            </a:endParaRPr>
          </a:p>
          <a:p>
            <a:pPr marL="457200" lvl="0" indent="-323850" algn="just" rtl="0">
              <a:lnSpc>
                <a:spcPct val="170000"/>
              </a:lnSpc>
              <a:spcBef>
                <a:spcPts val="0"/>
              </a:spcBef>
              <a:spcAft>
                <a:spcPts val="0"/>
              </a:spcAft>
              <a:buClr>
                <a:srgbClr val="262626"/>
              </a:buClr>
              <a:buSzPct val="100000"/>
              <a:buFont typeface="Times New Roman"/>
              <a:buChar char="●"/>
            </a:pPr>
            <a:r>
              <a:rPr lang="en-US" sz="1800" dirty="0">
                <a:solidFill>
                  <a:srgbClr val="262626"/>
                </a:solidFill>
                <a:latin typeface="Times New Roman"/>
                <a:ea typeface="Times New Roman"/>
                <a:cs typeface="Times New Roman"/>
                <a:sym typeface="Times New Roman"/>
              </a:rPr>
              <a:t>By getting details of user present vitamin values this application can automate the process of detection of vitamin deficiency and food recommendation system using machine learning.</a:t>
            </a:r>
            <a:endParaRPr sz="1800" dirty="0">
              <a:solidFill>
                <a:srgbClr val="262626"/>
              </a:solidFill>
              <a:latin typeface="Times New Roman"/>
              <a:ea typeface="Times New Roman"/>
              <a:cs typeface="Times New Roman"/>
              <a:sym typeface="Times New Roman"/>
            </a:endParaRPr>
          </a:p>
          <a:p>
            <a:pPr marL="0" lvl="0" indent="0" algn="just" rtl="0">
              <a:lnSpc>
                <a:spcPct val="170000"/>
              </a:lnSpc>
              <a:spcBef>
                <a:spcPts val="1000"/>
              </a:spcBef>
              <a:spcAft>
                <a:spcPts val="0"/>
              </a:spcAft>
              <a:buNone/>
            </a:pPr>
            <a:endParaRPr sz="1800" dirty="0">
              <a:latin typeface="Times New Roman"/>
              <a:ea typeface="Times New Roman"/>
              <a:cs typeface="Times New Roman"/>
              <a:sym typeface="Times New Roman"/>
            </a:endParaRPr>
          </a:p>
          <a:p>
            <a:pPr marL="0" lvl="0" indent="0" algn="just" rtl="0">
              <a:lnSpc>
                <a:spcPct val="170000"/>
              </a:lnSpc>
              <a:spcBef>
                <a:spcPts val="1000"/>
              </a:spcBef>
              <a:spcAft>
                <a:spcPts val="0"/>
              </a:spcAft>
              <a:buNone/>
            </a:pPr>
            <a:endParaRPr sz="1800" dirty="0"/>
          </a:p>
          <a:p>
            <a:pPr marL="0" lvl="0" indent="0" algn="just" rtl="0">
              <a:lnSpc>
                <a:spcPct val="170000"/>
              </a:lnSpc>
              <a:spcBef>
                <a:spcPts val="1000"/>
              </a:spcBef>
              <a:spcAft>
                <a:spcPts val="0"/>
              </a:spcAft>
              <a:buClr>
                <a:schemeClr val="dk1"/>
              </a:buClr>
              <a:buSzPct val="91666"/>
              <a:buFont typeface="Arial"/>
              <a:buNone/>
            </a:pPr>
            <a:endParaRPr sz="1800" dirty="0"/>
          </a:p>
          <a:p>
            <a:pPr marL="0" lvl="0" indent="0" algn="just" rtl="0">
              <a:lnSpc>
                <a:spcPct val="170000"/>
              </a:lnSpc>
              <a:spcBef>
                <a:spcPts val="1000"/>
              </a:spcBef>
              <a:spcAft>
                <a:spcPts val="0"/>
              </a:spcAft>
              <a:buNone/>
            </a:pPr>
            <a:endParaRPr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677325" y="363250"/>
            <a:ext cx="8596800" cy="639300"/>
          </a:xfrm>
          <a:prstGeom prst="rect">
            <a:avLst/>
          </a:prstGeom>
        </p:spPr>
        <p:txBody>
          <a:bodyPr spcFirstLastPara="1" wrap="square" lIns="91425" tIns="45700" rIns="91425" bIns="45700" anchor="t" anchorCtr="0">
            <a:normAutofit fontScale="90000"/>
          </a:bodyPr>
          <a:lstStyle/>
          <a:p>
            <a:pPr marL="0" lvl="0" indent="0" algn="l" rtl="0">
              <a:spcBef>
                <a:spcPts val="0"/>
              </a:spcBef>
              <a:spcAft>
                <a:spcPts val="0"/>
              </a:spcAft>
              <a:buNone/>
            </a:pPr>
            <a:r>
              <a:rPr lang="en-US"/>
              <a:t>                                   </a:t>
            </a:r>
            <a:r>
              <a:rPr lang="en-US">
                <a:latin typeface="Times New Roman"/>
                <a:ea typeface="Times New Roman"/>
                <a:cs typeface="Times New Roman"/>
                <a:sym typeface="Times New Roman"/>
              </a:rPr>
              <a:t>Objectives</a:t>
            </a:r>
            <a:endParaRPr>
              <a:latin typeface="Times New Roman"/>
              <a:ea typeface="Times New Roman"/>
              <a:cs typeface="Times New Roman"/>
              <a:sym typeface="Times New Roman"/>
            </a:endParaRPr>
          </a:p>
        </p:txBody>
      </p:sp>
      <p:sp>
        <p:nvSpPr>
          <p:cNvPr id="80" name="Google Shape;80;p17"/>
          <p:cNvSpPr txBox="1">
            <a:spLocks noGrp="1"/>
          </p:cNvSpPr>
          <p:nvPr>
            <p:ph type="body" idx="1"/>
          </p:nvPr>
        </p:nvSpPr>
        <p:spPr>
          <a:xfrm>
            <a:off x="1143000" y="1322200"/>
            <a:ext cx="9829799" cy="4867500"/>
          </a:xfrm>
          <a:prstGeom prst="rect">
            <a:avLst/>
          </a:prstGeom>
        </p:spPr>
        <p:txBody>
          <a:bodyPr spcFirstLastPara="1" wrap="square" lIns="91425" tIns="45700" rIns="91425" bIns="45700" anchor="t" anchorCtr="0">
            <a:normAutofit/>
          </a:bodyPr>
          <a:lstStyle/>
          <a:p>
            <a:pPr marL="457200" lvl="0" indent="-330200" algn="just" rtl="0">
              <a:lnSpc>
                <a:spcPct val="150000"/>
              </a:lnSpc>
              <a:spcBef>
                <a:spcPts val="0"/>
              </a:spcBef>
              <a:spcAft>
                <a:spcPts val="0"/>
              </a:spcAft>
              <a:buClr>
                <a:srgbClr val="262626"/>
              </a:buClr>
              <a:buSzPts val="1600"/>
              <a:buFont typeface="Times New Roman"/>
              <a:buChar char="●"/>
            </a:pPr>
            <a:r>
              <a:rPr lang="en-US" sz="1800" dirty="0">
                <a:solidFill>
                  <a:srgbClr val="262626"/>
                </a:solidFill>
                <a:latin typeface="Times New Roman"/>
                <a:ea typeface="Times New Roman"/>
                <a:cs typeface="Times New Roman"/>
                <a:sym typeface="Times New Roman"/>
              </a:rPr>
              <a:t>To develop a model where vitamin deficiency and food recommendation is predicted based on given input values</a:t>
            </a:r>
            <a:r>
              <a:rPr lang="en-US" sz="1800" dirty="0" smtClean="0">
                <a:solidFill>
                  <a:srgbClr val="262626"/>
                </a:solidFill>
                <a:latin typeface="Times New Roman"/>
                <a:ea typeface="Times New Roman"/>
                <a:cs typeface="Times New Roman"/>
                <a:sym typeface="Times New Roman"/>
              </a:rPr>
              <a:t>. Aim </a:t>
            </a:r>
            <a:r>
              <a:rPr lang="en-US" sz="1800" dirty="0">
                <a:solidFill>
                  <a:srgbClr val="262626"/>
                </a:solidFill>
                <a:latin typeface="Times New Roman"/>
                <a:ea typeface="Times New Roman"/>
                <a:cs typeface="Times New Roman"/>
                <a:sym typeface="Times New Roman"/>
              </a:rPr>
              <a:t>is to create our own vitamin deficiency data set for A,B,C,D,E,K and create food recommendation dataset and train both dataset with five machine learning algorithms and find accuracy of each algorithm and use best accuracy model in a web application where vitamin deficiency and food recommendation is predicted based on given input values.</a:t>
            </a:r>
            <a:endParaRPr sz="1800" dirty="0">
              <a:solidFill>
                <a:srgbClr val="262626"/>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262626"/>
              </a:buClr>
              <a:buSzPts val="1600"/>
              <a:buFont typeface="Times New Roman"/>
              <a:buChar char="●"/>
            </a:pPr>
            <a:r>
              <a:rPr lang="en-US" sz="1800" dirty="0">
                <a:solidFill>
                  <a:srgbClr val="262626"/>
                </a:solidFill>
                <a:latin typeface="Times New Roman"/>
                <a:ea typeface="Times New Roman"/>
                <a:cs typeface="Times New Roman"/>
                <a:sym typeface="Times New Roman"/>
              </a:rPr>
              <a:t>To attain accuracy higher than the existing models for predicting vitamin deficiency and recommending food for it.</a:t>
            </a:r>
            <a:endParaRPr sz="1800" dirty="0">
              <a:solidFill>
                <a:srgbClr val="262626"/>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262626"/>
              </a:buClr>
              <a:buSzPts val="1600"/>
              <a:buFont typeface="Times New Roman"/>
              <a:buChar char="●"/>
            </a:pPr>
            <a:r>
              <a:rPr lang="en-US" sz="1800" dirty="0">
                <a:solidFill>
                  <a:srgbClr val="262626"/>
                </a:solidFill>
                <a:latin typeface="Times New Roman"/>
                <a:ea typeface="Times New Roman"/>
                <a:cs typeface="Times New Roman"/>
                <a:sym typeface="Times New Roman"/>
              </a:rPr>
              <a:t>To overcome drawbacks of the existing system in recommending the food or diet based on the vitamin deficiency values.</a:t>
            </a:r>
            <a:endParaRPr sz="1800" dirty="0">
              <a:solidFill>
                <a:srgbClr val="262626"/>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US" sz="1800" dirty="0">
                <a:solidFill>
                  <a:srgbClr val="3F3F3F"/>
                </a:solidFill>
                <a:latin typeface="Times New Roman"/>
                <a:ea typeface="Times New Roman"/>
                <a:cs typeface="Times New Roman"/>
                <a:sym typeface="Times New Roman"/>
              </a:rPr>
              <a:t>  </a:t>
            </a:r>
            <a:endParaRPr sz="1800" dirty="0">
              <a:solidFill>
                <a:srgbClr val="3F3F3F"/>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800" dirty="0">
              <a:solidFill>
                <a:schemeClr val="dk1"/>
              </a:solidFill>
            </a:endParaRPr>
          </a:p>
          <a:p>
            <a:pPr marL="0" lvl="0" indent="0" algn="just" rtl="0">
              <a:lnSpc>
                <a:spcPct val="150000"/>
              </a:lnSpc>
              <a:spcBef>
                <a:spcPts val="1000"/>
              </a:spcBef>
              <a:spcAft>
                <a:spcPts val="0"/>
              </a:spcAft>
              <a:buNone/>
            </a:pPr>
            <a:endParaRPr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685800" y="609600"/>
            <a:ext cx="10932000" cy="6393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sz="3200" dirty="0">
                <a:latin typeface="Times New Roman"/>
                <a:ea typeface="Times New Roman"/>
                <a:cs typeface="Times New Roman"/>
                <a:sym typeface="Times New Roman"/>
              </a:rPr>
              <a:t>                                    Problem Statement</a:t>
            </a:r>
            <a:endParaRPr sz="3200" dirty="0">
              <a:latin typeface="Times New Roman"/>
              <a:ea typeface="Times New Roman"/>
              <a:cs typeface="Times New Roman"/>
              <a:sym typeface="Times New Roman"/>
            </a:endParaRPr>
          </a:p>
        </p:txBody>
      </p:sp>
      <p:sp>
        <p:nvSpPr>
          <p:cNvPr id="86" name="Google Shape;86;p18"/>
          <p:cNvSpPr txBox="1">
            <a:spLocks noGrp="1"/>
          </p:cNvSpPr>
          <p:nvPr>
            <p:ph type="body" idx="1"/>
          </p:nvPr>
        </p:nvSpPr>
        <p:spPr>
          <a:xfrm>
            <a:off x="1143000" y="1482025"/>
            <a:ext cx="9753600" cy="4559400"/>
          </a:xfrm>
          <a:prstGeom prst="rect">
            <a:avLst/>
          </a:prstGeom>
        </p:spPr>
        <p:txBody>
          <a:bodyPr spcFirstLastPara="1" wrap="square" lIns="91425" tIns="45700" rIns="91425" bIns="45700" anchor="t" anchorCtr="0">
            <a:normAutofit/>
          </a:bodyPr>
          <a:lstStyle/>
          <a:p>
            <a:pPr marL="457200" lvl="0" indent="-330200" algn="just" rtl="0">
              <a:lnSpc>
                <a:spcPct val="200000"/>
              </a:lnSpc>
              <a:spcBef>
                <a:spcPts val="1000"/>
              </a:spcBef>
              <a:spcAft>
                <a:spcPts val="0"/>
              </a:spcAft>
              <a:buClr>
                <a:schemeClr val="dk1"/>
              </a:buClr>
              <a:buSzPts val="1600"/>
              <a:buFont typeface="Times New Roman"/>
              <a:buChar char="●"/>
            </a:pPr>
            <a:r>
              <a:rPr lang="en-US" sz="1600" dirty="0" smtClean="0">
                <a:solidFill>
                  <a:schemeClr val="dk1"/>
                </a:solidFill>
                <a:latin typeface="Times New Roman"/>
                <a:ea typeface="Times New Roman"/>
                <a:cs typeface="Times New Roman"/>
                <a:sym typeface="Times New Roman"/>
              </a:rPr>
              <a:t>In this fast paced generation not everyone has the time and money to spend on a personal dietitian and nutritionist who will look upon and take care of their health by advising them a healthy diet plan according to the individual personal information. </a:t>
            </a:r>
          </a:p>
          <a:p>
            <a:pPr indent="-330200" algn="just">
              <a:lnSpc>
                <a:spcPct val="200000"/>
              </a:lnSpc>
              <a:buClr>
                <a:schemeClr val="dk1"/>
              </a:buClr>
              <a:buSzPts val="1600"/>
              <a:buFont typeface="Times New Roman"/>
              <a:buChar char="●"/>
            </a:pPr>
            <a:r>
              <a:rPr lang="en-US" sz="1600" dirty="0" smtClean="0">
                <a:solidFill>
                  <a:schemeClr val="dk1"/>
                </a:solidFill>
                <a:latin typeface="Times New Roman"/>
                <a:ea typeface="Times New Roman"/>
                <a:cs typeface="Times New Roman"/>
                <a:sym typeface="Times New Roman"/>
              </a:rPr>
              <a:t>By getting details of user present vitamin values this application can automate the process of detection of vitamin deficiency and food recommendation system using machine learning.</a:t>
            </a:r>
            <a:r>
              <a:rPr lang="en-US" sz="1600" dirty="0" smtClean="0">
                <a:solidFill>
                  <a:schemeClr val="dk1"/>
                </a:solidFill>
              </a:rPr>
              <a:t> </a:t>
            </a:r>
          </a:p>
          <a:p>
            <a:pPr lvl="0" indent="-330200" algn="just">
              <a:lnSpc>
                <a:spcPct val="150000"/>
              </a:lnSpc>
              <a:buClr>
                <a:schemeClr val="dk1"/>
              </a:buClr>
              <a:buSzPts val="1600"/>
              <a:buFont typeface="Times New Roman"/>
              <a:buChar char="●"/>
            </a:pPr>
            <a:endParaRPr sz="1600" dirty="0" smtClean="0">
              <a:solidFill>
                <a:schemeClr val="dk1"/>
              </a:solidFill>
              <a:latin typeface="Times New Roman"/>
              <a:ea typeface="Times New Roman"/>
              <a:cs typeface="Times New Roman"/>
              <a:sym typeface="Times New Roman"/>
            </a:endParaRPr>
          </a:p>
          <a:p>
            <a:pPr marL="0" lvl="0" indent="0" algn="just" rtl="0">
              <a:spcBef>
                <a:spcPts val="1000"/>
              </a:spcBef>
              <a:spcAft>
                <a:spcPts val="0"/>
              </a:spcAft>
              <a:buNone/>
            </a:pP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77325" y="609600"/>
            <a:ext cx="10815600" cy="625500"/>
          </a:xfrm>
          <a:prstGeom prst="rect">
            <a:avLst/>
          </a:prstGeom>
          <a:noFill/>
          <a:ln>
            <a:noFill/>
          </a:ln>
        </p:spPr>
        <p:txBody>
          <a:bodyPr spcFirstLastPara="1" wrap="square" lIns="91425" tIns="45700" rIns="91425" bIns="45700" anchor="t" anchorCtr="0">
            <a:normAutofit fontScale="90000"/>
          </a:bodyPr>
          <a:lstStyle/>
          <a:p>
            <a:pPr marL="0" lvl="0" indent="0" algn="just" rtl="0">
              <a:spcBef>
                <a:spcPts val="0"/>
              </a:spcBef>
              <a:spcAft>
                <a:spcPts val="0"/>
              </a:spcAft>
              <a:buClr>
                <a:schemeClr val="accent1"/>
              </a:buClr>
              <a:buSzPct val="100000"/>
              <a:buFont typeface="Trebuchet MS"/>
              <a:buNone/>
            </a:pPr>
            <a:r>
              <a:rPr lang="en-US" dirty="0">
                <a:latin typeface="Times New Roman"/>
                <a:ea typeface="Times New Roman"/>
                <a:cs typeface="Times New Roman"/>
                <a:sym typeface="Times New Roman"/>
              </a:rPr>
              <a:t>                                       Existing System</a:t>
            </a:r>
            <a:endParaRPr dirty="0">
              <a:latin typeface="Times New Roman"/>
              <a:ea typeface="Times New Roman"/>
              <a:cs typeface="Times New Roman"/>
              <a:sym typeface="Times New Roman"/>
            </a:endParaRPr>
          </a:p>
        </p:txBody>
      </p:sp>
      <p:sp>
        <p:nvSpPr>
          <p:cNvPr id="92" name="Google Shape;92;p19"/>
          <p:cNvSpPr txBox="1">
            <a:spLocks noGrp="1"/>
          </p:cNvSpPr>
          <p:nvPr>
            <p:ph type="body" idx="1"/>
          </p:nvPr>
        </p:nvSpPr>
        <p:spPr>
          <a:xfrm>
            <a:off x="838200" y="1641850"/>
            <a:ext cx="10439400" cy="4399500"/>
          </a:xfrm>
          <a:prstGeom prst="rect">
            <a:avLst/>
          </a:prstGeom>
          <a:noFill/>
          <a:ln>
            <a:noFill/>
          </a:ln>
        </p:spPr>
        <p:txBody>
          <a:bodyPr spcFirstLastPara="1" wrap="square" lIns="91425" tIns="45700" rIns="91425" bIns="45700" anchor="t" anchorCtr="0">
            <a:noAutofit/>
          </a:bodyPr>
          <a:lstStyle/>
          <a:p>
            <a:pPr marL="457200" lvl="0" indent="-330200" algn="just" rtl="0">
              <a:lnSpc>
                <a:spcPct val="150000"/>
              </a:lnSpc>
              <a:spcBef>
                <a:spcPts val="0"/>
              </a:spcBef>
              <a:spcAft>
                <a:spcPts val="0"/>
              </a:spcAft>
              <a:buClr>
                <a:srgbClr val="262626"/>
              </a:buClr>
              <a:buSzPts val="1600"/>
              <a:buFont typeface="Times New Roman"/>
              <a:buChar char="●"/>
            </a:pPr>
            <a:r>
              <a:rPr lang="en-US" sz="1800" dirty="0">
                <a:solidFill>
                  <a:srgbClr val="262626"/>
                </a:solidFill>
                <a:latin typeface="Times New Roman"/>
                <a:ea typeface="Times New Roman"/>
                <a:cs typeface="Times New Roman"/>
                <a:sym typeface="Times New Roman"/>
              </a:rPr>
              <a:t>Content based food recommendation system which recommends food recipes according to the preferences already given by the user. The preferred recipes of the user are fragmented into ingredients which are assigned ratings according to the stored users’ preferences. </a:t>
            </a:r>
            <a:endParaRPr sz="1800" dirty="0">
              <a:solidFill>
                <a:srgbClr val="262626"/>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262626"/>
              </a:buClr>
              <a:buSzPts val="1600"/>
              <a:buFont typeface="Times New Roman"/>
              <a:buChar char="●"/>
            </a:pPr>
            <a:r>
              <a:rPr lang="en-US" sz="1800" dirty="0">
                <a:solidFill>
                  <a:srgbClr val="262626"/>
                </a:solidFill>
                <a:latin typeface="Times New Roman"/>
                <a:ea typeface="Times New Roman"/>
                <a:cs typeface="Times New Roman"/>
                <a:sym typeface="Times New Roman"/>
              </a:rPr>
              <a:t>The recipes with the matching ingredient are recommended. The authors do not consider the nutrition factors and the balance in the diet. Moreover, chances of identical recommendation are also present because the preference of the user may not change on a daily basis.</a:t>
            </a:r>
            <a:endParaRPr sz="1800" dirty="0">
              <a:solidFill>
                <a:srgbClr val="262626"/>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262626"/>
              </a:buClr>
              <a:buSzPts val="1600"/>
              <a:buFont typeface="Times New Roman"/>
              <a:buChar char="●"/>
            </a:pPr>
            <a:r>
              <a:rPr lang="en-US" sz="1800" dirty="0">
                <a:solidFill>
                  <a:srgbClr val="262626"/>
                </a:solidFill>
                <a:latin typeface="Times New Roman"/>
                <a:ea typeface="Times New Roman"/>
                <a:cs typeface="Times New Roman"/>
                <a:sym typeface="Times New Roman"/>
              </a:rPr>
              <a:t>The systems recommend different foods for patients without knowing the level of disease which may vary in different cases and cause severe effects on patients, nutrition factors are also ignored which are very much important to recommend food and a balanced diet.</a:t>
            </a:r>
            <a:endParaRPr sz="1800" dirty="0">
              <a:solidFill>
                <a:srgbClr val="262626"/>
              </a:solidFill>
              <a:latin typeface="Times New Roman"/>
              <a:ea typeface="Times New Roman"/>
              <a:cs typeface="Times New Roman"/>
              <a:sym typeface="Times New Roman"/>
            </a:endParaRPr>
          </a:p>
          <a:p>
            <a:pPr marL="0" lvl="0" indent="0" algn="just" rtl="0">
              <a:lnSpc>
                <a:spcPct val="150000"/>
              </a:lnSpc>
              <a:spcBef>
                <a:spcPts val="800"/>
              </a:spcBef>
              <a:spcAft>
                <a:spcPts val="0"/>
              </a:spcAft>
              <a:buNone/>
            </a:pPr>
            <a:endParaRPr sz="1800" dirty="0">
              <a:solidFill>
                <a:srgbClr val="262626"/>
              </a:solidFill>
              <a:latin typeface="Times New Roman"/>
              <a:ea typeface="Times New Roman"/>
              <a:cs typeface="Times New Roman"/>
              <a:sym typeface="Times New Roman"/>
            </a:endParaRPr>
          </a:p>
          <a:p>
            <a:pPr marL="0" lvl="0" indent="0" algn="just" rtl="0">
              <a:lnSpc>
                <a:spcPct val="150000"/>
              </a:lnSpc>
              <a:spcBef>
                <a:spcPts val="800"/>
              </a:spcBef>
              <a:spcAft>
                <a:spcPts val="0"/>
              </a:spcAft>
              <a:buSzPts val="1920"/>
              <a:buNone/>
            </a:pPr>
            <a:r>
              <a:rPr lang="en-US" sz="1800" dirty="0"/>
              <a:t/>
            </a:r>
            <a:br>
              <a:rPr lang="en-US" sz="1800" dirty="0"/>
            </a:br>
            <a:endParaRPr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685800" y="762000"/>
            <a:ext cx="10743000" cy="69810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accent1"/>
              </a:buClr>
              <a:buSzPts val="3600"/>
              <a:buFont typeface="Trebuchet MS"/>
              <a:buNone/>
            </a:pPr>
            <a:r>
              <a:rPr lang="en-US" sz="3200" dirty="0">
                <a:latin typeface="Times New Roman"/>
                <a:ea typeface="Times New Roman"/>
                <a:cs typeface="Times New Roman"/>
                <a:sym typeface="Times New Roman"/>
              </a:rPr>
              <a:t>                                     Proposed System</a:t>
            </a:r>
            <a:endParaRPr sz="3200" dirty="0">
              <a:latin typeface="Times New Roman"/>
              <a:ea typeface="Times New Roman"/>
              <a:cs typeface="Times New Roman"/>
              <a:sym typeface="Times New Roman"/>
            </a:endParaRPr>
          </a:p>
        </p:txBody>
      </p:sp>
      <p:sp>
        <p:nvSpPr>
          <p:cNvPr id="98" name="Google Shape;98;p20"/>
          <p:cNvSpPr txBox="1">
            <a:spLocks noGrp="1"/>
          </p:cNvSpPr>
          <p:nvPr>
            <p:ph type="body" idx="1"/>
          </p:nvPr>
        </p:nvSpPr>
        <p:spPr>
          <a:xfrm>
            <a:off x="1143000" y="1828800"/>
            <a:ext cx="9982200" cy="4326900"/>
          </a:xfrm>
          <a:prstGeom prst="rect">
            <a:avLst/>
          </a:prstGeom>
          <a:noFill/>
          <a:ln>
            <a:noFill/>
          </a:ln>
        </p:spPr>
        <p:txBody>
          <a:bodyPr spcFirstLastPara="1" wrap="square" lIns="91425" tIns="45700" rIns="91425" bIns="45700" anchor="t" anchorCtr="0">
            <a:normAutofit/>
          </a:bodyPr>
          <a:lstStyle/>
          <a:p>
            <a:pPr marL="457200" lvl="0" indent="-330200" algn="just" rtl="0">
              <a:lnSpc>
                <a:spcPct val="150000"/>
              </a:lnSpc>
              <a:spcBef>
                <a:spcPts val="0"/>
              </a:spcBef>
              <a:spcAft>
                <a:spcPts val="0"/>
              </a:spcAft>
              <a:buClr>
                <a:srgbClr val="262626"/>
              </a:buClr>
              <a:buSzPts val="1600"/>
              <a:buFont typeface="Times New Roman"/>
              <a:buChar char="●"/>
            </a:pPr>
            <a:r>
              <a:rPr lang="en-US" sz="1800" dirty="0">
                <a:solidFill>
                  <a:srgbClr val="262626"/>
                </a:solidFill>
                <a:latin typeface="Times New Roman"/>
                <a:ea typeface="Times New Roman"/>
                <a:cs typeface="Times New Roman"/>
                <a:sym typeface="Times New Roman"/>
              </a:rPr>
              <a:t>The Proposed System works in a Machine Learning Environment, we use multiple machine learning algorithms to check accuracy of vitamin deficiency and food recommendation and the best model is used for prediction in flask web application. </a:t>
            </a:r>
            <a:endParaRPr sz="1800" dirty="0">
              <a:solidFill>
                <a:srgbClr val="262626"/>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262626"/>
              </a:buClr>
              <a:buSzPts val="1600"/>
              <a:buFont typeface="Times New Roman"/>
              <a:buChar char="●"/>
            </a:pPr>
            <a:r>
              <a:rPr lang="en-US" sz="1800" dirty="0">
                <a:solidFill>
                  <a:srgbClr val="262626"/>
                </a:solidFill>
                <a:latin typeface="Times New Roman"/>
                <a:ea typeface="Times New Roman"/>
                <a:cs typeface="Times New Roman"/>
                <a:sym typeface="Times New Roman"/>
              </a:rPr>
              <a:t>When the user enters vitamin A, B, C, D, E, K values, the algorithm will predict  the deficiency in  the vitamin values entered  and recommends the  food to be  taken based on the deficiency in the vitamin values.</a:t>
            </a:r>
            <a:endParaRPr sz="1800" dirty="0">
              <a:solidFill>
                <a:srgbClr val="262626"/>
              </a:solidFill>
              <a:latin typeface="Times New Roman"/>
              <a:ea typeface="Times New Roman"/>
              <a:cs typeface="Times New Roman"/>
              <a:sym typeface="Times New Roman"/>
            </a:endParaRPr>
          </a:p>
          <a:p>
            <a:pPr marL="0" lvl="0" indent="0" algn="just" rtl="0">
              <a:lnSpc>
                <a:spcPct val="150000"/>
              </a:lnSpc>
              <a:spcBef>
                <a:spcPts val="80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just" rtl="0">
              <a:lnSpc>
                <a:spcPct val="150000"/>
              </a:lnSpc>
              <a:spcBef>
                <a:spcPts val="800"/>
              </a:spcBef>
              <a:spcAft>
                <a:spcPts val="800"/>
              </a:spcAft>
              <a:buClr>
                <a:schemeClr val="dk1"/>
              </a:buClr>
              <a:buSzPts val="1100"/>
              <a:buFont typeface="Arial"/>
              <a:buNone/>
            </a:pPr>
            <a:endParaRPr sz="18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677325" y="609600"/>
            <a:ext cx="10815600" cy="6690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sz="3200" dirty="0">
                <a:latin typeface="Times New Roman"/>
                <a:ea typeface="Times New Roman"/>
                <a:cs typeface="Times New Roman"/>
                <a:sym typeface="Times New Roman"/>
              </a:rPr>
              <a:t>                                  Proposed System</a:t>
            </a:r>
            <a:r>
              <a:rPr lang="en-US" sz="1000" dirty="0">
                <a:latin typeface="Times New Roman"/>
                <a:ea typeface="Times New Roman"/>
                <a:cs typeface="Times New Roman"/>
                <a:sym typeface="Times New Roman"/>
              </a:rPr>
              <a:t>     </a:t>
            </a:r>
            <a:r>
              <a:rPr lang="en-US" sz="2000" dirty="0">
                <a:solidFill>
                  <a:srgbClr val="262626"/>
                </a:solidFill>
                <a:latin typeface="Times New Roman"/>
                <a:ea typeface="Times New Roman"/>
                <a:cs typeface="Times New Roman"/>
                <a:sym typeface="Times New Roman"/>
              </a:rPr>
              <a:t>Continues</a:t>
            </a:r>
            <a:endParaRPr sz="2000" dirty="0">
              <a:solidFill>
                <a:srgbClr val="262626"/>
              </a:solidFill>
              <a:latin typeface="Times New Roman"/>
              <a:ea typeface="Times New Roman"/>
              <a:cs typeface="Times New Roman"/>
              <a:sym typeface="Times New Roman"/>
            </a:endParaRPr>
          </a:p>
        </p:txBody>
      </p:sp>
      <p:sp>
        <p:nvSpPr>
          <p:cNvPr id="104" name="Google Shape;104;p21"/>
          <p:cNvSpPr txBox="1">
            <a:spLocks noGrp="1"/>
          </p:cNvSpPr>
          <p:nvPr>
            <p:ph type="body" idx="1"/>
          </p:nvPr>
        </p:nvSpPr>
        <p:spPr>
          <a:xfrm>
            <a:off x="1142999" y="1772625"/>
            <a:ext cx="10058401" cy="4268700"/>
          </a:xfrm>
          <a:prstGeom prst="rect">
            <a:avLst/>
          </a:prstGeom>
        </p:spPr>
        <p:txBody>
          <a:bodyPr spcFirstLastPara="1" wrap="square" lIns="91425" tIns="45700" rIns="91425" bIns="45700" anchor="t" anchorCtr="0">
            <a:normAutofit/>
          </a:bodyPr>
          <a:lstStyle/>
          <a:p>
            <a:pPr marL="0" lvl="0" indent="0" algn="just" rtl="0">
              <a:lnSpc>
                <a:spcPct val="150000"/>
              </a:lnSpc>
              <a:spcBef>
                <a:spcPts val="1000"/>
              </a:spcBef>
              <a:spcAft>
                <a:spcPts val="0"/>
              </a:spcAft>
              <a:buClr>
                <a:schemeClr val="dk1"/>
              </a:buClr>
              <a:buSzPts val="1100"/>
              <a:buFont typeface="Arial"/>
              <a:buNone/>
            </a:pPr>
            <a:r>
              <a:rPr lang="en-US" sz="1800" dirty="0">
                <a:solidFill>
                  <a:srgbClr val="262626"/>
                </a:solidFill>
                <a:latin typeface="Times New Roman"/>
                <a:ea typeface="Times New Roman"/>
                <a:cs typeface="Times New Roman"/>
                <a:sym typeface="Times New Roman"/>
              </a:rPr>
              <a:t>For this project we have used the Three-tier architecture along with multiple machine learning algorithms to  check the accuracy of vitamin deficiency and food recommendation system and the best model is used for prediction in flask web application. When a user enters vitamin values, the algorithm will predict deficiency in vitamins and recommends food.</a:t>
            </a:r>
            <a:endParaRPr sz="1800" dirty="0">
              <a:solidFill>
                <a:srgbClr val="262626"/>
              </a:solidFill>
              <a:latin typeface="Times New Roman"/>
              <a:ea typeface="Times New Roman"/>
              <a:cs typeface="Times New Roman"/>
              <a:sym typeface="Times New Roman"/>
            </a:endParaRPr>
          </a:p>
          <a:p>
            <a:pPr marL="0" lvl="0" indent="0" algn="just" rtl="0">
              <a:lnSpc>
                <a:spcPct val="150000"/>
              </a:lnSpc>
              <a:spcBef>
                <a:spcPts val="1000"/>
              </a:spcBef>
              <a:spcAft>
                <a:spcPts val="0"/>
              </a:spcAft>
              <a:buNone/>
            </a:pPr>
            <a:r>
              <a:rPr lang="en-US" sz="1800" dirty="0">
                <a:solidFill>
                  <a:srgbClr val="262626"/>
                </a:solidFill>
                <a:latin typeface="Times New Roman"/>
                <a:ea typeface="Times New Roman"/>
                <a:cs typeface="Times New Roman"/>
                <a:sym typeface="Times New Roman"/>
              </a:rPr>
              <a:t>1) It automates the process of vitamin deficiency detection and food recommendation.</a:t>
            </a:r>
            <a:endParaRPr sz="1800" dirty="0">
              <a:solidFill>
                <a:srgbClr val="262626"/>
              </a:solidFill>
              <a:latin typeface="Times New Roman"/>
              <a:ea typeface="Times New Roman"/>
              <a:cs typeface="Times New Roman"/>
              <a:sym typeface="Times New Roman"/>
            </a:endParaRPr>
          </a:p>
          <a:p>
            <a:pPr marL="0" lvl="0" indent="0" algn="just" rtl="0">
              <a:lnSpc>
                <a:spcPct val="150000"/>
              </a:lnSpc>
              <a:spcBef>
                <a:spcPts val="1000"/>
              </a:spcBef>
              <a:spcAft>
                <a:spcPts val="0"/>
              </a:spcAft>
              <a:buClr>
                <a:schemeClr val="dk1"/>
              </a:buClr>
              <a:buSzPts val="1100"/>
              <a:buFont typeface="Arial"/>
              <a:buNone/>
            </a:pPr>
            <a:r>
              <a:rPr lang="en-US" sz="1800" dirty="0">
                <a:solidFill>
                  <a:srgbClr val="262626"/>
                </a:solidFill>
                <a:latin typeface="Times New Roman"/>
                <a:ea typeface="Times New Roman"/>
                <a:cs typeface="Times New Roman"/>
                <a:sym typeface="Times New Roman"/>
              </a:rPr>
              <a:t>2) Previous datasets are used for training and testing.</a:t>
            </a:r>
            <a:endParaRPr sz="1800" dirty="0">
              <a:solidFill>
                <a:srgbClr val="262626"/>
              </a:solidFill>
              <a:latin typeface="Times New Roman"/>
              <a:ea typeface="Times New Roman"/>
              <a:cs typeface="Times New Roman"/>
              <a:sym typeface="Times New Roman"/>
            </a:endParaRPr>
          </a:p>
          <a:p>
            <a:pPr marL="0" lvl="0" indent="0" algn="just" rtl="0">
              <a:lnSpc>
                <a:spcPct val="150000"/>
              </a:lnSpc>
              <a:spcBef>
                <a:spcPts val="1000"/>
              </a:spcBef>
              <a:spcAft>
                <a:spcPts val="0"/>
              </a:spcAft>
              <a:buClr>
                <a:schemeClr val="dk1"/>
              </a:buClr>
              <a:buSzPts val="1100"/>
              <a:buFont typeface="Arial"/>
              <a:buNone/>
            </a:pPr>
            <a:r>
              <a:rPr lang="en-US" sz="1800" dirty="0">
                <a:solidFill>
                  <a:srgbClr val="262626"/>
                </a:solidFill>
                <a:latin typeface="Times New Roman"/>
                <a:ea typeface="Times New Roman"/>
                <a:cs typeface="Times New Roman"/>
                <a:sym typeface="Times New Roman"/>
              </a:rPr>
              <a:t>3) Accuracy of the model is improved compared to existing methods.</a:t>
            </a:r>
            <a:endParaRPr sz="1800" dirty="0">
              <a:solidFill>
                <a:srgbClr val="262626"/>
              </a:solidFill>
              <a:latin typeface="Times New Roman"/>
              <a:ea typeface="Times New Roman"/>
              <a:cs typeface="Times New Roman"/>
              <a:sym typeface="Times New Roman"/>
            </a:endParaRPr>
          </a:p>
          <a:p>
            <a:pPr marL="0" lvl="0" indent="0" algn="just" rtl="0">
              <a:lnSpc>
                <a:spcPct val="150000"/>
              </a:lnSpc>
              <a:spcBef>
                <a:spcPts val="1000"/>
              </a:spcBef>
              <a:spcAft>
                <a:spcPts val="0"/>
              </a:spcAft>
              <a:buNone/>
            </a:pPr>
            <a:endParaRPr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677325" y="609600"/>
            <a:ext cx="10815600" cy="6546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sz="3200" dirty="0">
                <a:latin typeface="Times New Roman"/>
                <a:ea typeface="Times New Roman"/>
                <a:cs typeface="Times New Roman"/>
                <a:sym typeface="Times New Roman"/>
              </a:rPr>
              <a:t>                               Proposed System</a:t>
            </a:r>
            <a:r>
              <a:rPr lang="en-US" dirty="0"/>
              <a:t> </a:t>
            </a:r>
            <a:r>
              <a:rPr lang="en-US" sz="2000" dirty="0">
                <a:latin typeface="Times New Roman"/>
                <a:ea typeface="Times New Roman"/>
                <a:cs typeface="Times New Roman"/>
                <a:sym typeface="Times New Roman"/>
              </a:rPr>
              <a:t>Continues</a:t>
            </a:r>
            <a:endParaRPr sz="2000" dirty="0">
              <a:latin typeface="Times New Roman"/>
              <a:ea typeface="Times New Roman"/>
              <a:cs typeface="Times New Roman"/>
              <a:sym typeface="Times New Roman"/>
            </a:endParaRPr>
          </a:p>
        </p:txBody>
      </p:sp>
      <p:sp>
        <p:nvSpPr>
          <p:cNvPr id="110" name="Google Shape;110;p22"/>
          <p:cNvSpPr txBox="1">
            <a:spLocks noGrp="1"/>
          </p:cNvSpPr>
          <p:nvPr>
            <p:ph type="body" idx="1"/>
          </p:nvPr>
        </p:nvSpPr>
        <p:spPr>
          <a:xfrm>
            <a:off x="990600" y="1598275"/>
            <a:ext cx="10287000" cy="4547700"/>
          </a:xfrm>
          <a:prstGeom prst="rect">
            <a:avLst/>
          </a:prstGeom>
        </p:spPr>
        <p:txBody>
          <a:bodyPr spcFirstLastPara="1" wrap="square" lIns="91425" tIns="45700" rIns="91425" bIns="45700" anchor="t" anchorCtr="0">
            <a:noAutofit/>
          </a:bodyPr>
          <a:lstStyle/>
          <a:p>
            <a:pPr marL="457200" lvl="0" indent="-333057" algn="just" rtl="0">
              <a:lnSpc>
                <a:spcPct val="150000"/>
              </a:lnSpc>
              <a:spcBef>
                <a:spcPts val="1000"/>
              </a:spcBef>
              <a:spcAft>
                <a:spcPts val="0"/>
              </a:spcAft>
              <a:buClr>
                <a:srgbClr val="262626"/>
              </a:buClr>
              <a:buSzPts val="1645"/>
              <a:buFont typeface="Times New Roman"/>
              <a:buChar char="●"/>
            </a:pPr>
            <a:r>
              <a:rPr lang="en-US" sz="1645" dirty="0">
                <a:solidFill>
                  <a:srgbClr val="262626"/>
                </a:solidFill>
                <a:latin typeface="Times New Roman"/>
                <a:ea typeface="Times New Roman"/>
                <a:cs typeface="Times New Roman"/>
                <a:sym typeface="Times New Roman"/>
              </a:rPr>
              <a:t>The three-tier software architecture emerged in the 1990s to overcome the limitations of the two-tier architecture. The third tier is between the user interface and the data management components. </a:t>
            </a:r>
            <a:endParaRPr sz="1645" dirty="0">
              <a:solidFill>
                <a:srgbClr val="262626"/>
              </a:solidFill>
              <a:latin typeface="Times New Roman"/>
              <a:ea typeface="Times New Roman"/>
              <a:cs typeface="Times New Roman"/>
              <a:sym typeface="Times New Roman"/>
            </a:endParaRPr>
          </a:p>
          <a:p>
            <a:pPr marL="457200" lvl="0" indent="-333057" algn="just" rtl="0">
              <a:lnSpc>
                <a:spcPct val="200000"/>
              </a:lnSpc>
              <a:spcBef>
                <a:spcPts val="0"/>
              </a:spcBef>
              <a:spcAft>
                <a:spcPts val="0"/>
              </a:spcAft>
              <a:buClr>
                <a:srgbClr val="262626"/>
              </a:buClr>
              <a:buSzPts val="1645"/>
              <a:buFont typeface="Times New Roman"/>
              <a:buChar char="●"/>
            </a:pPr>
            <a:r>
              <a:rPr lang="en-US" sz="1645" dirty="0">
                <a:solidFill>
                  <a:srgbClr val="262626"/>
                </a:solidFill>
                <a:latin typeface="Times New Roman"/>
                <a:ea typeface="Times New Roman"/>
                <a:cs typeface="Times New Roman"/>
                <a:sym typeface="Times New Roman"/>
              </a:rPr>
              <a:t>This middle tier provides process management where business logic and rules are executed and can accommodate hundreds of users  by providing functions such as queuing, application execution, and database staging. </a:t>
            </a:r>
            <a:endParaRPr sz="1645" dirty="0">
              <a:solidFill>
                <a:srgbClr val="262626"/>
              </a:solidFill>
              <a:latin typeface="Times New Roman"/>
              <a:ea typeface="Times New Roman"/>
              <a:cs typeface="Times New Roman"/>
              <a:sym typeface="Times New Roman"/>
            </a:endParaRPr>
          </a:p>
          <a:p>
            <a:pPr marL="457200" lvl="0" indent="-333057" algn="just" rtl="0">
              <a:lnSpc>
                <a:spcPct val="200000"/>
              </a:lnSpc>
              <a:spcBef>
                <a:spcPts val="0"/>
              </a:spcBef>
              <a:spcAft>
                <a:spcPts val="0"/>
              </a:spcAft>
              <a:buClr>
                <a:srgbClr val="262626"/>
              </a:buClr>
              <a:buSzPts val="1645"/>
              <a:buFont typeface="Times New Roman"/>
              <a:buChar char="●"/>
            </a:pPr>
            <a:r>
              <a:rPr lang="en-US" sz="1645" dirty="0">
                <a:solidFill>
                  <a:srgbClr val="262626"/>
                </a:solidFill>
                <a:latin typeface="Times New Roman"/>
                <a:ea typeface="Times New Roman"/>
                <a:cs typeface="Times New Roman"/>
                <a:sym typeface="Times New Roman"/>
              </a:rPr>
              <a:t>This is used when an effective distributed client/server design is needed that provides increased performance, flexibility, maintainability, reusability, and scalability, while hiding the complexity of distributed processing from the user. </a:t>
            </a:r>
            <a:endParaRPr sz="1645" dirty="0">
              <a:solidFill>
                <a:srgbClr val="262626"/>
              </a:solidFill>
              <a:latin typeface="Times New Roman"/>
              <a:ea typeface="Times New Roman"/>
              <a:cs typeface="Times New Roman"/>
              <a:sym typeface="Times New Roman"/>
            </a:endParaRPr>
          </a:p>
          <a:p>
            <a:pPr marL="457200" lvl="0" indent="-333057" algn="just" rtl="0">
              <a:lnSpc>
                <a:spcPct val="200000"/>
              </a:lnSpc>
              <a:spcBef>
                <a:spcPts val="0"/>
              </a:spcBef>
              <a:spcAft>
                <a:spcPts val="0"/>
              </a:spcAft>
              <a:buClr>
                <a:srgbClr val="262626"/>
              </a:buClr>
              <a:buSzPts val="1645"/>
              <a:buFont typeface="Times New Roman"/>
              <a:buChar char="●"/>
            </a:pPr>
            <a:r>
              <a:rPr lang="en-US" sz="1645" dirty="0">
                <a:solidFill>
                  <a:srgbClr val="262626"/>
                </a:solidFill>
                <a:latin typeface="Times New Roman"/>
                <a:ea typeface="Times New Roman"/>
                <a:cs typeface="Times New Roman"/>
                <a:sym typeface="Times New Roman"/>
              </a:rPr>
              <a:t>These characteristics have made three layer architectures a popular choice for Internet applications and net-centric information systems.</a:t>
            </a:r>
            <a:endParaRPr sz="1645" dirty="0">
              <a:solidFill>
                <a:srgbClr val="262626"/>
              </a:solidFill>
              <a:latin typeface="Times New Roman"/>
              <a:ea typeface="Times New Roman"/>
              <a:cs typeface="Times New Roman"/>
              <a:sym typeface="Times New Roman"/>
            </a:endParaRPr>
          </a:p>
          <a:p>
            <a:pPr marL="0" lvl="0" indent="0" algn="just" rtl="0">
              <a:spcBef>
                <a:spcPts val="1000"/>
              </a:spcBef>
              <a:spcAft>
                <a:spcPts val="0"/>
              </a:spcAft>
              <a:buSzPts val="935"/>
              <a:buNone/>
            </a:pPr>
            <a:endParaRPr sz="204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1776</Words>
  <Application>Microsoft Office PowerPoint</Application>
  <PresentationFormat>Custom</PresentationFormat>
  <Paragraphs>107</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Simple Light</vt:lpstr>
      <vt:lpstr>Slide 1</vt:lpstr>
      <vt:lpstr>                                          Abstract</vt:lpstr>
      <vt:lpstr>                                        Introduction</vt:lpstr>
      <vt:lpstr>                                   Objectives</vt:lpstr>
      <vt:lpstr>                                    Problem Statement</vt:lpstr>
      <vt:lpstr>                                       Existing System</vt:lpstr>
      <vt:lpstr>                                     Proposed System</vt:lpstr>
      <vt:lpstr>                                  Proposed System     Continues</vt:lpstr>
      <vt:lpstr>                               Proposed System Continues</vt:lpstr>
      <vt:lpstr>                                  Proposed System Continues</vt:lpstr>
      <vt:lpstr>                                Proposed System Continues</vt:lpstr>
      <vt:lpstr>Proposed System Continues</vt:lpstr>
      <vt:lpstr>System Architecture</vt:lpstr>
      <vt:lpstr>Implementation</vt:lpstr>
      <vt:lpstr>                                Implementation continues</vt:lpstr>
      <vt:lpstr>                                 Implementation Continues</vt:lpstr>
      <vt:lpstr>Slide 17</vt:lpstr>
      <vt:lpstr>Slide 18</vt:lpstr>
      <vt:lpstr>Slide 19</vt:lpstr>
      <vt:lpstr>Slide 20</vt:lpstr>
      <vt:lpstr>Slide 21</vt:lpstr>
      <vt:lpstr>Slide 22</vt:lpstr>
      <vt:lpstr>                                     Paper Information</vt:lpstr>
      <vt:lpstr>                                        Conclusion</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Ruhiii</dc:creator>
  <cp:lastModifiedBy>Ruhiii</cp:lastModifiedBy>
  <cp:revision>3</cp:revision>
  <dcterms:modified xsi:type="dcterms:W3CDTF">2022-04-19T15:10:46Z</dcterms:modified>
</cp:coreProperties>
</file>