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83" r:id="rId4"/>
    <p:sldId id="270" r:id="rId5"/>
    <p:sldId id="271" r:id="rId6"/>
    <p:sldId id="273" r:id="rId7"/>
    <p:sldId id="274" r:id="rId8"/>
    <p:sldId id="276" r:id="rId9"/>
    <p:sldId id="284" r:id="rId10"/>
    <p:sldId id="278" r:id="rId11"/>
    <p:sldId id="279" r:id="rId12"/>
    <p:sldId id="282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16" autoAdjust="0"/>
    <p:restoredTop sz="94652"/>
  </p:normalViewPr>
  <p:slideViewPr>
    <p:cSldViewPr snapToGrid="0">
      <p:cViewPr varScale="1">
        <p:scale>
          <a:sx n="121" d="100"/>
          <a:sy n="121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1BF8AD-1D87-49D5-B3CB-FBDAB9038327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C4DAF49-FD62-4B9A-80F6-81DC8B2BFE61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0494E923-7A8D-47A3-B15C-0B64C160BF99}" type="parTrans" cxnId="{F20AE906-A140-49A6-B12D-A53543A1BD00}">
      <dgm:prSet/>
      <dgm:spPr/>
      <dgm:t>
        <a:bodyPr/>
        <a:lstStyle/>
        <a:p>
          <a:endParaRPr lang="en-US"/>
        </a:p>
      </dgm:t>
    </dgm:pt>
    <dgm:pt modelId="{7841E859-FCCE-4CF4-8E0C-790E81FFC6D3}" type="sibTrans" cxnId="{F20AE906-A140-49A6-B12D-A53543A1BD00}">
      <dgm:prSet/>
      <dgm:spPr/>
      <dgm:t>
        <a:bodyPr/>
        <a:lstStyle/>
        <a:p>
          <a:endParaRPr lang="en-US"/>
        </a:p>
      </dgm:t>
    </dgm:pt>
    <dgm:pt modelId="{D148F13A-9060-4621-8183-132EA4039CF7}">
      <dgm:prSet/>
      <dgm:spPr/>
      <dgm:t>
        <a:bodyPr/>
        <a:lstStyle/>
        <a:p>
          <a:r>
            <a:rPr lang="en-US"/>
            <a:t>Objective</a:t>
          </a:r>
        </a:p>
      </dgm:t>
    </dgm:pt>
    <dgm:pt modelId="{2510C9CC-6971-413C-A31C-D7759E4CD0BA}" type="parTrans" cxnId="{D54F5897-999D-4EB5-9DC7-F38852718E14}">
      <dgm:prSet/>
      <dgm:spPr/>
      <dgm:t>
        <a:bodyPr/>
        <a:lstStyle/>
        <a:p>
          <a:endParaRPr lang="en-US"/>
        </a:p>
      </dgm:t>
    </dgm:pt>
    <dgm:pt modelId="{96D00D7C-641F-43B7-BC4C-FF800C03B3CC}" type="sibTrans" cxnId="{D54F5897-999D-4EB5-9DC7-F38852718E14}">
      <dgm:prSet/>
      <dgm:spPr/>
      <dgm:t>
        <a:bodyPr/>
        <a:lstStyle/>
        <a:p>
          <a:endParaRPr lang="en-US"/>
        </a:p>
      </dgm:t>
    </dgm:pt>
    <dgm:pt modelId="{4CC203CF-1BF8-483F-B2F6-2D75D2BE82A1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EAE0B2B3-E923-41F5-94D1-A1F42421923A}" type="parTrans" cxnId="{FB920779-4456-4BF4-8423-37D50626B54E}">
      <dgm:prSet/>
      <dgm:spPr/>
      <dgm:t>
        <a:bodyPr/>
        <a:lstStyle/>
        <a:p>
          <a:endParaRPr lang="en-US"/>
        </a:p>
      </dgm:t>
    </dgm:pt>
    <dgm:pt modelId="{976C9C50-0E59-4D28-83D2-F12FD35D4DE4}" type="sibTrans" cxnId="{FB920779-4456-4BF4-8423-37D50626B54E}">
      <dgm:prSet/>
      <dgm:spPr/>
      <dgm:t>
        <a:bodyPr/>
        <a:lstStyle/>
        <a:p>
          <a:endParaRPr lang="en-US"/>
        </a:p>
      </dgm:t>
    </dgm:pt>
    <dgm:pt modelId="{F1FFE1EB-1DFB-45B6-9723-CCD1ADC54C49}">
      <dgm:prSet/>
      <dgm:spPr/>
      <dgm:t>
        <a:bodyPr/>
        <a:lstStyle/>
        <a:p>
          <a:r>
            <a:rPr lang="en-US"/>
            <a:t>Data Collection &amp; Data Dictionary</a:t>
          </a:r>
        </a:p>
      </dgm:t>
    </dgm:pt>
    <dgm:pt modelId="{CB80113A-A8B9-4EEA-89CE-5FC5986B1C2E}" type="parTrans" cxnId="{2286E4F5-D6C0-46D0-AFB7-7718C7155A39}">
      <dgm:prSet/>
      <dgm:spPr/>
      <dgm:t>
        <a:bodyPr/>
        <a:lstStyle/>
        <a:p>
          <a:endParaRPr lang="en-US"/>
        </a:p>
      </dgm:t>
    </dgm:pt>
    <dgm:pt modelId="{1B0148A7-1001-4DB1-812F-1C88C56B54C5}" type="sibTrans" cxnId="{2286E4F5-D6C0-46D0-AFB7-7718C7155A39}">
      <dgm:prSet/>
      <dgm:spPr/>
      <dgm:t>
        <a:bodyPr/>
        <a:lstStyle/>
        <a:p>
          <a:endParaRPr lang="en-US"/>
        </a:p>
      </dgm:t>
    </dgm:pt>
    <dgm:pt modelId="{B80AD3BB-9CFA-41A5-9A09-F65865136FA5}">
      <dgm:prSet/>
      <dgm:spPr/>
      <dgm:t>
        <a:bodyPr/>
        <a:lstStyle/>
        <a:p>
          <a:r>
            <a:rPr lang="en-US"/>
            <a:t>Exploratory Data Analysis (EDA)</a:t>
          </a:r>
        </a:p>
      </dgm:t>
    </dgm:pt>
    <dgm:pt modelId="{FD8F851F-6E1F-4A11-BE29-999A787E23CC}" type="parTrans" cxnId="{D4998E45-FBC9-42CC-BD05-E6C54666651B}">
      <dgm:prSet/>
      <dgm:spPr/>
      <dgm:t>
        <a:bodyPr/>
        <a:lstStyle/>
        <a:p>
          <a:endParaRPr lang="en-US"/>
        </a:p>
      </dgm:t>
    </dgm:pt>
    <dgm:pt modelId="{91E26B44-9D6B-4493-8EAA-4A2551EC6B9B}" type="sibTrans" cxnId="{D4998E45-FBC9-42CC-BD05-E6C54666651B}">
      <dgm:prSet/>
      <dgm:spPr/>
      <dgm:t>
        <a:bodyPr/>
        <a:lstStyle/>
        <a:p>
          <a:endParaRPr lang="en-US"/>
        </a:p>
      </dgm:t>
    </dgm:pt>
    <dgm:pt modelId="{04A855F5-CF25-4B33-90F8-F7AC80088698}">
      <dgm:prSet/>
      <dgm:spPr/>
      <dgm:t>
        <a:bodyPr/>
        <a:lstStyle/>
        <a:p>
          <a:r>
            <a:rPr lang="en-US"/>
            <a:t>Methodology Overview</a:t>
          </a:r>
        </a:p>
      </dgm:t>
    </dgm:pt>
    <dgm:pt modelId="{1F4E0928-FB73-4C93-8FD2-1F6C326E3613}" type="parTrans" cxnId="{604C996A-791E-48AF-9465-A28284CF5EFC}">
      <dgm:prSet/>
      <dgm:spPr/>
      <dgm:t>
        <a:bodyPr/>
        <a:lstStyle/>
        <a:p>
          <a:endParaRPr lang="en-US"/>
        </a:p>
      </dgm:t>
    </dgm:pt>
    <dgm:pt modelId="{08136045-3F25-4020-A707-B2D2057F8D23}" type="sibTrans" cxnId="{604C996A-791E-48AF-9465-A28284CF5EFC}">
      <dgm:prSet/>
      <dgm:spPr/>
      <dgm:t>
        <a:bodyPr/>
        <a:lstStyle/>
        <a:p>
          <a:endParaRPr lang="en-US"/>
        </a:p>
      </dgm:t>
    </dgm:pt>
    <dgm:pt modelId="{CA19F8A4-9370-459C-8D3D-52BE8764921B}">
      <dgm:prSet/>
      <dgm:spPr/>
      <dgm:t>
        <a:bodyPr/>
        <a:lstStyle/>
        <a:p>
          <a:r>
            <a:rPr lang="en-US"/>
            <a:t>Model Architecture:</a:t>
          </a:r>
        </a:p>
      </dgm:t>
    </dgm:pt>
    <dgm:pt modelId="{6ADF3445-21F9-4435-8F06-413D433E83E0}" type="parTrans" cxnId="{422067D0-1376-49A3-A9A4-AF259851B753}">
      <dgm:prSet/>
      <dgm:spPr/>
      <dgm:t>
        <a:bodyPr/>
        <a:lstStyle/>
        <a:p>
          <a:endParaRPr lang="en-US"/>
        </a:p>
      </dgm:t>
    </dgm:pt>
    <dgm:pt modelId="{A489BAC8-C97A-4D1B-886C-10F9CA887EDA}" type="sibTrans" cxnId="{422067D0-1376-49A3-A9A4-AF259851B753}">
      <dgm:prSet/>
      <dgm:spPr/>
      <dgm:t>
        <a:bodyPr/>
        <a:lstStyle/>
        <a:p>
          <a:endParaRPr lang="en-US"/>
        </a:p>
      </dgm:t>
    </dgm:pt>
    <dgm:pt modelId="{838E400B-49E7-493F-8DFA-4FA692BF8FB0}">
      <dgm:prSet/>
      <dgm:spPr/>
      <dgm:t>
        <a:bodyPr/>
        <a:lstStyle/>
        <a:p>
          <a:r>
            <a:rPr lang="en-US"/>
            <a:t>CNN</a:t>
          </a:r>
        </a:p>
      </dgm:t>
    </dgm:pt>
    <dgm:pt modelId="{BE6A0600-3C3E-4974-8184-A27628CFCF72}" type="parTrans" cxnId="{CE5F8132-10A5-4116-9929-D97078CAF314}">
      <dgm:prSet/>
      <dgm:spPr/>
      <dgm:t>
        <a:bodyPr/>
        <a:lstStyle/>
        <a:p>
          <a:endParaRPr lang="en-US"/>
        </a:p>
      </dgm:t>
    </dgm:pt>
    <dgm:pt modelId="{7AE50906-9A93-4BCD-A28E-F59984A9E96C}" type="sibTrans" cxnId="{CE5F8132-10A5-4116-9929-D97078CAF314}">
      <dgm:prSet/>
      <dgm:spPr/>
      <dgm:t>
        <a:bodyPr/>
        <a:lstStyle/>
        <a:p>
          <a:endParaRPr lang="en-US"/>
        </a:p>
      </dgm:t>
    </dgm:pt>
    <dgm:pt modelId="{133A94DE-D946-4952-8296-798F1EE567B0}">
      <dgm:prSet/>
      <dgm:spPr/>
      <dgm:t>
        <a:bodyPr/>
        <a:lstStyle/>
        <a:p>
          <a:r>
            <a:rPr lang="en-US"/>
            <a:t>RNN</a:t>
          </a:r>
        </a:p>
      </dgm:t>
    </dgm:pt>
    <dgm:pt modelId="{28DE6A1A-A5E8-483E-8B3F-4A1E902B0FEB}" type="parTrans" cxnId="{22775185-05B5-4F53-B483-7CD931CF43FB}">
      <dgm:prSet/>
      <dgm:spPr/>
      <dgm:t>
        <a:bodyPr/>
        <a:lstStyle/>
        <a:p>
          <a:endParaRPr lang="en-US"/>
        </a:p>
      </dgm:t>
    </dgm:pt>
    <dgm:pt modelId="{6B3CB44D-3812-426C-92AF-438E63B87E10}" type="sibTrans" cxnId="{22775185-05B5-4F53-B483-7CD931CF43FB}">
      <dgm:prSet/>
      <dgm:spPr/>
      <dgm:t>
        <a:bodyPr/>
        <a:lstStyle/>
        <a:p>
          <a:endParaRPr lang="en-US"/>
        </a:p>
      </dgm:t>
    </dgm:pt>
    <dgm:pt modelId="{C3952619-8E74-4D11-896D-F053929C61CA}">
      <dgm:prSet/>
      <dgm:spPr/>
      <dgm:t>
        <a:bodyPr/>
        <a:lstStyle/>
        <a:p>
          <a:r>
            <a:rPr lang="en-US"/>
            <a:t>Hybrid LSTM - CNN Model</a:t>
          </a:r>
        </a:p>
      </dgm:t>
    </dgm:pt>
    <dgm:pt modelId="{D1F1E27C-831A-41D0-9156-BB0B02FB53AE}" type="parTrans" cxnId="{8DF011CC-F43F-49E7-9AD3-13C6A1D31042}">
      <dgm:prSet/>
      <dgm:spPr/>
      <dgm:t>
        <a:bodyPr/>
        <a:lstStyle/>
        <a:p>
          <a:endParaRPr lang="en-US"/>
        </a:p>
      </dgm:t>
    </dgm:pt>
    <dgm:pt modelId="{02C743C2-BCD9-4F4B-BFE7-788633B49916}" type="sibTrans" cxnId="{8DF011CC-F43F-49E7-9AD3-13C6A1D31042}">
      <dgm:prSet/>
      <dgm:spPr/>
      <dgm:t>
        <a:bodyPr/>
        <a:lstStyle/>
        <a:p>
          <a:endParaRPr lang="en-US"/>
        </a:p>
      </dgm:t>
    </dgm:pt>
    <dgm:pt modelId="{788ED6C3-EC74-4B88-9C9E-D0D3B729D3B7}">
      <dgm:prSet/>
      <dgm:spPr/>
      <dgm:t>
        <a:bodyPr/>
        <a:lstStyle/>
        <a:p>
          <a:r>
            <a:rPr lang="en-US"/>
            <a:t>Model Performance Comparison</a:t>
          </a:r>
        </a:p>
      </dgm:t>
    </dgm:pt>
    <dgm:pt modelId="{0348A523-9179-436C-B6D7-4A41CC9F26E0}" type="parTrans" cxnId="{BDE362AC-B944-4E5D-87F6-7475CCFBC6C6}">
      <dgm:prSet/>
      <dgm:spPr/>
      <dgm:t>
        <a:bodyPr/>
        <a:lstStyle/>
        <a:p>
          <a:endParaRPr lang="en-US"/>
        </a:p>
      </dgm:t>
    </dgm:pt>
    <dgm:pt modelId="{2C399E4E-6CF5-4510-955D-59058ECE9096}" type="sibTrans" cxnId="{BDE362AC-B944-4E5D-87F6-7475CCFBC6C6}">
      <dgm:prSet/>
      <dgm:spPr/>
      <dgm:t>
        <a:bodyPr/>
        <a:lstStyle/>
        <a:p>
          <a:endParaRPr lang="en-US"/>
        </a:p>
      </dgm:t>
    </dgm:pt>
    <dgm:pt modelId="{9C3A6209-F36F-4E57-AE65-3597F4B5429E}">
      <dgm:prSet/>
      <dgm:spPr/>
      <dgm:t>
        <a:bodyPr/>
        <a:lstStyle/>
        <a:p>
          <a:r>
            <a:rPr lang="en-US"/>
            <a:t>Conclusion</a:t>
          </a:r>
        </a:p>
      </dgm:t>
    </dgm:pt>
    <dgm:pt modelId="{84A64018-BE59-4311-B68F-24BADDD579BF}" type="parTrans" cxnId="{6BCD7E8A-FFC2-4D5F-8853-47A9B86C9939}">
      <dgm:prSet/>
      <dgm:spPr/>
      <dgm:t>
        <a:bodyPr/>
        <a:lstStyle/>
        <a:p>
          <a:endParaRPr lang="en-US"/>
        </a:p>
      </dgm:t>
    </dgm:pt>
    <dgm:pt modelId="{B5A7D5F7-4860-40EE-88AB-F6DD42771117}" type="sibTrans" cxnId="{6BCD7E8A-FFC2-4D5F-8853-47A9B86C9939}">
      <dgm:prSet/>
      <dgm:spPr/>
      <dgm:t>
        <a:bodyPr/>
        <a:lstStyle/>
        <a:p>
          <a:endParaRPr lang="en-US"/>
        </a:p>
      </dgm:t>
    </dgm:pt>
    <dgm:pt modelId="{E5980582-C400-3042-889F-CD0EF18063C5}" type="pres">
      <dgm:prSet presAssocID="{721BF8AD-1D87-49D5-B3CB-FBDAB9038327}" presName="diagram" presStyleCnt="0">
        <dgm:presLayoutVars>
          <dgm:dir/>
          <dgm:resizeHandles val="exact"/>
        </dgm:presLayoutVars>
      </dgm:prSet>
      <dgm:spPr/>
    </dgm:pt>
    <dgm:pt modelId="{666B4623-FEB3-A44D-9D1E-245614FF5860}" type="pres">
      <dgm:prSet presAssocID="{8C4DAF49-FD62-4B9A-80F6-81DC8B2BFE61}" presName="node" presStyleLbl="node1" presStyleIdx="0" presStyleCnt="9">
        <dgm:presLayoutVars>
          <dgm:bulletEnabled val="1"/>
        </dgm:presLayoutVars>
      </dgm:prSet>
      <dgm:spPr/>
    </dgm:pt>
    <dgm:pt modelId="{A2E0CF04-4760-CB44-A991-7DDF3B7FCD2D}" type="pres">
      <dgm:prSet presAssocID="{7841E859-FCCE-4CF4-8E0C-790E81FFC6D3}" presName="sibTrans" presStyleCnt="0"/>
      <dgm:spPr/>
    </dgm:pt>
    <dgm:pt modelId="{50B4281A-7538-F647-864C-D1B62525C267}" type="pres">
      <dgm:prSet presAssocID="{D148F13A-9060-4621-8183-132EA4039CF7}" presName="node" presStyleLbl="node1" presStyleIdx="1" presStyleCnt="9">
        <dgm:presLayoutVars>
          <dgm:bulletEnabled val="1"/>
        </dgm:presLayoutVars>
      </dgm:prSet>
      <dgm:spPr/>
    </dgm:pt>
    <dgm:pt modelId="{86C275C6-0F9A-DC43-8243-E41FA94A8173}" type="pres">
      <dgm:prSet presAssocID="{96D00D7C-641F-43B7-BC4C-FF800C03B3CC}" presName="sibTrans" presStyleCnt="0"/>
      <dgm:spPr/>
    </dgm:pt>
    <dgm:pt modelId="{690F892D-9F2A-2145-95F2-3B8E4502FB1A}" type="pres">
      <dgm:prSet presAssocID="{4CC203CF-1BF8-483F-B2F6-2D75D2BE82A1}" presName="node" presStyleLbl="node1" presStyleIdx="2" presStyleCnt="9">
        <dgm:presLayoutVars>
          <dgm:bulletEnabled val="1"/>
        </dgm:presLayoutVars>
      </dgm:prSet>
      <dgm:spPr/>
    </dgm:pt>
    <dgm:pt modelId="{261E7640-A83B-A843-BE06-EC7404C300AF}" type="pres">
      <dgm:prSet presAssocID="{976C9C50-0E59-4D28-83D2-F12FD35D4DE4}" presName="sibTrans" presStyleCnt="0"/>
      <dgm:spPr/>
    </dgm:pt>
    <dgm:pt modelId="{EEC85DE4-D7F0-B64E-B42A-4644AFC7C253}" type="pres">
      <dgm:prSet presAssocID="{F1FFE1EB-1DFB-45B6-9723-CCD1ADC54C49}" presName="node" presStyleLbl="node1" presStyleIdx="3" presStyleCnt="9">
        <dgm:presLayoutVars>
          <dgm:bulletEnabled val="1"/>
        </dgm:presLayoutVars>
      </dgm:prSet>
      <dgm:spPr/>
    </dgm:pt>
    <dgm:pt modelId="{751D22D6-BFD3-0749-A58C-58C68F4AF44D}" type="pres">
      <dgm:prSet presAssocID="{1B0148A7-1001-4DB1-812F-1C88C56B54C5}" presName="sibTrans" presStyleCnt="0"/>
      <dgm:spPr/>
    </dgm:pt>
    <dgm:pt modelId="{FD699894-E9C9-CD4C-820F-5EA5B918BD6B}" type="pres">
      <dgm:prSet presAssocID="{B80AD3BB-9CFA-41A5-9A09-F65865136FA5}" presName="node" presStyleLbl="node1" presStyleIdx="4" presStyleCnt="9">
        <dgm:presLayoutVars>
          <dgm:bulletEnabled val="1"/>
        </dgm:presLayoutVars>
      </dgm:prSet>
      <dgm:spPr/>
    </dgm:pt>
    <dgm:pt modelId="{24B3F419-6004-8946-ABC9-F1A8D69A90FC}" type="pres">
      <dgm:prSet presAssocID="{91E26B44-9D6B-4493-8EAA-4A2551EC6B9B}" presName="sibTrans" presStyleCnt="0"/>
      <dgm:spPr/>
    </dgm:pt>
    <dgm:pt modelId="{E4651D16-E06E-E44F-B261-CDB854292DB7}" type="pres">
      <dgm:prSet presAssocID="{04A855F5-CF25-4B33-90F8-F7AC80088698}" presName="node" presStyleLbl="node1" presStyleIdx="5" presStyleCnt="9">
        <dgm:presLayoutVars>
          <dgm:bulletEnabled val="1"/>
        </dgm:presLayoutVars>
      </dgm:prSet>
      <dgm:spPr/>
    </dgm:pt>
    <dgm:pt modelId="{09AFA28C-DEC0-394C-BAE3-73575618D3B9}" type="pres">
      <dgm:prSet presAssocID="{08136045-3F25-4020-A707-B2D2057F8D23}" presName="sibTrans" presStyleCnt="0"/>
      <dgm:spPr/>
    </dgm:pt>
    <dgm:pt modelId="{CB205A25-2DE8-DA47-93C9-7B39E7503C8C}" type="pres">
      <dgm:prSet presAssocID="{CA19F8A4-9370-459C-8D3D-52BE8764921B}" presName="node" presStyleLbl="node1" presStyleIdx="6" presStyleCnt="9">
        <dgm:presLayoutVars>
          <dgm:bulletEnabled val="1"/>
        </dgm:presLayoutVars>
      </dgm:prSet>
      <dgm:spPr/>
    </dgm:pt>
    <dgm:pt modelId="{8F737A66-C1F7-F94E-B49E-5220F7200886}" type="pres">
      <dgm:prSet presAssocID="{A489BAC8-C97A-4D1B-886C-10F9CA887EDA}" presName="sibTrans" presStyleCnt="0"/>
      <dgm:spPr/>
    </dgm:pt>
    <dgm:pt modelId="{3FDA9E58-9720-BC4B-BBB2-F803C22E3DA6}" type="pres">
      <dgm:prSet presAssocID="{788ED6C3-EC74-4B88-9C9E-D0D3B729D3B7}" presName="node" presStyleLbl="node1" presStyleIdx="7" presStyleCnt="9">
        <dgm:presLayoutVars>
          <dgm:bulletEnabled val="1"/>
        </dgm:presLayoutVars>
      </dgm:prSet>
      <dgm:spPr/>
    </dgm:pt>
    <dgm:pt modelId="{788BF214-5260-1342-BA57-EF2FF5BBA105}" type="pres">
      <dgm:prSet presAssocID="{2C399E4E-6CF5-4510-955D-59058ECE9096}" presName="sibTrans" presStyleCnt="0"/>
      <dgm:spPr/>
    </dgm:pt>
    <dgm:pt modelId="{0EED1DAD-DD8D-2245-964F-73C713805CAC}" type="pres">
      <dgm:prSet presAssocID="{9C3A6209-F36F-4E57-AE65-3597F4B5429E}" presName="node" presStyleLbl="node1" presStyleIdx="8" presStyleCnt="9">
        <dgm:presLayoutVars>
          <dgm:bulletEnabled val="1"/>
        </dgm:presLayoutVars>
      </dgm:prSet>
      <dgm:spPr/>
    </dgm:pt>
  </dgm:ptLst>
  <dgm:cxnLst>
    <dgm:cxn modelId="{F20AE906-A140-49A6-B12D-A53543A1BD00}" srcId="{721BF8AD-1D87-49D5-B3CB-FBDAB9038327}" destId="{8C4DAF49-FD62-4B9A-80F6-81DC8B2BFE61}" srcOrd="0" destOrd="0" parTransId="{0494E923-7A8D-47A3-B15C-0B64C160BF99}" sibTransId="{7841E859-FCCE-4CF4-8E0C-790E81FFC6D3}"/>
    <dgm:cxn modelId="{30FF8326-8091-844D-93D0-29CE1EDFACF8}" type="presOf" srcId="{D148F13A-9060-4621-8183-132EA4039CF7}" destId="{50B4281A-7538-F647-864C-D1B62525C267}" srcOrd="0" destOrd="0" presId="urn:microsoft.com/office/officeart/2005/8/layout/default"/>
    <dgm:cxn modelId="{CE5F8132-10A5-4116-9929-D97078CAF314}" srcId="{CA19F8A4-9370-459C-8D3D-52BE8764921B}" destId="{838E400B-49E7-493F-8DFA-4FA692BF8FB0}" srcOrd="0" destOrd="0" parTransId="{BE6A0600-3C3E-4974-8184-A27628CFCF72}" sibTransId="{7AE50906-9A93-4BCD-A28E-F59984A9E96C}"/>
    <dgm:cxn modelId="{2C441D42-83C5-F74E-BCD1-BB7E8372DD98}" type="presOf" srcId="{838E400B-49E7-493F-8DFA-4FA692BF8FB0}" destId="{CB205A25-2DE8-DA47-93C9-7B39E7503C8C}" srcOrd="0" destOrd="1" presId="urn:microsoft.com/office/officeart/2005/8/layout/default"/>
    <dgm:cxn modelId="{D4998E45-FBC9-42CC-BD05-E6C54666651B}" srcId="{721BF8AD-1D87-49D5-B3CB-FBDAB9038327}" destId="{B80AD3BB-9CFA-41A5-9A09-F65865136FA5}" srcOrd="4" destOrd="0" parTransId="{FD8F851F-6E1F-4A11-BE29-999A787E23CC}" sibTransId="{91E26B44-9D6B-4493-8EAA-4A2551EC6B9B}"/>
    <dgm:cxn modelId="{7AD6EC68-22E3-2248-94B0-414300566385}" type="presOf" srcId="{133A94DE-D946-4952-8296-798F1EE567B0}" destId="{CB205A25-2DE8-DA47-93C9-7B39E7503C8C}" srcOrd="0" destOrd="2" presId="urn:microsoft.com/office/officeart/2005/8/layout/default"/>
    <dgm:cxn modelId="{6D6A926A-F138-BF45-8E18-BD1BD6638BFB}" type="presOf" srcId="{C3952619-8E74-4D11-896D-F053929C61CA}" destId="{CB205A25-2DE8-DA47-93C9-7B39E7503C8C}" srcOrd="0" destOrd="3" presId="urn:microsoft.com/office/officeart/2005/8/layout/default"/>
    <dgm:cxn modelId="{604C996A-791E-48AF-9465-A28284CF5EFC}" srcId="{721BF8AD-1D87-49D5-B3CB-FBDAB9038327}" destId="{04A855F5-CF25-4B33-90F8-F7AC80088698}" srcOrd="5" destOrd="0" parTransId="{1F4E0928-FB73-4C93-8FD2-1F6C326E3613}" sibTransId="{08136045-3F25-4020-A707-B2D2057F8D23}"/>
    <dgm:cxn modelId="{B3846677-AFD4-AE4A-9ED4-40BC10C17D42}" type="presOf" srcId="{CA19F8A4-9370-459C-8D3D-52BE8764921B}" destId="{CB205A25-2DE8-DA47-93C9-7B39E7503C8C}" srcOrd="0" destOrd="0" presId="urn:microsoft.com/office/officeart/2005/8/layout/default"/>
    <dgm:cxn modelId="{FB920779-4456-4BF4-8423-37D50626B54E}" srcId="{721BF8AD-1D87-49D5-B3CB-FBDAB9038327}" destId="{4CC203CF-1BF8-483F-B2F6-2D75D2BE82A1}" srcOrd="2" destOrd="0" parTransId="{EAE0B2B3-E923-41F5-94D1-A1F42421923A}" sibTransId="{976C9C50-0E59-4D28-83D2-F12FD35D4DE4}"/>
    <dgm:cxn modelId="{22775185-05B5-4F53-B483-7CD931CF43FB}" srcId="{CA19F8A4-9370-459C-8D3D-52BE8764921B}" destId="{133A94DE-D946-4952-8296-798F1EE567B0}" srcOrd="1" destOrd="0" parTransId="{28DE6A1A-A5E8-483E-8B3F-4A1E902B0FEB}" sibTransId="{6B3CB44D-3812-426C-92AF-438E63B87E10}"/>
    <dgm:cxn modelId="{6BCD7E8A-FFC2-4D5F-8853-47A9B86C9939}" srcId="{721BF8AD-1D87-49D5-B3CB-FBDAB9038327}" destId="{9C3A6209-F36F-4E57-AE65-3597F4B5429E}" srcOrd="8" destOrd="0" parTransId="{84A64018-BE59-4311-B68F-24BADDD579BF}" sibTransId="{B5A7D5F7-4860-40EE-88AB-F6DD42771117}"/>
    <dgm:cxn modelId="{D54F5897-999D-4EB5-9DC7-F38852718E14}" srcId="{721BF8AD-1D87-49D5-B3CB-FBDAB9038327}" destId="{D148F13A-9060-4621-8183-132EA4039CF7}" srcOrd="1" destOrd="0" parTransId="{2510C9CC-6971-413C-A31C-D7759E4CD0BA}" sibTransId="{96D00D7C-641F-43B7-BC4C-FF800C03B3CC}"/>
    <dgm:cxn modelId="{18996E9F-2B62-FA40-90A9-7B87F07BB421}" type="presOf" srcId="{F1FFE1EB-1DFB-45B6-9723-CCD1ADC54C49}" destId="{EEC85DE4-D7F0-B64E-B42A-4644AFC7C253}" srcOrd="0" destOrd="0" presId="urn:microsoft.com/office/officeart/2005/8/layout/default"/>
    <dgm:cxn modelId="{0F2BD5AB-1EE7-C64E-8868-C3970AF009A9}" type="presOf" srcId="{9C3A6209-F36F-4E57-AE65-3597F4B5429E}" destId="{0EED1DAD-DD8D-2245-964F-73C713805CAC}" srcOrd="0" destOrd="0" presId="urn:microsoft.com/office/officeart/2005/8/layout/default"/>
    <dgm:cxn modelId="{BDE362AC-B944-4E5D-87F6-7475CCFBC6C6}" srcId="{721BF8AD-1D87-49D5-B3CB-FBDAB9038327}" destId="{788ED6C3-EC74-4B88-9C9E-D0D3B729D3B7}" srcOrd="7" destOrd="0" parTransId="{0348A523-9179-436C-B6D7-4A41CC9F26E0}" sibTransId="{2C399E4E-6CF5-4510-955D-59058ECE9096}"/>
    <dgm:cxn modelId="{E9A8B0B1-613D-9140-91D8-844AD271C63D}" type="presOf" srcId="{B80AD3BB-9CFA-41A5-9A09-F65865136FA5}" destId="{FD699894-E9C9-CD4C-820F-5EA5B918BD6B}" srcOrd="0" destOrd="0" presId="urn:microsoft.com/office/officeart/2005/8/layout/default"/>
    <dgm:cxn modelId="{98FE6EB3-5FAE-9848-8C9F-406369A5F5C1}" type="presOf" srcId="{4CC203CF-1BF8-483F-B2F6-2D75D2BE82A1}" destId="{690F892D-9F2A-2145-95F2-3B8E4502FB1A}" srcOrd="0" destOrd="0" presId="urn:microsoft.com/office/officeart/2005/8/layout/default"/>
    <dgm:cxn modelId="{EF8ECFBD-E040-6D4C-A0D5-FFFEC3DB9F18}" type="presOf" srcId="{721BF8AD-1D87-49D5-B3CB-FBDAB9038327}" destId="{E5980582-C400-3042-889F-CD0EF18063C5}" srcOrd="0" destOrd="0" presId="urn:microsoft.com/office/officeart/2005/8/layout/default"/>
    <dgm:cxn modelId="{BAAB0CBE-82E7-7046-9CC3-0726CB8DF63C}" type="presOf" srcId="{788ED6C3-EC74-4B88-9C9E-D0D3B729D3B7}" destId="{3FDA9E58-9720-BC4B-BBB2-F803C22E3DA6}" srcOrd="0" destOrd="0" presId="urn:microsoft.com/office/officeart/2005/8/layout/default"/>
    <dgm:cxn modelId="{E184BFC2-757B-A847-A9A6-F2155822D556}" type="presOf" srcId="{04A855F5-CF25-4B33-90F8-F7AC80088698}" destId="{E4651D16-E06E-E44F-B261-CDB854292DB7}" srcOrd="0" destOrd="0" presId="urn:microsoft.com/office/officeart/2005/8/layout/default"/>
    <dgm:cxn modelId="{8DF011CC-F43F-49E7-9AD3-13C6A1D31042}" srcId="{CA19F8A4-9370-459C-8D3D-52BE8764921B}" destId="{C3952619-8E74-4D11-896D-F053929C61CA}" srcOrd="2" destOrd="0" parTransId="{D1F1E27C-831A-41D0-9156-BB0B02FB53AE}" sibTransId="{02C743C2-BCD9-4F4B-BFE7-788633B49916}"/>
    <dgm:cxn modelId="{422067D0-1376-49A3-A9A4-AF259851B753}" srcId="{721BF8AD-1D87-49D5-B3CB-FBDAB9038327}" destId="{CA19F8A4-9370-459C-8D3D-52BE8764921B}" srcOrd="6" destOrd="0" parTransId="{6ADF3445-21F9-4435-8F06-413D433E83E0}" sibTransId="{A489BAC8-C97A-4D1B-886C-10F9CA887EDA}"/>
    <dgm:cxn modelId="{66FBC5D2-56BD-9845-8BF2-AB6C56876B70}" type="presOf" srcId="{8C4DAF49-FD62-4B9A-80F6-81DC8B2BFE61}" destId="{666B4623-FEB3-A44D-9D1E-245614FF5860}" srcOrd="0" destOrd="0" presId="urn:microsoft.com/office/officeart/2005/8/layout/default"/>
    <dgm:cxn modelId="{2286E4F5-D6C0-46D0-AFB7-7718C7155A39}" srcId="{721BF8AD-1D87-49D5-B3CB-FBDAB9038327}" destId="{F1FFE1EB-1DFB-45B6-9723-CCD1ADC54C49}" srcOrd="3" destOrd="0" parTransId="{CB80113A-A8B9-4EEA-89CE-5FC5986B1C2E}" sibTransId="{1B0148A7-1001-4DB1-812F-1C88C56B54C5}"/>
    <dgm:cxn modelId="{95A1D675-787E-D749-9A1C-3569427493D6}" type="presParOf" srcId="{E5980582-C400-3042-889F-CD0EF18063C5}" destId="{666B4623-FEB3-A44D-9D1E-245614FF5860}" srcOrd="0" destOrd="0" presId="urn:microsoft.com/office/officeart/2005/8/layout/default"/>
    <dgm:cxn modelId="{323A5110-4017-6948-9C0C-DEB17795F99E}" type="presParOf" srcId="{E5980582-C400-3042-889F-CD0EF18063C5}" destId="{A2E0CF04-4760-CB44-A991-7DDF3B7FCD2D}" srcOrd="1" destOrd="0" presId="urn:microsoft.com/office/officeart/2005/8/layout/default"/>
    <dgm:cxn modelId="{456A73C0-2B5F-6C48-90CF-9359046BE743}" type="presParOf" srcId="{E5980582-C400-3042-889F-CD0EF18063C5}" destId="{50B4281A-7538-F647-864C-D1B62525C267}" srcOrd="2" destOrd="0" presId="urn:microsoft.com/office/officeart/2005/8/layout/default"/>
    <dgm:cxn modelId="{0CBF78C8-7923-984A-81B5-DD7525D440F4}" type="presParOf" srcId="{E5980582-C400-3042-889F-CD0EF18063C5}" destId="{86C275C6-0F9A-DC43-8243-E41FA94A8173}" srcOrd="3" destOrd="0" presId="urn:microsoft.com/office/officeart/2005/8/layout/default"/>
    <dgm:cxn modelId="{8EFD4FAB-C69D-E140-BAD2-F89D3A0998AA}" type="presParOf" srcId="{E5980582-C400-3042-889F-CD0EF18063C5}" destId="{690F892D-9F2A-2145-95F2-3B8E4502FB1A}" srcOrd="4" destOrd="0" presId="urn:microsoft.com/office/officeart/2005/8/layout/default"/>
    <dgm:cxn modelId="{BA0BA26F-F1FC-F14F-96F9-E8F71732BD58}" type="presParOf" srcId="{E5980582-C400-3042-889F-CD0EF18063C5}" destId="{261E7640-A83B-A843-BE06-EC7404C300AF}" srcOrd="5" destOrd="0" presId="urn:microsoft.com/office/officeart/2005/8/layout/default"/>
    <dgm:cxn modelId="{61EB8699-26B6-1242-8EB1-447452319F8E}" type="presParOf" srcId="{E5980582-C400-3042-889F-CD0EF18063C5}" destId="{EEC85DE4-D7F0-B64E-B42A-4644AFC7C253}" srcOrd="6" destOrd="0" presId="urn:microsoft.com/office/officeart/2005/8/layout/default"/>
    <dgm:cxn modelId="{144AE468-EFDD-F241-B5A8-5A41DB4116A9}" type="presParOf" srcId="{E5980582-C400-3042-889F-CD0EF18063C5}" destId="{751D22D6-BFD3-0749-A58C-58C68F4AF44D}" srcOrd="7" destOrd="0" presId="urn:microsoft.com/office/officeart/2005/8/layout/default"/>
    <dgm:cxn modelId="{70D3D5B3-F6F8-3641-8284-0F43CDC0C8F9}" type="presParOf" srcId="{E5980582-C400-3042-889F-CD0EF18063C5}" destId="{FD699894-E9C9-CD4C-820F-5EA5B918BD6B}" srcOrd="8" destOrd="0" presId="urn:microsoft.com/office/officeart/2005/8/layout/default"/>
    <dgm:cxn modelId="{FD11FEB8-7CDF-124C-93C9-2FFAAAFBCF8A}" type="presParOf" srcId="{E5980582-C400-3042-889F-CD0EF18063C5}" destId="{24B3F419-6004-8946-ABC9-F1A8D69A90FC}" srcOrd="9" destOrd="0" presId="urn:microsoft.com/office/officeart/2005/8/layout/default"/>
    <dgm:cxn modelId="{BDDD8D09-BBE6-2D4E-9B84-1DDFC77C0127}" type="presParOf" srcId="{E5980582-C400-3042-889F-CD0EF18063C5}" destId="{E4651D16-E06E-E44F-B261-CDB854292DB7}" srcOrd="10" destOrd="0" presId="urn:microsoft.com/office/officeart/2005/8/layout/default"/>
    <dgm:cxn modelId="{D27D38B6-B495-4248-BBF2-DEE06483375E}" type="presParOf" srcId="{E5980582-C400-3042-889F-CD0EF18063C5}" destId="{09AFA28C-DEC0-394C-BAE3-73575618D3B9}" srcOrd="11" destOrd="0" presId="urn:microsoft.com/office/officeart/2005/8/layout/default"/>
    <dgm:cxn modelId="{FCD0DDDE-97C3-EE4C-8028-9120046530D8}" type="presParOf" srcId="{E5980582-C400-3042-889F-CD0EF18063C5}" destId="{CB205A25-2DE8-DA47-93C9-7B39E7503C8C}" srcOrd="12" destOrd="0" presId="urn:microsoft.com/office/officeart/2005/8/layout/default"/>
    <dgm:cxn modelId="{4349B74F-BE9D-9C45-AECE-CC917236C9EA}" type="presParOf" srcId="{E5980582-C400-3042-889F-CD0EF18063C5}" destId="{8F737A66-C1F7-F94E-B49E-5220F7200886}" srcOrd="13" destOrd="0" presId="urn:microsoft.com/office/officeart/2005/8/layout/default"/>
    <dgm:cxn modelId="{A9028284-F29D-4C45-B1A6-693CC022A505}" type="presParOf" srcId="{E5980582-C400-3042-889F-CD0EF18063C5}" destId="{3FDA9E58-9720-BC4B-BBB2-F803C22E3DA6}" srcOrd="14" destOrd="0" presId="urn:microsoft.com/office/officeart/2005/8/layout/default"/>
    <dgm:cxn modelId="{C0F53A85-E161-C547-8D06-71FAAE071421}" type="presParOf" srcId="{E5980582-C400-3042-889F-CD0EF18063C5}" destId="{788BF214-5260-1342-BA57-EF2FF5BBA105}" srcOrd="15" destOrd="0" presId="urn:microsoft.com/office/officeart/2005/8/layout/default"/>
    <dgm:cxn modelId="{EEC4B001-E996-2340-88B3-07FBD05E7E28}" type="presParOf" srcId="{E5980582-C400-3042-889F-CD0EF18063C5}" destId="{0EED1DAD-DD8D-2245-964F-73C713805CA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B4623-FEB3-A44D-9D1E-245614FF5860}">
      <dsp:nvSpPr>
        <dsp:cNvPr id="0" name=""/>
        <dsp:cNvSpPr/>
      </dsp:nvSpPr>
      <dsp:spPr>
        <a:xfrm>
          <a:off x="1033010" y="828"/>
          <a:ext cx="2099910" cy="12599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Introduction</a:t>
          </a:r>
        </a:p>
      </dsp:txBody>
      <dsp:txXfrm>
        <a:off x="1033010" y="828"/>
        <a:ext cx="2099910" cy="1259946"/>
      </dsp:txXfrm>
    </dsp:sp>
    <dsp:sp modelId="{50B4281A-7538-F647-864C-D1B62525C267}">
      <dsp:nvSpPr>
        <dsp:cNvPr id="0" name=""/>
        <dsp:cNvSpPr/>
      </dsp:nvSpPr>
      <dsp:spPr>
        <a:xfrm>
          <a:off x="3342912" y="828"/>
          <a:ext cx="2099910" cy="1259946"/>
        </a:xfrm>
        <a:prstGeom prst="rect">
          <a:avLst/>
        </a:prstGeom>
        <a:solidFill>
          <a:schemeClr val="accent5">
            <a:hueOff val="-1519019"/>
            <a:satOff val="-103"/>
            <a:lumOff val="24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Objective</a:t>
          </a:r>
        </a:p>
      </dsp:txBody>
      <dsp:txXfrm>
        <a:off x="3342912" y="828"/>
        <a:ext cx="2099910" cy="1259946"/>
      </dsp:txXfrm>
    </dsp:sp>
    <dsp:sp modelId="{690F892D-9F2A-2145-95F2-3B8E4502FB1A}">
      <dsp:nvSpPr>
        <dsp:cNvPr id="0" name=""/>
        <dsp:cNvSpPr/>
      </dsp:nvSpPr>
      <dsp:spPr>
        <a:xfrm>
          <a:off x="5652813" y="828"/>
          <a:ext cx="2099910" cy="1259946"/>
        </a:xfrm>
        <a:prstGeom prst="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Problem Statement</a:t>
          </a:r>
        </a:p>
      </dsp:txBody>
      <dsp:txXfrm>
        <a:off x="5652813" y="828"/>
        <a:ext cx="2099910" cy="1259946"/>
      </dsp:txXfrm>
    </dsp:sp>
    <dsp:sp modelId="{EEC85DE4-D7F0-B64E-B42A-4644AFC7C253}">
      <dsp:nvSpPr>
        <dsp:cNvPr id="0" name=""/>
        <dsp:cNvSpPr/>
      </dsp:nvSpPr>
      <dsp:spPr>
        <a:xfrm>
          <a:off x="1033010" y="1470765"/>
          <a:ext cx="2099910" cy="1259946"/>
        </a:xfrm>
        <a:prstGeom prst="rect">
          <a:avLst/>
        </a:prstGeom>
        <a:solidFill>
          <a:schemeClr val="accent5">
            <a:hueOff val="-4557056"/>
            <a:satOff val="-310"/>
            <a:lumOff val="735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Collection &amp; Data Dictionary</a:t>
          </a:r>
        </a:p>
      </dsp:txBody>
      <dsp:txXfrm>
        <a:off x="1033010" y="1470765"/>
        <a:ext cx="2099910" cy="1259946"/>
      </dsp:txXfrm>
    </dsp:sp>
    <dsp:sp modelId="{FD699894-E9C9-CD4C-820F-5EA5B918BD6B}">
      <dsp:nvSpPr>
        <dsp:cNvPr id="0" name=""/>
        <dsp:cNvSpPr/>
      </dsp:nvSpPr>
      <dsp:spPr>
        <a:xfrm>
          <a:off x="3342912" y="1470765"/>
          <a:ext cx="2099910" cy="1259946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Exploratory Data Analysis (EDA)</a:t>
          </a:r>
        </a:p>
      </dsp:txBody>
      <dsp:txXfrm>
        <a:off x="3342912" y="1470765"/>
        <a:ext cx="2099910" cy="1259946"/>
      </dsp:txXfrm>
    </dsp:sp>
    <dsp:sp modelId="{E4651D16-E06E-E44F-B261-CDB854292DB7}">
      <dsp:nvSpPr>
        <dsp:cNvPr id="0" name=""/>
        <dsp:cNvSpPr/>
      </dsp:nvSpPr>
      <dsp:spPr>
        <a:xfrm>
          <a:off x="5652813" y="1470765"/>
          <a:ext cx="2099910" cy="1259946"/>
        </a:xfrm>
        <a:prstGeom prst="rect">
          <a:avLst/>
        </a:prstGeom>
        <a:solidFill>
          <a:schemeClr val="accent5">
            <a:hueOff val="-7595094"/>
            <a:satOff val="-516"/>
            <a:lumOff val="1226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Methodology Overview</a:t>
          </a:r>
        </a:p>
      </dsp:txBody>
      <dsp:txXfrm>
        <a:off x="5652813" y="1470765"/>
        <a:ext cx="2099910" cy="1259946"/>
      </dsp:txXfrm>
    </dsp:sp>
    <dsp:sp modelId="{CB205A25-2DE8-DA47-93C9-7B39E7503C8C}">
      <dsp:nvSpPr>
        <dsp:cNvPr id="0" name=""/>
        <dsp:cNvSpPr/>
      </dsp:nvSpPr>
      <dsp:spPr>
        <a:xfrm>
          <a:off x="1033010" y="2940703"/>
          <a:ext cx="2099910" cy="1259946"/>
        </a:xfrm>
        <a:prstGeom prst="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Architecture: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CNN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RNN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Hybrid LSTM - CNN Model</a:t>
          </a:r>
        </a:p>
      </dsp:txBody>
      <dsp:txXfrm>
        <a:off x="1033010" y="2940703"/>
        <a:ext cx="2099910" cy="1259946"/>
      </dsp:txXfrm>
    </dsp:sp>
    <dsp:sp modelId="{3FDA9E58-9720-BC4B-BBB2-F803C22E3DA6}">
      <dsp:nvSpPr>
        <dsp:cNvPr id="0" name=""/>
        <dsp:cNvSpPr/>
      </dsp:nvSpPr>
      <dsp:spPr>
        <a:xfrm>
          <a:off x="3342912" y="2940703"/>
          <a:ext cx="2099910" cy="1259946"/>
        </a:xfrm>
        <a:prstGeom prst="rect">
          <a:avLst/>
        </a:prstGeom>
        <a:solidFill>
          <a:schemeClr val="accent5">
            <a:hueOff val="-10633130"/>
            <a:satOff val="-723"/>
            <a:lumOff val="1716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Performance Comparison</a:t>
          </a:r>
        </a:p>
      </dsp:txBody>
      <dsp:txXfrm>
        <a:off x="3342912" y="2940703"/>
        <a:ext cx="2099910" cy="1259946"/>
      </dsp:txXfrm>
    </dsp:sp>
    <dsp:sp modelId="{0EED1DAD-DD8D-2245-964F-73C713805CAC}">
      <dsp:nvSpPr>
        <dsp:cNvPr id="0" name=""/>
        <dsp:cNvSpPr/>
      </dsp:nvSpPr>
      <dsp:spPr>
        <a:xfrm>
          <a:off x="5652813" y="2940703"/>
          <a:ext cx="2099910" cy="125994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Conclusion</a:t>
          </a:r>
        </a:p>
      </dsp:txBody>
      <dsp:txXfrm>
        <a:off x="5652813" y="2940703"/>
        <a:ext cx="2099910" cy="12599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DDE7A-F5B7-4714-BE52-0668B6A7E99D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7A015-5044-472C-908A-1E6E979F8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2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7A015-5044-472C-908A-1E6E979F8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71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7E4D7-6459-71D6-850D-499008CC2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DB47C1-CFAB-6351-5DCE-009CD51C4E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725C26-BDD5-AF69-931B-BC6C22EDA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988-E31C-9827-3440-5ABCA80D2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7A015-5044-472C-908A-1E6E979F89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4E67D-3B42-08B3-2205-1EE401A23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6C97E2-3718-B38E-3F3F-4FB24954BF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76FDEE-C93B-295F-82FD-FD5031234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08C539-9A65-1AF3-7513-CF276DA5A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7A015-5044-472C-908A-1E6E979F89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71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DD8D8-64BA-74E4-DF33-DB368EE6A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B61C14-08B9-5168-9B89-3864AAFD1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18F545-3D84-876A-D824-F370C6C73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9DB28-4D92-2463-3C9C-B6A2449E7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7A015-5044-472C-908A-1E6E979F89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69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A20BE-6A0D-8AB8-4315-EC54FD8DE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1BF4A0-C044-0E61-7B56-EFE9A1B8EC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BD197F-BC26-FF6C-266A-8D066EFC3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7485C-B252-200E-FB57-2C861E0EC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7A015-5044-472C-908A-1E6E979F89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84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00D84-2AE3-7353-DC26-57054A0C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B0689D-FBB3-7418-4860-B6D8BE80EF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30319-349A-8FEE-AD44-6CEBA889D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2BF65-3B9D-08E6-71D6-D4936BE95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7A015-5044-472C-908A-1E6E979F89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6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C3B38-2E0B-1F1A-BFAB-923711906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32F3F3-45A5-197A-5C47-58A8F6A4C1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7AB5A4-304F-AE01-65FF-FDAF033A5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31058-8AC1-9186-6F76-FDEC5453AA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7A015-5044-472C-908A-1E6E979F89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72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2F9BD-4C0D-2822-10DA-6BDBB3307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36995D-C572-1B1A-7B79-3CE876615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1C6358-C1B8-9B93-C0EF-895166A9B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25DCD-2800-6D92-C0C1-E51ABF6365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E7A015-5044-472C-908A-1E6E979F89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6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EC5E089-A23B-41B6-952B-2F7A2155C1AD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94B4607-5092-40F3-91D3-96139214B8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21801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E089-A23B-41B6-952B-2F7A2155C1AD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607-5092-40F3-91D3-96139214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9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E089-A23B-41B6-952B-2F7A2155C1AD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607-5092-40F3-91D3-96139214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E089-A23B-41B6-952B-2F7A2155C1AD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607-5092-40F3-91D3-96139214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8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E089-A23B-41B6-952B-2F7A2155C1AD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607-5092-40F3-91D3-96139214B88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381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E089-A23B-41B6-952B-2F7A2155C1AD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607-5092-40F3-91D3-96139214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4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E089-A23B-41B6-952B-2F7A2155C1AD}" type="datetimeFigureOut">
              <a:rPr lang="en-US" smtClean="0"/>
              <a:t>12/5/24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607-5092-40F3-91D3-96139214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9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E089-A23B-41B6-952B-2F7A2155C1AD}" type="datetimeFigureOut">
              <a:rPr lang="en-US" smtClean="0"/>
              <a:t>12/5/24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607-5092-40F3-91D3-96139214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E089-A23B-41B6-952B-2F7A2155C1AD}" type="datetimeFigureOut">
              <a:rPr lang="en-US" smtClean="0"/>
              <a:t>12/5/24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607-5092-40F3-91D3-96139214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9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E089-A23B-41B6-952B-2F7A2155C1AD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607-5092-40F3-91D3-96139214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8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5E089-A23B-41B6-952B-2F7A2155C1AD}" type="datetimeFigureOut">
              <a:rPr lang="en-US" smtClean="0"/>
              <a:t>12/5/24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B4607-5092-40F3-91D3-96139214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EC5E089-A23B-41B6-952B-2F7A2155C1AD}" type="datetimeFigureOut">
              <a:rPr lang="en-US" smtClean="0"/>
              <a:t>12/5/24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94B4607-5092-40F3-91D3-96139214B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1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4F97EC1-3569-4A79-9DB8-CC79407D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10" name="Picture 9" descr="Natural gas fired electrical power plant">
            <a:extLst>
              <a:ext uri="{FF2B5EF4-FFF2-40B4-BE49-F238E27FC236}">
                <a16:creationId xmlns:a16="http://schemas.microsoft.com/office/drawing/2014/main" id="{A1D88DE1-7D10-825C-0C97-A52B59058A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50" r="-1" b="-1"/>
          <a:stretch/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13E08444-43C3-4332-B02D-F2DBC8C1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AA76CF-3595-DFA1-8F65-1C161DF0B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23331"/>
            <a:ext cx="9418320" cy="387596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Cooling System Performance in Power Plants Using CNN and RNN Models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BCB3FE-5D50-95F7-4CAD-4D398D1D5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95582"/>
            <a:ext cx="9418320" cy="896658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en-US" sz="500" b="1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Team Name: </a:t>
            </a:r>
            <a:r>
              <a:rPr lang="en-US" sz="500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Cascaders</a:t>
            </a:r>
          </a:p>
          <a:p>
            <a:pPr algn="r"/>
            <a:r>
              <a:rPr lang="en-US" sz="500" b="1" spc="-159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aleway Medium"/>
              </a:rPr>
              <a:t>Presented By: </a:t>
            </a:r>
            <a:r>
              <a:rPr lang="en-US" sz="500" spc="-159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aleway Medium"/>
              </a:rPr>
              <a:t>Shabana Shaik (11766712)</a:t>
            </a:r>
          </a:p>
          <a:p>
            <a:pPr algn="r"/>
            <a:r>
              <a:rPr lang="en-US" sz="500" spc="-159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aleway Medium"/>
              </a:rPr>
              <a:t>	             Shabbeir Ahammad Shaik (</a:t>
            </a:r>
            <a:r>
              <a:rPr lang="en-US" sz="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11659107</a:t>
            </a:r>
            <a:r>
              <a:rPr lang="en-US" sz="500" spc="-159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aleway Medium"/>
              </a:rPr>
              <a:t>)</a:t>
            </a:r>
          </a:p>
          <a:p>
            <a:pPr algn="r"/>
            <a:r>
              <a:rPr lang="en-US" sz="500" spc="-159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aleway Medium"/>
              </a:rPr>
              <a:t>	            Sai Swetha Puli (</a:t>
            </a:r>
            <a:r>
              <a:rPr lang="en-US" sz="5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11688269</a:t>
            </a:r>
            <a:r>
              <a:rPr lang="en-US" sz="500" spc="-159">
                <a:solidFill>
                  <a:srgbClr val="FFFFFF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Raleway Medium"/>
              </a:rPr>
              <a:t>)</a:t>
            </a:r>
          </a:p>
          <a:p>
            <a:pPr algn="r"/>
            <a:endParaRPr lang="en-US" sz="5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D848F31-B9E9-4B45-86EB-66A7D70D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975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37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A2468-4044-D031-9E66-CE10E3E8E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4EBF05-CF6A-C273-E4CD-8662907F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1" indent="0" algn="l" rtl="0">
              <a:lnSpc>
                <a:spcPct val="85000"/>
              </a:lnSpc>
              <a:spcBef>
                <a:spcPct val="0"/>
              </a:spcBef>
            </a:pPr>
            <a:r>
              <a:rPr lang="en-US" sz="4400" b="1" i="1" kern="1200" spc="-50">
                <a:solidFill>
                  <a:srgbClr val="FFFFFF"/>
                </a:solidFill>
                <a:latin typeface="+mj-lt"/>
                <a:ea typeface="+mj-ea"/>
                <a:cs typeface="+mj-cs"/>
                <a:sym typeface="Raleway Medium"/>
              </a:rPr>
              <a:t>Hybrid LSTM-CNN Model</a:t>
            </a: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72211F-9AD6-D2BE-08E7-8DEBBB4FE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359" y="484632"/>
            <a:ext cx="4852854" cy="588224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20617-71C6-F86F-9E7A-BCB696C43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2" y="102141"/>
            <a:ext cx="1197068" cy="5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91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A54A80-BA57-F4B0-54FA-3E27DECE5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28434B-DC56-949C-515B-2FC69A6B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en-US" sz="3200" b="1" i="1" kern="1200" spc="-5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Raleway Medium"/>
              </a:rPr>
              <a:t>Model </a:t>
            </a:r>
            <a:r>
              <a:rPr lang="en-US" sz="3200" b="1" i="1" kern="1200" spc="-50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Raleway Medium"/>
              </a:rPr>
              <a:t>comparision</a:t>
            </a:r>
            <a:r>
              <a:rPr lang="en-US" sz="3200" b="1" i="1" kern="1200" spc="-5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Raleway Medium"/>
              </a:rPr>
              <a:t> 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BA184-8588-9B35-3337-75467986A090}"/>
              </a:ext>
            </a:extLst>
          </p:cNvPr>
          <p:cNvSpPr txBox="1"/>
          <p:nvPr/>
        </p:nvSpPr>
        <p:spPr>
          <a:xfrm>
            <a:off x="1237489" y="2301555"/>
            <a:ext cx="3075836" cy="387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sz="1600" dirty="0"/>
              <a:t>Out of these models Hybrid LSTM-CNN matched the values which are correct and predicted efficiently indicating the best performance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sz="1600" dirty="0"/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sz="1600" dirty="0"/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94D5D-9ECC-87A6-05E9-18F8392B88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265" r="12176"/>
          <a:stretch/>
        </p:blipFill>
        <p:spPr>
          <a:xfrm>
            <a:off x="5160579" y="761355"/>
            <a:ext cx="5967894" cy="54187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81CFE0-A6F7-0C8F-A69C-068CB9E00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2" y="102141"/>
            <a:ext cx="1197068" cy="5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7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63B28-D56A-550B-5638-10FA789AF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2B4DAB-8F78-0B42-55C6-89EEEF66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en-US" sz="3200" b="1" i="1" kern="1200" spc="-50">
                <a:solidFill>
                  <a:schemeClr val="tx1"/>
                </a:solidFill>
                <a:latin typeface="+mj-lt"/>
                <a:ea typeface="+mj-ea"/>
                <a:cs typeface="+mj-cs"/>
                <a:sym typeface="Raleway Medium"/>
              </a:rPr>
              <a:t>Key  findings: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F8907B-0EDC-66EC-B2D5-FDCAE688DF60}"/>
              </a:ext>
            </a:extLst>
          </p:cNvPr>
          <p:cNvSpPr txBox="1"/>
          <p:nvPr/>
        </p:nvSpPr>
        <p:spPr>
          <a:xfrm>
            <a:off x="1237489" y="2301555"/>
            <a:ext cx="3075836" cy="387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02870" indent="-285750" defTabSz="914400"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Out of these finding we came to conclude that most of the power plants are moderately efficient and a few plants are operated efficiently and some of the cooling systems are inefficient which needs to be addressed immediately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60CFC0-3FDE-6E93-297A-302F58E8D2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2544" b="1"/>
          <a:stretch/>
        </p:blipFill>
        <p:spPr>
          <a:xfrm>
            <a:off x="5086110" y="536028"/>
            <a:ext cx="5585134" cy="5071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FD220E-3349-FAA7-36C8-1A19416C6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2" y="102141"/>
            <a:ext cx="1197068" cy="5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2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E606A-BA7C-B2D0-4395-30A8F720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658" y="2678742"/>
            <a:ext cx="6193972" cy="1500515"/>
          </a:xfrm>
        </p:spPr>
        <p:txBody>
          <a:bodyPr>
            <a:noAutofit/>
          </a:bodyPr>
          <a:lstStyle/>
          <a:p>
            <a:pPr algn="ctr"/>
            <a:r>
              <a:rPr lang="en-US" sz="9600" i="1" dirty="0">
                <a:solidFill>
                  <a:schemeClr val="accent1">
                    <a:lumMod val="50000"/>
                  </a:schemeClr>
                </a:solidFill>
                <a:latin typeface="Brush Script MT" panose="03060802040406070304" pitchFamily="66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37865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2A81EE-F525-FAE3-74B9-303D4E64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1"/>
              <a:t>Contents: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87CF9-9C03-4171-BC89-095EE5F6B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" y="102141"/>
            <a:ext cx="1197068" cy="542671"/>
          </a:xfrm>
          <a:prstGeom prst="rect">
            <a:avLst/>
          </a:prstGeom>
        </p:spPr>
      </p:pic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7C02D1F6-5658-2CE2-80AB-A5A7C91C6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1775576"/>
              </p:ext>
            </p:extLst>
          </p:nvPr>
        </p:nvGraphicFramePr>
        <p:xfrm>
          <a:off x="1262063" y="2013055"/>
          <a:ext cx="8785735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57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0C619C-EB85-084E-8F51-E01AA6B07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5D3185-AE44-2722-8B8A-FACFE108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F16DEF-FFEB-3136-69F4-45BF6724F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Cooling systems are heart for the power generation plants which impact directly on operating power, usage of water, and environmental things. </a:t>
            </a:r>
          </a:p>
          <a:p>
            <a:r>
              <a:rPr lang="en-US" dirty="0">
                <a:latin typeface="Times New Roman" panose="02020603050405020304" pitchFamily="18" charset="0"/>
                <a:ea typeface="Lato" panose="020F0502020204030203" pitchFamily="34" charset="0"/>
                <a:cs typeface="Times New Roman" panose="02020603050405020304" pitchFamily="18" charset="0"/>
              </a:rPr>
              <a:t>Prediction of a cooling system is more important to reduce costs and resources. This project uses the advanced deep learning models to predict and forecast the efficiencies of the cooling systems.</a:t>
            </a:r>
          </a:p>
        </p:txBody>
      </p:sp>
      <p:pic>
        <p:nvPicPr>
          <p:cNvPr id="7" name="Picture 6" descr="Smoke from a factory">
            <a:extLst>
              <a:ext uri="{FF2B5EF4-FFF2-40B4-BE49-F238E27FC236}">
                <a16:creationId xmlns:a16="http://schemas.microsoft.com/office/drawing/2014/main" id="{537B6B22-9321-A5E1-5F64-0B30C98CAB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644" r="30064" b="-1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62F6E6-1013-9820-6BBB-E6C2BF4F6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2" y="102141"/>
            <a:ext cx="1197068" cy="5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5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FBFDAD-EA3C-7452-982D-EE8F48121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31BC7F-85B2-026A-15B5-08D5B492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9EE16E-CFFB-A2B0-358B-7BBED817B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933575"/>
            <a:ext cx="4401509" cy="42465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aspect and view of this project is to define and build a deep learning projects that can accurately predict and forecast the efficiencies of the colling systems by using the metrics with variables such as water consumption intensity , and turbine related variables which can reduce cost and increase the sustainability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D1C90-BA39-02E0-040C-475D55BD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66" r="51642" b="-1"/>
          <a:stretch/>
        </p:blipFill>
        <p:spPr>
          <a:xfrm>
            <a:off x="7264770" y="1933575"/>
            <a:ext cx="2469744" cy="363987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C6879C-72E2-5C47-5991-FEC4B475A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" y="102141"/>
            <a:ext cx="1197068" cy="5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3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1B335A-967F-084B-94D0-DEFDB8FAD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1ADBAE-CEE4-5ADE-F7F0-0E1B7DD9F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645106"/>
            <a:ext cx="4534047" cy="142253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pic>
        <p:nvPicPr>
          <p:cNvPr id="17" name="Picture 16" descr="A green and white bar chart&#10;&#10;Description automatically generated">
            <a:extLst>
              <a:ext uri="{FF2B5EF4-FFF2-40B4-BE49-F238E27FC236}">
                <a16:creationId xmlns:a16="http://schemas.microsoft.com/office/drawing/2014/main" id="{A33F1487-5897-B7B4-C85F-9D81B43F0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7" r="3" b="3"/>
          <a:stretch/>
        </p:blipFill>
        <p:spPr>
          <a:xfrm>
            <a:off x="643192" y="645106"/>
            <a:ext cx="5451627" cy="553503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2FFA38-A08E-4DD8-E631-D7AFF45C4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55332"/>
            <a:ext cx="4572002" cy="37248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Aim is to Address  the efficiencies of the cooling systems using advanced machine learning techniques such as CNN, RNN &amp; Hybrid LSTM-CNN</a:t>
            </a:r>
          </a:p>
        </p:txBody>
      </p:sp>
      <p:pic>
        <p:nvPicPr>
          <p:cNvPr id="11" name="Picture 10" descr="A green logo with a black background&#10;&#10;Description automatically generated">
            <a:extLst>
              <a:ext uri="{FF2B5EF4-FFF2-40B4-BE49-F238E27FC236}">
                <a16:creationId xmlns:a16="http://schemas.microsoft.com/office/drawing/2014/main" id="{97870777-935A-FF11-9B4F-753A003622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2" y="102141"/>
            <a:ext cx="1197068" cy="5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2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5940BE-B9DB-77A2-5C74-35CFE072E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158CC8-2BE6-60A6-1C6D-FCF917A6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52" y="834610"/>
            <a:ext cx="6593726" cy="78793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Dictionary: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4E969A-5CD5-FC4F-9084-D77C51724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52" y="2030366"/>
            <a:ext cx="6975474" cy="4703762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collected from data.gov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ID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Unique identifier for power providers.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indicates power plant name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Cooling System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Cooling systems type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Consumption Intensity Rate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Gallons/MWh.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and Net Energy Generation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MWh metrics.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Fuel Consumption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Energy source consumption in MMBTU.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Factors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Temperature, humidity, water 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 geographic and seasonal variations in cooling demands.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green logo with a black background&#10;&#10;Description automatically generated">
            <a:extLst>
              <a:ext uri="{FF2B5EF4-FFF2-40B4-BE49-F238E27FC236}">
                <a16:creationId xmlns:a16="http://schemas.microsoft.com/office/drawing/2014/main" id="{A1E47E1D-6094-CDE4-CBB8-5B9AA3095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2" y="102141"/>
            <a:ext cx="1197068" cy="542671"/>
          </a:xfrm>
          <a:prstGeom prst="rect">
            <a:avLst/>
          </a:prstGeom>
        </p:spPr>
      </p:pic>
      <p:pic>
        <p:nvPicPr>
          <p:cNvPr id="3" name="Graphic 2" descr="Database">
            <a:extLst>
              <a:ext uri="{FF2B5EF4-FFF2-40B4-BE49-F238E27FC236}">
                <a16:creationId xmlns:a16="http://schemas.microsoft.com/office/drawing/2014/main" id="{2AA8C145-7E81-2DE2-9D16-4A18A3F508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90725" y="1622549"/>
            <a:ext cx="2666709" cy="266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4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817525-2185-8CE0-B8CF-65A57D2DE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6E7779-64C8-D7B6-8912-B4EEEACD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ct val="0"/>
              </a:spcBef>
            </a:pPr>
            <a:r>
              <a:rPr lang="en-US" sz="2700" b="1" i="1" kern="1200" spc="-50">
                <a:solidFill>
                  <a:schemeClr val="tx1"/>
                </a:solidFill>
                <a:latin typeface="+mj-lt"/>
                <a:ea typeface="+mj-ea"/>
                <a:cs typeface="+mj-cs"/>
                <a:sym typeface="Raleway Medium"/>
              </a:rPr>
              <a:t>Exploratory Data Analysis (EDA):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19755-3CA2-9247-5CE4-86A8074F748D}"/>
              </a:ext>
            </a:extLst>
          </p:cNvPr>
          <p:cNvSpPr txBox="1"/>
          <p:nvPr/>
        </p:nvSpPr>
        <p:spPr>
          <a:xfrm>
            <a:off x="1237489" y="2301555"/>
            <a:ext cx="3075836" cy="3878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/>
              <a:t>Handling Missing values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/>
              <a:t>Removing Duplicates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/>
              <a:t>Handling Outliers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/>
              <a:t>Encoding Categorical variables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/>
              <a:t>Scaling &amp; Normalization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/>
              <a:t>Feature engineering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/>
              <a:t>Feature selection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/>
              <a:t>Splitting data into training &amp; testing.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600"/>
              <a:t>Model Architecture: CNN, RNN, Hybrid LSTM – CNN models</a:t>
            </a:r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600"/>
          </a:p>
          <a:p>
            <a:pPr indent="-18288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1600"/>
          </a:p>
        </p:txBody>
      </p:sp>
      <p:pic>
        <p:nvPicPr>
          <p:cNvPr id="9" name="Picture 8" descr="A graph showing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1376E729-7675-FD72-B3A2-5E7E83305C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3" r="19882"/>
          <a:stretch/>
        </p:blipFill>
        <p:spPr>
          <a:xfrm>
            <a:off x="4639057" y="10"/>
            <a:ext cx="7552944" cy="6857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55F44B-4B11-1E6D-6E10-556B5C41E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2" y="102141"/>
            <a:ext cx="1197068" cy="5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6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5DE3F5-AC55-7A83-730B-EDE3AC98C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0AB3B0-AB26-98FA-4F36-45FD47C59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7" y="836186"/>
            <a:ext cx="4534047" cy="725468"/>
          </a:xfrm>
        </p:spPr>
        <p:txBody>
          <a:bodyPr>
            <a:noAutofit/>
          </a:bodyPr>
          <a:lstStyle/>
          <a:p>
            <a:pPr marL="0" lvl="1" indent="0" algn="l">
              <a:lnSpc>
                <a:spcPts val="9037"/>
              </a:lnSpc>
            </a:pPr>
            <a:r>
              <a:rPr lang="en-US" sz="4400" b="1" i="1" spc="-461" dirty="0">
                <a:solidFill>
                  <a:schemeClr val="tx2"/>
                </a:solidFill>
                <a:latin typeface="Times New Roman" panose="02020603050405020304" pitchFamily="18" charset="0"/>
                <a:ea typeface="Raleway Medium"/>
                <a:cs typeface="Times New Roman" panose="02020603050405020304" pitchFamily="18" charset="0"/>
                <a:sym typeface="Raleway Medium"/>
              </a:rPr>
              <a:t>Model  Architectures: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36D393-DBB6-0274-05DC-F4FB3E04B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" y="102141"/>
            <a:ext cx="1197068" cy="5426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C9666C-A12A-407C-18BE-757742136152}"/>
              </a:ext>
            </a:extLst>
          </p:cNvPr>
          <p:cNvSpPr txBox="1"/>
          <p:nvPr/>
        </p:nvSpPr>
        <p:spPr>
          <a:xfrm>
            <a:off x="579825" y="1753028"/>
            <a:ext cx="61033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LSTM - CNN: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E92D-C9A9-4E40-3154-CD5ABA071A11}"/>
              </a:ext>
            </a:extLst>
          </p:cNvPr>
          <p:cNvSpPr txBox="1"/>
          <p:nvPr/>
        </p:nvSpPr>
        <p:spPr>
          <a:xfrm>
            <a:off x="672446" y="3183875"/>
            <a:ext cx="34851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spc="-461" dirty="0">
                <a:solidFill>
                  <a:schemeClr val="tx2"/>
                </a:solidFill>
                <a:latin typeface="Times New Roman" panose="02020603050405020304" pitchFamily="18" charset="0"/>
                <a:ea typeface="Raleway Medium"/>
                <a:cs typeface="Times New Roman" panose="02020603050405020304" pitchFamily="18" charset="0"/>
                <a:sym typeface="Raleway Medium"/>
              </a:rPr>
              <a:t>Training  Process</a:t>
            </a:r>
            <a:r>
              <a:rPr lang="en-US" sz="4400" b="1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09172-B705-DE3F-AA5F-7F1FADF9D887}"/>
              </a:ext>
            </a:extLst>
          </p:cNvPr>
          <p:cNvSpPr txBox="1"/>
          <p:nvPr/>
        </p:nvSpPr>
        <p:spPr>
          <a:xfrm>
            <a:off x="826266" y="4351663"/>
            <a:ext cx="509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overall dataset 80% of the data is given for training and 20% is given for testing.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5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86020-E82E-9A62-7F6F-4371E2350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70A9BC-9B51-E5F4-FB43-B7EF1C55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77" y="836186"/>
            <a:ext cx="4534047" cy="725468"/>
          </a:xfrm>
        </p:spPr>
        <p:txBody>
          <a:bodyPr>
            <a:noAutofit/>
          </a:bodyPr>
          <a:lstStyle/>
          <a:p>
            <a:pPr marL="0" lvl="1" indent="0" algn="l">
              <a:lnSpc>
                <a:spcPts val="9037"/>
              </a:lnSpc>
            </a:pPr>
            <a:r>
              <a:rPr lang="en-US" sz="4400" b="1" i="1" spc="-461" dirty="0">
                <a:solidFill>
                  <a:schemeClr val="tx2"/>
                </a:solidFill>
                <a:latin typeface="Times New Roman" panose="02020603050405020304" pitchFamily="18" charset="0"/>
                <a:ea typeface="Raleway Medium"/>
                <a:cs typeface="Times New Roman" panose="02020603050405020304" pitchFamily="18" charset="0"/>
                <a:sym typeface="Raleway Medium"/>
              </a:rPr>
              <a:t>CNN: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E64271-F0EB-F276-CEC4-8016636B8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" y="102141"/>
            <a:ext cx="1197068" cy="542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71121E-178D-13BD-72E7-98249B170BB6}"/>
              </a:ext>
            </a:extLst>
          </p:cNvPr>
          <p:cNvSpPr txBox="1"/>
          <p:nvPr/>
        </p:nvSpPr>
        <p:spPr>
          <a:xfrm>
            <a:off x="5938515" y="792213"/>
            <a:ext cx="1326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spc="-461" dirty="0">
                <a:solidFill>
                  <a:schemeClr val="tx2"/>
                </a:solidFill>
                <a:latin typeface="Times New Roman" panose="02020603050405020304" pitchFamily="18" charset="0"/>
                <a:ea typeface="Raleway Medium"/>
                <a:cs typeface="Times New Roman" panose="02020603050405020304" pitchFamily="18" charset="0"/>
                <a:sym typeface="Raleway Medium"/>
              </a:rPr>
              <a:t>RNN:</a:t>
            </a:r>
            <a:endParaRPr lang="en-US" sz="4400" b="1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352F9B-05CC-3BD4-221B-326036C80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18" y="1793813"/>
            <a:ext cx="5111431" cy="4158867"/>
          </a:xfrm>
          <a:prstGeom prst="rect">
            <a:avLst/>
          </a:prstGeom>
        </p:spPr>
      </p:pic>
      <p:pic>
        <p:nvPicPr>
          <p:cNvPr id="7" name="Picture 6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23F1D1B1-BBBC-2D99-05A9-637743EC5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97" y="1882830"/>
            <a:ext cx="4921047" cy="41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1656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734</TotalTime>
  <Words>466</Words>
  <Application>Microsoft Macintosh PowerPoint</Application>
  <PresentationFormat>Widescreen</PresentationFormat>
  <Paragraphs>68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Brush Script MT</vt:lpstr>
      <vt:lpstr>Aptos</vt:lpstr>
      <vt:lpstr>Arial</vt:lpstr>
      <vt:lpstr>Century Schoolbook</vt:lpstr>
      <vt:lpstr>Times New Roman</vt:lpstr>
      <vt:lpstr>Wingdings</vt:lpstr>
      <vt:lpstr>Wingdings 2</vt:lpstr>
      <vt:lpstr>View</vt:lpstr>
      <vt:lpstr>Predicting Cooling System Performance in Power Plants Using CNN and RNN Models</vt:lpstr>
      <vt:lpstr>Contents:</vt:lpstr>
      <vt:lpstr>Introduction:</vt:lpstr>
      <vt:lpstr>Objective:</vt:lpstr>
      <vt:lpstr>Problem Statement:</vt:lpstr>
      <vt:lpstr>Data Collection &amp; Dictionary:</vt:lpstr>
      <vt:lpstr>Exploratory Data Analysis (EDA):</vt:lpstr>
      <vt:lpstr>Model  Architectures:</vt:lpstr>
      <vt:lpstr>CNN:</vt:lpstr>
      <vt:lpstr>Hybrid LSTM-CNN Model</vt:lpstr>
      <vt:lpstr>Model comparision :</vt:lpstr>
      <vt:lpstr>Key  findings: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Shabana Shaik</dc:creator>
  <cp:lastModifiedBy>Shaik, Shabbeir Ahammad</cp:lastModifiedBy>
  <cp:revision>11</cp:revision>
  <dcterms:created xsi:type="dcterms:W3CDTF">2024-10-10T04:49:47Z</dcterms:created>
  <dcterms:modified xsi:type="dcterms:W3CDTF">2024-12-06T04:55:18Z</dcterms:modified>
</cp:coreProperties>
</file>