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79" r:id="rId4"/>
    <p:sldId id="280" r:id="rId5"/>
    <p:sldId id="268" r:id="rId6"/>
    <p:sldId id="281" r:id="rId7"/>
    <p:sldId id="260" r:id="rId8"/>
    <p:sldId id="269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SRRlCFA/cW3kQ7Z8qFsYPlG0gd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ya Dharshini" initials="PD" lastIdx="1" clrIdx="0">
    <p:extLst>
      <p:ext uri="{19B8F6BF-5375-455C-9EA6-DF929625EA0E}">
        <p15:presenceInfo xmlns:p15="http://schemas.microsoft.com/office/powerpoint/2012/main" userId="a76ae8527a6be5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661627" y="946484"/>
            <a:ext cx="8238142" cy="159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Topological Sort Using DFS and Kahn’s Algorithm</a:t>
            </a:r>
            <a:endParaRPr sz="4000" b="1" dirty="0">
              <a:solidFill>
                <a:srgbClr val="C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 dirty="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dirty="0">
                <a:solidFill>
                  <a:srgbClr val="B9077E"/>
                </a:solidFill>
              </a:rPr>
              <a:t>    </a:t>
            </a:r>
            <a:endParaRPr sz="3200" dirty="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173B73-C247-C9F6-8AB7-9BA73C959073}"/>
              </a:ext>
            </a:extLst>
          </p:cNvPr>
          <p:cNvSpPr txBox="1"/>
          <p:nvPr/>
        </p:nvSpPr>
        <p:spPr>
          <a:xfrm>
            <a:off x="8219768" y="4788816"/>
            <a:ext cx="2950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 NAME     : SHABBEERALI J</a:t>
            </a:r>
          </a:p>
          <a:p>
            <a:r>
              <a:rPr lang="en-IN" sz="1600" dirty="0"/>
              <a:t> ROLL NO: 23ITR149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2919663" y="409487"/>
            <a:ext cx="699435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DESCRIPTION</a:t>
            </a:r>
            <a:endParaRPr lang="en-US" sz="40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AF27D7F-DEE7-C91F-8541-6549E2ADCDA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41850" y="3416116"/>
            <a:ext cx="9896421" cy="66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C18B3-7613-6F25-4A1D-1A48DDFA5C90}"/>
              </a:ext>
            </a:extLst>
          </p:cNvPr>
          <p:cNvSpPr txBox="1"/>
          <p:nvPr/>
        </p:nvSpPr>
        <p:spPr>
          <a:xfrm>
            <a:off x="943897" y="1307690"/>
            <a:ext cx="1112028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Given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Directed Acyclic Graph (DAG)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with n vertices, perform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topological sorting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using: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Depth-First Search (DFS) method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Source removal method (Kahn’s Algorithm)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Also, identify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source vertex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(a vertex with no incoming edges) using: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Adjacency Matrix representation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Adjacency List representation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Topological sorting arranges the vertices in a linear order such that for every directed edge u → v, vertex u comes before v in the ordering. This is commonly used in scheduling, task ordering, and dependency resolution.</a:t>
            </a:r>
            <a:endParaRPr lang="en-IN" sz="2400" dirty="0"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1AF098-39B3-0CE6-1954-86C5A29D3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8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E249-E4C3-B331-46A9-CFE7EC3DB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570" y="465222"/>
            <a:ext cx="8971010" cy="149555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</a:rPr>
              <a:t>ALGORITHM DESIGN TECHNIQUE</a:t>
            </a:r>
            <a:r>
              <a:rPr lang="en-IN" sz="4000" dirty="0"/>
              <a:t> </a:t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55C24-4903-C3B3-8E2C-4CCDB73E2FDB}"/>
              </a:ext>
            </a:extLst>
          </p:cNvPr>
          <p:cNvSpPr txBox="1"/>
          <p:nvPr/>
        </p:nvSpPr>
        <p:spPr>
          <a:xfrm>
            <a:off x="1696825" y="2253006"/>
            <a:ext cx="7824247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Greedy / Graph Traversal</a:t>
            </a:r>
          </a:p>
          <a:p>
            <a:pPr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DFS Approach</a:t>
            </a:r>
            <a:r>
              <a:rPr lang="en-US" sz="2400" dirty="0"/>
              <a:t>: Explore all neighbors deeply and backtrack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Kahn’s Algorithm</a:t>
            </a:r>
            <a:r>
              <a:rPr lang="en-US" sz="2400" dirty="0"/>
              <a:t>: Remove sources (nodes with in-degree 0) and reduce in-degrees of their neighbors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8023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3BEF-6E67-01C6-48C7-6CBF7BC6B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3579" y="622170"/>
            <a:ext cx="6664751" cy="1018095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C00000"/>
                </a:solidFill>
              </a:rPr>
              <a:t>Appropriate 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58482-1ED3-0B39-5D85-416F89F71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8351" y="2535810"/>
            <a:ext cx="10005777" cy="433633"/>
          </a:xfrm>
        </p:spPr>
        <p:txBody>
          <a:bodyPr/>
          <a:lstStyle/>
          <a:p>
            <a:endParaRPr lang="en-IN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6B257-016C-4C8D-3E54-5FD2A97F158B}"/>
              </a:ext>
            </a:extLst>
          </p:cNvPr>
          <p:cNvSpPr txBox="1"/>
          <p:nvPr/>
        </p:nvSpPr>
        <p:spPr>
          <a:xfrm>
            <a:off x="1872006" y="2600111"/>
            <a:ext cx="844798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Adjacency List</a:t>
            </a:r>
            <a:r>
              <a:rPr lang="en-IN" sz="2400" dirty="0"/>
              <a:t> → efficient edge traversal (used in both algorithms)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Adjacency Matrix</a:t>
            </a:r>
            <a:r>
              <a:rPr lang="en-IN" sz="2400" dirty="0"/>
              <a:t> → easy in-degree checking for small graphs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Stack / Queue</a:t>
            </a:r>
            <a:r>
              <a:rPr lang="en-IN" sz="2400" dirty="0"/>
              <a:t> → used in topological sorting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1485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1" dirty="0">
                <a:solidFill>
                  <a:srgbClr val="C00000"/>
                </a:solidFill>
              </a:rPr>
              <a:t>Input Size</a:t>
            </a:r>
            <a:endParaRPr sz="40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621410" y="1753384"/>
            <a:ext cx="5033914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IN" sz="2000" dirty="0"/>
              <a:t>Adjacency List: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:graph = {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0: [1, 2],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1: [3],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2: [],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3: [4],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4: [5],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5: []</a:t>
            </a:r>
          </a:p>
          <a:p>
            <a:pPr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 dirty="0"/>
              <a:t>.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4D754-B8C2-895C-6BE3-6857AE0F594E}"/>
              </a:ext>
            </a:extLst>
          </p:cNvPr>
          <p:cNvSpPr txBox="1"/>
          <p:nvPr/>
        </p:nvSpPr>
        <p:spPr>
          <a:xfrm>
            <a:off x="6853084" y="1848465"/>
            <a:ext cx="548640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Example:</a:t>
            </a:r>
          </a:p>
          <a:p>
            <a:endParaRPr lang="en-IN" sz="2000" dirty="0"/>
          </a:p>
          <a:p>
            <a:r>
              <a:rPr lang="en-IN" sz="2000" dirty="0"/>
              <a:t>Adjacency Matrix:</a:t>
            </a:r>
          </a:p>
          <a:p>
            <a:endParaRPr lang="en-IN" sz="2000" dirty="0"/>
          </a:p>
          <a:p>
            <a:r>
              <a:rPr lang="en-IN" sz="2000" dirty="0"/>
              <a:t>0: [0, 1, 1, 0, 0, 0]</a:t>
            </a:r>
          </a:p>
          <a:p>
            <a:r>
              <a:rPr lang="en-IN" sz="2000" dirty="0"/>
              <a:t>1: [0, 0, 0, 1, 0, 0]</a:t>
            </a:r>
          </a:p>
          <a:p>
            <a:r>
              <a:rPr lang="en-IN" sz="2000" dirty="0"/>
              <a:t>2: [0, 0, 0, 0, 0, 0]</a:t>
            </a:r>
          </a:p>
          <a:p>
            <a:r>
              <a:rPr lang="en-IN" sz="2000" dirty="0"/>
              <a:t>3: [0, 0, 0, 0, 1, 0]</a:t>
            </a:r>
          </a:p>
          <a:p>
            <a:r>
              <a:rPr lang="en-IN" sz="2000" dirty="0"/>
              <a:t>4: [0, 0, 0, 0, 0, 1]</a:t>
            </a:r>
          </a:p>
          <a:p>
            <a:r>
              <a:rPr lang="en-IN" sz="2000" dirty="0"/>
              <a:t>5: [0, 0, 0, 0, 0, 0]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D73CC0-2362-379F-09F6-C03D84FA1900}"/>
              </a:ext>
            </a:extLst>
          </p:cNvPr>
          <p:cNvSpPr txBox="1"/>
          <p:nvPr/>
        </p:nvSpPr>
        <p:spPr>
          <a:xfrm>
            <a:off x="3186261" y="725864"/>
            <a:ext cx="883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</a:rPr>
              <a:t>Efficiency Class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200058-3E06-EBB1-CCBB-CE9185D08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881280"/>
              </p:ext>
            </p:extLst>
          </p:nvPr>
        </p:nvGraphicFramePr>
        <p:xfrm>
          <a:off x="1258529" y="1941096"/>
          <a:ext cx="9635614" cy="2518610"/>
        </p:xfrm>
        <a:graphic>
          <a:graphicData uri="http://schemas.openxmlformats.org/drawingml/2006/table">
            <a:tbl>
              <a:tblPr/>
              <a:tblGrid>
                <a:gridCol w="4852220">
                  <a:extLst>
                    <a:ext uri="{9D8B030D-6E8A-4147-A177-3AD203B41FA5}">
                      <a16:colId xmlns:a16="http://schemas.microsoft.com/office/drawing/2014/main" val="2867981530"/>
                    </a:ext>
                  </a:extLst>
                </a:gridCol>
                <a:gridCol w="4783394">
                  <a:extLst>
                    <a:ext uri="{9D8B030D-6E8A-4147-A177-3AD203B41FA5}">
                      <a16:colId xmlns:a16="http://schemas.microsoft.com/office/drawing/2014/main" val="1470703869"/>
                    </a:ext>
                  </a:extLst>
                </a:gridCol>
              </a:tblGrid>
              <a:tr h="50372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sz="2400" dirty="0">
                          <a:latin typeface="+mj-lt"/>
                        </a:rPr>
                        <a:t>            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sz="2400" dirty="0">
                          <a:latin typeface="+mj-lt"/>
                        </a:rPr>
                        <a:t>         Time Complexity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898552"/>
                  </a:ext>
                </a:extLst>
              </a:tr>
              <a:tr h="503722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IN" sz="2400" dirty="0">
                          <a:latin typeface="+mj-lt"/>
                        </a:rPr>
                        <a:t>DFS Topological Sort               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sz="2400" dirty="0">
                          <a:latin typeface="+mj-lt"/>
                        </a:rPr>
                        <a:t>               O(V + 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157845"/>
                  </a:ext>
                </a:extLst>
              </a:tr>
              <a:tr h="503722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IN" sz="2400" dirty="0">
                          <a:latin typeface="+mj-lt"/>
                        </a:rPr>
                        <a:t>Kahn’s Algorithm                      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sz="2400" dirty="0">
                          <a:latin typeface="+mj-lt"/>
                        </a:rPr>
                        <a:t>               O(V + 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789990"/>
                  </a:ext>
                </a:extLst>
              </a:tr>
              <a:tr h="503722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IN" sz="2400" dirty="0">
                          <a:latin typeface="+mj-lt"/>
                        </a:rPr>
                        <a:t>Source from Matrix                   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sz="2400" dirty="0">
                          <a:latin typeface="+mj-lt"/>
                        </a:rPr>
                        <a:t>                 O(V²)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440173"/>
                  </a:ext>
                </a:extLst>
              </a:tr>
              <a:tr h="503722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Ø"/>
                      </a:pPr>
                      <a:r>
                        <a:rPr lang="en-IN" sz="2400" dirty="0">
                          <a:latin typeface="+mj-lt"/>
                        </a:rPr>
                        <a:t>Source from List                       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IN" sz="2400" dirty="0">
                          <a:latin typeface="+mj-lt"/>
                        </a:rPr>
                        <a:t>              O(V + 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386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67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28041" y="754143"/>
            <a:ext cx="780713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Input / Output</a:t>
            </a:r>
            <a:endParaRPr sz="40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i="0" u="none" strike="noStrike" cap="none" dirty="0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06AD6-106C-FC28-35AA-7EC9FDF9C947}"/>
              </a:ext>
            </a:extLst>
          </p:cNvPr>
          <p:cNvSpPr txBox="1"/>
          <p:nvPr/>
        </p:nvSpPr>
        <p:spPr>
          <a:xfrm>
            <a:off x="914400" y="1461989"/>
            <a:ext cx="11002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/>
              <a:t>Input Graph: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Vertices:</a:t>
            </a:r>
            <a:r>
              <a:rPr lang="en-US" sz="1800" dirty="0"/>
              <a:t> 0 to 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Edges: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0 → 1, 0 →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 →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3 →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4 → 5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86445BB-0DA2-E6DD-FB9E-B6BF5CBB0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EA5CE-916D-C6AD-B6E6-AF242C578410}"/>
              </a:ext>
            </a:extLst>
          </p:cNvPr>
          <p:cNvSpPr txBox="1"/>
          <p:nvPr/>
        </p:nvSpPr>
        <p:spPr>
          <a:xfrm>
            <a:off x="1012723" y="3234813"/>
            <a:ext cx="1090397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DFS-Based Topological Sort: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[0, 2, 1, 3, 4, 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Kahn’s Topological Sort: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[0, 2, 1, 3, 4, 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Source Vertex (Adjacency Matrix):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Source Vertex (Adjacency List):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0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51375F-3704-3CE8-8798-8E61CED7A851}"/>
              </a:ext>
            </a:extLst>
          </p:cNvPr>
          <p:cNvSpPr txBox="1"/>
          <p:nvPr/>
        </p:nvSpPr>
        <p:spPr>
          <a:xfrm>
            <a:off x="3048693" y="3275112"/>
            <a:ext cx="6097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Thank you!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080715628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468</Words>
  <Application>Microsoft Office PowerPoint</Application>
  <PresentationFormat>Widescreen</PresentationFormat>
  <Paragraphs>100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Noto Sans Symbols</vt:lpstr>
      <vt:lpstr>Times New Roman</vt:lpstr>
      <vt:lpstr>Wingdings</vt:lpstr>
      <vt:lpstr>Flow</vt:lpstr>
      <vt:lpstr>  Topological Sort Using DFS and Kahn’s Algorithm</vt:lpstr>
      <vt:lpstr>PowerPoint Presentation</vt:lpstr>
      <vt:lpstr>ALGORITHM DESIGN TECHNIQUE  </vt:lpstr>
      <vt:lpstr>Appropriate Data Structure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DEEPAK K</dc:creator>
  <cp:lastModifiedBy>basith j</cp:lastModifiedBy>
  <cp:revision>33</cp:revision>
  <dcterms:created xsi:type="dcterms:W3CDTF">2021-04-21T15:36:00Z</dcterms:created>
  <dcterms:modified xsi:type="dcterms:W3CDTF">2025-04-11T10:53:49Z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