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F63AC80-7332-454C-90E3-BAA73792E18F}">
  <a:tblStyle styleName="Table_0" styleId="{EF63AC80-7332-454C-90E3-BAA73792E18F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" styleId="{D6105FA6-8363-4D63-9F3F-DD9E7D7A4D07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" styleId="{190E599F-D2AB-4FE5-8515-164108C4D770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3" styleId="{8C43274D-6D74-465B-BA02-24D36C901F0C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4" styleId="{E23551D7-EBA6-404A-A5AD-66D48AD167B0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5" styleId="{83D97C97-07E7-4A46-9653-CC8D50A669F1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6" styleId="{82B66B1D-B3AE-4C05-A4A4-49715D870705}">
    <a:wholeTbl>
      <a:tcStyle>
        <a:tcBdr>
          <a:left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7" styleId="{3AF8662E-5910-4105-9625-222355F17A59}">
    <a:wholeTbl>
      <a:tcStyle>
        <a:tcBdr>
          <a:left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8" styleId="{8F1DDABA-D41E-491A-A4A9-F5AA191933F7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9" styleId="{086219D4-58B6-4EC2-9BF2-A3A528D30751}">
    <a:wholeTbl>
      <a:tcStyle>
        <a:tcBdr>
          <a:left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0" styleId="{E2D341AF-3C84-48B8-BBB2-E4018F3D14EB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1" styleId="{84BBE7AB-A260-494C-8811-0E0D810A023F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2" styleId="{0E3D67F2-085F-43D6-8FD8-AD953E34A401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3" styleId="{D1ADAAA1-B7C9-472D-A068-DA121273C2C6}">
    <a:wholeTbl>
      <a:tcStyle>
        <a:tcBdr>
          <a:left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4" styleId="{E5B84A6F-7FCE-4408-8773-BD5D1910EDB7}">
    <a:wholeTbl>
      <a:tcStyle>
        <a:tcBdr>
          <a:left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5" styleId="{E8D14F63-4E3D-4E3E-8986-65B9F645AE0A}">
    <a:wholeTbl>
      <a:tcStyle>
        <a:tcBdr>
          <a:left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6" styleId="{0344C386-02BF-46EE-B568-14BCFD880804}">
    <a:wholeTbl>
      <a:tcStyle>
        <a:tcBdr>
          <a:left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2" name="Shape 2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3" name="Shape 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4" name="Shape 2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1" name="Shape 3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2" name="Shape 3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9" name="Shape 3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8" name="Shape 3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5" name="Shape 3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2" name="Shape 3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0" name="Shape 4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7" name="Shape 4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6" name="Shape 4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4" name="Shape 4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1" name="Shape 4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0" name="Shape 4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7" name="Shape 4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5" name="Shape 4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1" name="Shape 4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6" name="Shape 4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#include &lt;stdio.h&gt;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#include &lt;string.h&gt;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main()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{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int i = 10;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int j = i;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int* p = &amp;i;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int* q = &amp;p;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*p += 10;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*q = &amp;j;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*p += 10 + *p;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printf("%d %d\n", i ,j);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return 0;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}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2.png" Type="http://schemas.openxmlformats.org/officeDocument/2006/relationships/image" Id="rId3"/><Relationship Target="../media/image06.png" Type="http://schemas.openxmlformats.org/officeDocument/2006/relationships/image" Id="rId5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codepad.org/" Type="http://schemas.openxmlformats.org/officeDocument/2006/relationships/hyperlink" TargetMode="External" Id="rId4"/><Relationship Target="http://s3.amazonaws.com/docuum/attachments/2086/comp%20208%20info.pdf?1240285685" Type="http://schemas.openxmlformats.org/officeDocument/2006/relationships/hyperlink" TargetMode="External" Id="rId3"/><Relationship Target="http://www.compileonline.com/compile_fortran_online.php" Type="http://schemas.openxmlformats.org/officeDocument/2006/relationships/hyperlink" TargetMode="External" Id="rId6"/><Relationship Target="http://www.compileonline.com/compile_c_online.php" Type="http://schemas.openxmlformats.org/officeDocument/2006/relationships/hyperlink" TargetMode="External" Id="rId5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5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5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4"/><Relationship Target="../media/image12.png" Type="http://schemas.openxmlformats.org/officeDocument/2006/relationships/image" Id="rId3"/><Relationship Target="../media/image10.png" Type="http://schemas.openxmlformats.org/officeDocument/2006/relationships/image" Id="rId5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4"/><Relationship Target="../media/image12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4"/><Relationship Target="../media/image12.pn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4"/><Relationship Target="../media/image12.png" Type="http://schemas.openxmlformats.org/officeDocument/2006/relationships/image" Id="rId3"/><Relationship Target="../media/image13.png" Type="http://schemas.openxmlformats.org/officeDocument/2006/relationships/image" Id="rId5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4"/><Relationship Target="../media/image12.png" Type="http://schemas.openxmlformats.org/officeDocument/2006/relationships/image" Id="rId3"/><Relationship Target="../media/image14.png" Type="http://schemas.openxmlformats.org/officeDocument/2006/relationships/image" Id="rId5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4.pn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2.png" Type="http://schemas.openxmlformats.org/officeDocument/2006/relationships/image" Id="rId10"/><Relationship Target="../media/image17.png" Type="http://schemas.openxmlformats.org/officeDocument/2006/relationships/image" Id="rId4"/><Relationship Target="../media/image24.png" Type="http://schemas.openxmlformats.org/officeDocument/2006/relationships/image" Id="rId3"/><Relationship Target="../media/image21.png" Type="http://schemas.openxmlformats.org/officeDocument/2006/relationships/image" Id="rId9"/><Relationship Target="../media/image19.png" Type="http://schemas.openxmlformats.org/officeDocument/2006/relationships/image" Id="rId6"/><Relationship Target="../media/image16.png" Type="http://schemas.openxmlformats.org/officeDocument/2006/relationships/image" Id="rId5"/><Relationship Target="../media/image20.png" Type="http://schemas.openxmlformats.org/officeDocument/2006/relationships/image" Id="rId8"/><Relationship Target="../media/image18.png" Type="http://schemas.openxmlformats.org/officeDocument/2006/relationships/image" Id="rId7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3.png" Type="http://schemas.openxmlformats.org/officeDocument/2006/relationships/image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7.png" Type="http://schemas.openxmlformats.org/officeDocument/2006/relationships/image" Id="rId3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7.png" Type="http://schemas.openxmlformats.org/officeDocument/2006/relationships/image" Id="rId3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8.png" Type="http://schemas.openxmlformats.org/officeDocument/2006/relationships/image" Id="rId3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8.png" Type="http://schemas.openxmlformats.org/officeDocument/2006/relationships/image" Id="rId3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6.png" Type="http://schemas.openxmlformats.org/officeDocument/2006/relationships/image" Id="rId3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6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#slide=id.g2c70b44ee_0269" Type="http://schemas.openxmlformats.org/officeDocument/2006/relationships/hyperlink" TargetMode="External" Id="rId4"/><Relationship Target="#slide=id.g272253454_05" Type="http://schemas.openxmlformats.org/officeDocument/2006/relationships/hyperlink" TargetMode="External" Id="rId3"/><Relationship Target="#slide=id.g2c70b44ee_0157" Type="http://schemas.openxmlformats.org/officeDocument/2006/relationships/hyperlink" TargetMode="External" Id="rId6"/><Relationship Target="#slide=id.g2c70b44ee_0403" Type="http://schemas.openxmlformats.org/officeDocument/2006/relationships/hyperlink" TargetMode="External" Id="rId5"/><Relationship Target="#slide=id.g2c70b44ee_0435" Type="http://schemas.openxmlformats.org/officeDocument/2006/relationships/hyperlink" TargetMode="External" Id="rId8"/><Relationship Target="#slide=id.g27268c87d_056" Type="http://schemas.openxmlformats.org/officeDocument/2006/relationships/hyperlink" TargetMode="External" Id="rId7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2.png" Type="http://schemas.openxmlformats.org/officeDocument/2006/relationships/image" Id="rId3"/><Relationship Target="../media/image00.png" Type="http://schemas.openxmlformats.org/officeDocument/2006/relationships/image" Id="rId5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2.png" Type="http://schemas.openxmlformats.org/officeDocument/2006/relationships/image" Id="rId3"/><Relationship Target="../media/image00.png" Type="http://schemas.openxmlformats.org/officeDocument/2006/relationships/image" Id="rId5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02.png" Type="http://schemas.openxmlformats.org/officeDocument/2006/relationships/image" Id="rId3"/><Relationship Target="../media/image03.png" Type="http://schemas.openxmlformats.org/officeDocument/2006/relationships/image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COMP208 FINAL REVIEW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EPTS COMP Tutor Shabbir Hussain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Pointers Example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28025" x="457200"/>
            <a:ext cy="2667000" cx="2171700"/>
          </a:xfrm>
          <a:prstGeom prst="rect">
            <a:avLst/>
          </a:prstGeom>
        </p:spPr>
      </p:pic>
      <p:sp>
        <p:nvSpPr>
          <p:cNvPr id="121" name="Shape 121"/>
          <p:cNvSpPr txBox="1"/>
          <p:nvPr/>
        </p:nvSpPr>
        <p:spPr>
          <a:xfrm>
            <a:off y="1328025" x="6166625"/>
            <a:ext cy="1433400" cx="2947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Move to the next Line and do the same procedure: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Substitute with correct name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update value</a:t>
            </a:r>
          </a:p>
        </p:txBody>
      </p:sp>
      <p:sp>
        <p:nvSpPr>
          <p:cNvPr id="122" name="Shape 122"/>
          <p:cNvSpPr/>
          <p:nvPr/>
        </p:nvSpPr>
        <p:spPr>
          <a:xfrm>
            <a:off y="3070950" x="227400"/>
            <a:ext cy="121199" cx="70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graphicFrame>
        <p:nvGraphicFramePr>
          <p:cNvPr id="123" name="Shape 123"/>
          <p:cNvGraphicFramePr/>
          <p:nvPr/>
        </p:nvGraphicFramePr>
        <p:xfrm>
          <a:off y="3023612" x="66620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{E23551D7-EBA6-404A-A5AD-66D48AD167B0}</a:tableStyleId>
              </a:tblPr>
              <a:tblGrid>
                <a:gridCol w="686150"/>
                <a:gridCol w="686150"/>
                <a:gridCol w="686150"/>
              </a:tblGrid>
              <a:tr h="2259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Name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Value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Addr</a:t>
                      </a:r>
                    </a:p>
                  </a:txBody>
                  <a:tcPr marR="91425" marB="91425" marT="91425" marL="91425"/>
                </a:tc>
              </a:tr>
              <a:tr h="2259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i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20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&amp;i</a:t>
                      </a:r>
                    </a:p>
                  </a:txBody>
                  <a:tcPr marR="91425" marB="91425" marT="91425" marL="91425"/>
                </a:tc>
              </a:tr>
              <a:tr h="2259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j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30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&amp;j</a:t>
                      </a:r>
                    </a:p>
                  </a:txBody>
                  <a:tcPr marR="91425" marB="91425" marT="91425" marL="91425"/>
                </a:tc>
              </a:tr>
              <a:tr h="2259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&amp;j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&amp;p</a:t>
                      </a:r>
                    </a:p>
                  </a:txBody>
                  <a:tcPr marR="91425" marB="91425" marT="91425" marL="91425"/>
                </a:tc>
              </a:tr>
              <a:tr h="2259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q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&amp;p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&amp;q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cxnSp>
        <p:nvCxnSpPr>
          <p:cNvPr id="124" name="Shape 124"/>
          <p:cNvCxnSpPr/>
          <p:nvPr/>
        </p:nvCxnSpPr>
        <p:spPr>
          <a:xfrm>
            <a:off y="1968425" x="3694150"/>
            <a:ext cy="2022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5" name="Shape 125"/>
          <p:cNvCxnSpPr/>
          <p:nvPr/>
        </p:nvCxnSpPr>
        <p:spPr>
          <a:xfrm>
            <a:off y="2170650" x="3700900"/>
            <a:ext cy="0" cx="2224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6" name="Shape 126"/>
          <p:cNvCxnSpPr/>
          <p:nvPr/>
        </p:nvCxnSpPr>
        <p:spPr>
          <a:xfrm>
            <a:off y="2177400" x="5912000"/>
            <a:ext cy="20694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7" name="Shape 127"/>
          <p:cNvCxnSpPr/>
          <p:nvPr/>
        </p:nvCxnSpPr>
        <p:spPr>
          <a:xfrm rot="10800000">
            <a:off y="4536775" x="3768399"/>
            <a:ext cy="0" cx="3714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8" name="Shape 128"/>
          <p:cNvCxnSpPr/>
          <p:nvPr/>
        </p:nvCxnSpPr>
        <p:spPr>
          <a:xfrm>
            <a:off y="3040274" x="3795275"/>
            <a:ext cy="14763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29" name="Shape 129"/>
          <p:cNvSpPr/>
          <p:nvPr/>
        </p:nvSpPr>
        <p:spPr>
          <a:xfrm>
            <a:off y="3758225" x="7266575"/>
            <a:ext cy="451499" cx="701100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130" name="Shape 13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40750" x="3526912"/>
            <a:ext cy="314325" cx="1457325"/>
          </a:xfrm>
          <a:prstGeom prst="rect">
            <a:avLst/>
          </a:prstGeom>
        </p:spPr>
      </p:pic>
      <p:cxnSp>
        <p:nvCxnSpPr>
          <p:cNvPr id="131" name="Shape 131"/>
          <p:cNvCxnSpPr/>
          <p:nvPr/>
        </p:nvCxnSpPr>
        <p:spPr>
          <a:xfrm>
            <a:off y="1927975" x="4799700"/>
            <a:ext cy="249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32" name="Shape 132"/>
          <p:cNvCxnSpPr>
            <a:endCxn id="130" idx="1"/>
          </p:cNvCxnSpPr>
          <p:nvPr/>
        </p:nvCxnSpPr>
        <p:spPr>
          <a:xfrm rot="10800000" flipH="1">
            <a:off y="1697912" x="2008912"/>
            <a:ext cy="1456799" cx="1517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33" name="Shape 133"/>
          <p:cNvCxnSpPr/>
          <p:nvPr/>
        </p:nvCxnSpPr>
        <p:spPr>
          <a:xfrm>
            <a:off y="4233450" x="5918725"/>
            <a:ext cy="107999" cx="1489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134" name="Shape 13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2707300" x="3700900"/>
            <a:ext cy="238125" cx="12382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Pointers Example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28025" x="457200"/>
            <a:ext cy="2667000" cx="2171700"/>
          </a:xfrm>
          <a:prstGeom prst="rect">
            <a:avLst/>
          </a:prstGeom>
        </p:spPr>
      </p:pic>
      <p:sp>
        <p:nvSpPr>
          <p:cNvPr id="141" name="Shape 141"/>
          <p:cNvSpPr txBox="1"/>
          <p:nvPr/>
        </p:nvSpPr>
        <p:spPr>
          <a:xfrm>
            <a:off y="1328025" x="6464725"/>
            <a:ext cy="1433400" cx="2649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The program will now print the values of i and j</a:t>
            </a:r>
          </a:p>
        </p:txBody>
      </p:sp>
      <p:sp>
        <p:nvSpPr>
          <p:cNvPr id="142" name="Shape 142"/>
          <p:cNvSpPr/>
          <p:nvPr/>
        </p:nvSpPr>
        <p:spPr>
          <a:xfrm>
            <a:off y="3340600" x="227400"/>
            <a:ext cy="121199" cx="70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graphicFrame>
        <p:nvGraphicFramePr>
          <p:cNvPr id="143" name="Shape 143"/>
          <p:cNvGraphicFramePr/>
          <p:nvPr/>
        </p:nvGraphicFramePr>
        <p:xfrm>
          <a:off y="3023612" x="66620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{83D97C97-07E7-4A46-9653-CC8D50A669F1}</a:tableStyleId>
              </a:tblPr>
              <a:tblGrid>
                <a:gridCol w="686150"/>
                <a:gridCol w="686150"/>
                <a:gridCol w="686150"/>
              </a:tblGrid>
              <a:tr h="2259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Name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Value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Addr</a:t>
                      </a:r>
                    </a:p>
                  </a:txBody>
                  <a:tcPr marR="91425" marB="91425" marT="91425" marL="91425"/>
                </a:tc>
              </a:tr>
              <a:tr h="2259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i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20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&amp;i</a:t>
                      </a:r>
                    </a:p>
                  </a:txBody>
                  <a:tcPr marR="91425" marB="91425" marT="91425" marL="91425"/>
                </a:tc>
              </a:tr>
              <a:tr h="2259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j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30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&amp;j</a:t>
                      </a:r>
                    </a:p>
                  </a:txBody>
                  <a:tcPr marR="91425" marB="91425" marT="91425" marL="91425"/>
                </a:tc>
              </a:tr>
              <a:tr h="2259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&amp;j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&amp;p</a:t>
                      </a:r>
                    </a:p>
                  </a:txBody>
                  <a:tcPr marR="91425" marB="91425" marT="91425" marL="91425"/>
                </a:tc>
              </a:tr>
              <a:tr h="2259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q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&amp;p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&amp;q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pic>
        <p:nvPicPr>
          <p:cNvPr id="144" name="Shape 14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105025" x="3418100"/>
            <a:ext cy="933450" cx="2257425"/>
          </a:xfrm>
          <a:prstGeom prst="rect">
            <a:avLst/>
          </a:prstGeom>
        </p:spPr>
      </p:pic>
      <p:cxnSp>
        <p:nvCxnSpPr>
          <p:cNvPr id="145" name="Shape 145"/>
          <p:cNvCxnSpPr/>
          <p:nvPr/>
        </p:nvCxnSpPr>
        <p:spPr>
          <a:xfrm rot="10800000" flipH="1">
            <a:off y="2905500" x="2629050"/>
            <a:ext cy="518999" cx="566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Pointers more Examples</a:t>
            </a:r>
          </a:p>
        </p:txBody>
      </p:sp>
      <p:graphicFrame>
        <p:nvGraphicFramePr>
          <p:cNvPr id="151" name="Shape 151"/>
          <p:cNvGraphicFramePr/>
          <p:nvPr/>
        </p:nvGraphicFramePr>
        <p:xfrm>
          <a:off y="1231325" x="1244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{82B66B1D-B3AE-4C05-A4A4-49715D870705}</a:tableStyleId>
              </a:tblPr>
              <a:tblGrid>
                <a:gridCol w="46275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8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&lt;stdio.h&gt;</a:t>
                      </a:r>
                    </a:p>
                    <a:p>
                      <a:r>
                        <a:t/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];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 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a;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i;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++){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a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]=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i;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printf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"%d %d %d %d\n"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],*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],*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0;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</a:p>
                    <a:p>
                      <a:r>
                        <a:t/>
                      </a:r>
                    </a:p>
                  </a:txBody>
                  <a:tcPr marR="63500" marB="63500" marT="63500" marL="63500"/>
                </a:tc>
              </a:tr>
            </a:tbl>
          </a:graphicData>
        </a:graphic>
      </p:graphicFrame>
      <p:sp>
        <p:nvSpPr>
          <p:cNvPr id="152" name="Shape 152"/>
          <p:cNvSpPr txBox="1"/>
          <p:nvPr/>
        </p:nvSpPr>
        <p:spPr>
          <a:xfrm>
            <a:off y="1231325" x="6222900"/>
            <a:ext cy="1433400" cx="2649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What is the output of this program?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Pointers more Examples</a:t>
            </a:r>
          </a:p>
        </p:txBody>
      </p:sp>
      <p:graphicFrame>
        <p:nvGraphicFramePr>
          <p:cNvPr id="158" name="Shape 158"/>
          <p:cNvGraphicFramePr/>
          <p:nvPr/>
        </p:nvGraphicFramePr>
        <p:xfrm>
          <a:off y="1231325" x="1244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{3AF8662E-5910-4105-9625-222355F17A59}</a:tableStyleId>
              </a:tblPr>
              <a:tblGrid>
                <a:gridCol w="46275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8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&lt;stdio.h&gt;</a:t>
                      </a:r>
                    </a:p>
                    <a:p>
                      <a:r>
                        <a:t/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];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 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a;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i;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++){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a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]=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i;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printf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"%d %d %d %d\n"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],*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],*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0;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</a:p>
                    <a:p>
                      <a:r>
                        <a:t/>
                      </a:r>
                    </a:p>
                  </a:txBody>
                  <a:tcPr marR="63500" marB="63500" marT="63500" marL="63500"/>
                </a:tc>
              </a:tr>
            </a:tbl>
          </a:graphicData>
        </a:graphic>
      </p:graphicFrame>
      <p:sp>
        <p:nvSpPr>
          <p:cNvPr id="159" name="Shape 159"/>
          <p:cNvSpPr txBox="1"/>
          <p:nvPr/>
        </p:nvSpPr>
        <p:spPr>
          <a:xfrm>
            <a:off y="81575" x="5714900"/>
            <a:ext cy="628800" cx="3543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Build a table after all values are initialized</a:t>
            </a:r>
          </a:p>
        </p:txBody>
      </p:sp>
      <p:sp>
        <p:nvSpPr>
          <p:cNvPr id="160" name="Shape 160"/>
          <p:cNvSpPr/>
          <p:nvPr/>
        </p:nvSpPr>
        <p:spPr>
          <a:xfrm>
            <a:off y="3238275" x="-172550"/>
            <a:ext cy="121199" cx="70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graphicFrame>
        <p:nvGraphicFramePr>
          <p:cNvPr id="161" name="Shape 161"/>
          <p:cNvGraphicFramePr/>
          <p:nvPr/>
        </p:nvGraphicFramePr>
        <p:xfrm>
          <a:off y="388200" x="639032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{8F1DDABA-D41E-491A-A4A9-F5AA191933F7}</a:tableStyleId>
              </a:tblPr>
              <a:tblGrid>
                <a:gridCol w="848875"/>
                <a:gridCol w="848875"/>
                <a:gridCol w="848875"/>
              </a:tblGrid>
              <a:tr h="37402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Name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Value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address</a:t>
                      </a:r>
                    </a:p>
                  </a:txBody>
                  <a:tcPr marR="91425" marB="91425" marT="91425" marL="91425"/>
                </a:tc>
              </a:tr>
              <a:tr h="37402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a[0]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R="91425" marB="91425" marT="91425" marL="91425"/>
                </a:tc>
              </a:tr>
              <a:tr h="3740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a[1]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9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a+1</a:t>
                      </a:r>
                    </a:p>
                  </a:txBody>
                  <a:tcPr marR="91425" marB="91425" marT="91425" marL="91425"/>
                </a:tc>
              </a:tr>
              <a:tr h="3740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a[2]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a+2</a:t>
                      </a:r>
                    </a:p>
                  </a:txBody>
                  <a:tcPr marR="91425" marB="91425" marT="91425" marL="91425"/>
                </a:tc>
              </a:tr>
              <a:tr h="3740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a[3]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a+3</a:t>
                      </a:r>
                    </a:p>
                  </a:txBody>
                  <a:tcPr marR="91425" marB="91425" marT="91425" marL="91425"/>
                </a:tc>
              </a:tr>
              <a:tr h="3740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a[4]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a+4</a:t>
                      </a:r>
                    </a:p>
                  </a:txBody>
                  <a:tcPr marR="91425" marB="91425" marT="91425" marL="91425"/>
                </a:tc>
              </a:tr>
              <a:tr h="3740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a[5]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a+5</a:t>
                      </a:r>
                    </a:p>
                  </a:txBody>
                  <a:tcPr marR="91425" marB="91425" marT="91425" marL="91425"/>
                </a:tc>
              </a:tr>
              <a:tr h="3740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a[6]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a+6</a:t>
                      </a:r>
                    </a:p>
                  </a:txBody>
                  <a:tcPr marR="91425" marB="91425" marT="91425" marL="91425"/>
                </a:tc>
              </a:tr>
              <a:tr h="3740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a[7]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a+7</a:t>
                      </a:r>
                    </a:p>
                  </a:txBody>
                  <a:tcPr marR="91425" marB="91425" marT="91425" marL="91425"/>
                </a:tc>
              </a:tr>
              <a:tr h="3740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a[8]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a+8</a:t>
                      </a:r>
                    </a:p>
                  </a:txBody>
                  <a:tcPr marR="91425" marB="91425" marT="91425" marL="91425"/>
                </a:tc>
              </a:tr>
              <a:tr h="3740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a[9]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a+9</a:t>
                      </a:r>
                    </a:p>
                  </a:txBody>
                  <a:tcPr marR="91425" marB="91425" marT="91425" marL="91425"/>
                </a:tc>
              </a:tr>
              <a:tr h="3740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&amp;p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Pointers more Examples</a:t>
            </a:r>
          </a:p>
        </p:txBody>
      </p:sp>
      <p:graphicFrame>
        <p:nvGraphicFramePr>
          <p:cNvPr id="167" name="Shape 167"/>
          <p:cNvGraphicFramePr/>
          <p:nvPr/>
        </p:nvGraphicFramePr>
        <p:xfrm>
          <a:off y="1231325" x="1244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{086219D4-58B6-4EC2-9BF2-A3A528D30751}</a:tableStyleId>
              </a:tblPr>
              <a:tblGrid>
                <a:gridCol w="5306475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
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//start with the original equation    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printf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"%d %d %d %d\n"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],*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],*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</a:p>
                    <a:p>
                      <a:r>
                        <a:t/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//use table to substitute correct variable name: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printf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"%d %d %d %d\n"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],a[</a:t>
                      </a:r>
                      <a:r>
                        <a:rPr lang="en">
                          <a:solidFill>
                            <a:srgbClr val="6D9EE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],a[</a:t>
                      </a:r>
                      <a:r>
                        <a:rPr lang="en">
                          <a:solidFill>
                            <a:srgbClr val="6D9EE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]+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</a:p>
                    <a:p>
                      <a:r>
                        <a:t/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//use table to substitute correct values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printf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"%d %d %d %d\n"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3C78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3C78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3C78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</a:p>
                    <a:p>
                      <a:r>
                        <a:t/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</a:p>
                    <a:p>
                      <a:r>
                        <a:t/>
                      </a:r>
                    </a:p>
                    <a:p>
                      <a:r>
                        <a:t/>
                      </a:r>
                    </a:p>
                  </a:txBody>
                  <a:tcPr marR="63500" marB="63500" marT="63500" marL="63500"/>
                </a:tc>
              </a:tr>
            </a:tbl>
          </a:graphicData>
        </a:graphic>
      </p:graphicFrame>
      <p:graphicFrame>
        <p:nvGraphicFramePr>
          <p:cNvPr id="168" name="Shape 168"/>
          <p:cNvGraphicFramePr/>
          <p:nvPr/>
        </p:nvGraphicFramePr>
        <p:xfrm>
          <a:off y="388200" x="639032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{E2D341AF-3C84-48B8-BBB2-E4018F3D14EB}</a:tableStyleId>
              </a:tblPr>
              <a:tblGrid>
                <a:gridCol w="848875"/>
                <a:gridCol w="848875"/>
                <a:gridCol w="848875"/>
              </a:tblGrid>
              <a:tr h="3740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Name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Value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address</a:t>
                      </a:r>
                    </a:p>
                  </a:txBody>
                  <a:tcPr marR="91425" marB="91425" marT="91425" marL="91425"/>
                </a:tc>
              </a:tr>
              <a:tr h="3740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a[0]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R="91425" marB="91425" marT="91425" marL="91425"/>
                </a:tc>
              </a:tr>
              <a:tr h="3740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a[1]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9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a+1</a:t>
                      </a:r>
                    </a:p>
                  </a:txBody>
                  <a:tcPr marR="91425" marB="91425" marT="91425" marL="91425"/>
                </a:tc>
              </a:tr>
              <a:tr h="3740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a[2]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a+2</a:t>
                      </a:r>
                    </a:p>
                  </a:txBody>
                  <a:tcPr marR="91425" marB="91425" marT="91425" marL="91425"/>
                </a:tc>
              </a:tr>
              <a:tr h="3740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a[3]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a+3</a:t>
                      </a:r>
                    </a:p>
                  </a:txBody>
                  <a:tcPr marR="91425" marB="91425" marT="91425" marL="91425"/>
                </a:tc>
              </a:tr>
              <a:tr h="3740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a[4]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a+4</a:t>
                      </a:r>
                    </a:p>
                  </a:txBody>
                  <a:tcPr marR="91425" marB="91425" marT="91425" marL="91425"/>
                </a:tc>
              </a:tr>
              <a:tr h="3740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a[5]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a+5</a:t>
                      </a:r>
                    </a:p>
                  </a:txBody>
                  <a:tcPr marR="91425" marB="91425" marT="91425" marL="91425"/>
                </a:tc>
              </a:tr>
              <a:tr h="3740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a[6]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a+6</a:t>
                      </a:r>
                    </a:p>
                  </a:txBody>
                  <a:tcPr marR="91425" marB="91425" marT="91425" marL="91425"/>
                </a:tc>
              </a:tr>
              <a:tr h="3740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a[7]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a+7</a:t>
                      </a:r>
                    </a:p>
                  </a:txBody>
                  <a:tcPr marR="91425" marB="91425" marT="91425" marL="91425"/>
                </a:tc>
              </a:tr>
              <a:tr h="3740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a[8]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a+8</a:t>
                      </a:r>
                    </a:p>
                  </a:txBody>
                  <a:tcPr marR="91425" marB="91425" marT="91425" marL="91425"/>
                </a:tc>
              </a:tr>
              <a:tr h="3740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a[9]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a+9</a:t>
                      </a:r>
                    </a:p>
                  </a:txBody>
                  <a:tcPr marR="91425" marB="91425" marT="91425" marL="91425"/>
                </a:tc>
              </a:tr>
              <a:tr h="3740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&amp;p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Trick Questions (Don’t be fooled)</a:t>
            </a:r>
          </a:p>
        </p:txBody>
      </p:sp>
      <p:sp>
        <p:nvSpPr>
          <p:cNvPr id="174" name="Shape 174"/>
          <p:cNvSpPr/>
          <p:nvPr/>
        </p:nvSpPr>
        <p:spPr>
          <a:xfrm>
            <a:off y="1581150" x="45400"/>
            <a:ext cy="121199" cx="70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graphicFrame>
        <p:nvGraphicFramePr>
          <p:cNvPr id="175" name="Shape 175"/>
          <p:cNvGraphicFramePr/>
          <p:nvPr/>
        </p:nvGraphicFramePr>
        <p:xfrm>
          <a:off y="901900" x="6656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{84BBE7AB-A260-494C-8811-0E0D810A023F}</a:tableStyleId>
              </a:tblPr>
              <a:tblGrid>
                <a:gridCol w="2675250"/>
              </a:tblGrid>
              <a:tr h="37648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sz="1200" lang="en"/>
                        <a:t>#include &lt;stdio.h&gt;</a:t>
                      </a:r>
                    </a:p>
                    <a:p>
                      <a:pPr rtl="0" lvl="0"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sz="1200" lang="en"/>
                        <a:t>#include &lt;string.h&gt;</a:t>
                      </a:r>
                    </a:p>
                    <a:p>
                      <a:r>
                        <a:t/>
                      </a:r>
                    </a:p>
                    <a:p>
                      <a:pPr rtl="0" lvl="0"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sz="1200" lang="en">
                          <a:solidFill>
                            <a:srgbClr val="0000FF"/>
                          </a:solidFill>
                        </a:rPr>
                        <a:t>void </a:t>
                      </a:r>
                      <a:r>
                        <a:rPr sz="1200" lang="en">
                          <a:solidFill>
                            <a:srgbClr val="38761D"/>
                          </a:solidFill>
                        </a:rPr>
                        <a:t>abc</a:t>
                      </a:r>
                      <a:r>
                        <a:rPr sz="1200" lang="en"/>
                        <a:t>(float, float, float);</a:t>
                      </a:r>
                    </a:p>
                    <a:p>
                      <a:pPr rtl="0" lvl="0"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sz="1200" lang="en">
                          <a:solidFill>
                            <a:srgbClr val="38761D"/>
                          </a:solidFill>
                        </a:rPr>
                        <a:t>main</a:t>
                      </a:r>
                      <a:r>
                        <a:rPr sz="1200" lang="en"/>
                        <a:t>()</a:t>
                      </a:r>
                    </a:p>
                    <a:p>
                      <a:pPr rtl="0" lvl="0"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sz="1200" lang="en"/>
                        <a:t>{</a:t>
                      </a:r>
                    </a:p>
                    <a:p>
                      <a:r>
                        <a:t/>
                      </a:r>
                    </a:p>
                    <a:p>
                      <a:pPr rtl="0" lvl="0"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sz="1200" lang="en"/>
                        <a:t>    </a:t>
                      </a:r>
                      <a:r>
                        <a:rPr sz="1200" lang="en">
                          <a:solidFill>
                            <a:srgbClr val="0000FF"/>
                          </a:solidFill>
                        </a:rPr>
                        <a:t>float</a:t>
                      </a:r>
                      <a:r>
                        <a:rPr sz="1200" lang="en"/>
                        <a:t> y =2.5;</a:t>
                      </a:r>
                    </a:p>
                    <a:p>
                      <a:pPr rtl="0" lvl="0"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sz="1200" lang="en"/>
                        <a:t>    </a:t>
                      </a:r>
                      <a:r>
                        <a:rPr sz="1200" lang="en">
                          <a:solidFill>
                            <a:srgbClr val="38761D"/>
                          </a:solidFill>
                        </a:rPr>
                        <a:t>abc</a:t>
                      </a:r>
                      <a:r>
                        <a:rPr sz="1200" lang="en"/>
                        <a:t>(6.5, y, y);</a:t>
                      </a:r>
                    </a:p>
                    <a:p>
                      <a:pPr rtl="0" lvl="0"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sz="1200" lang="en"/>
                        <a:t>    </a:t>
                      </a:r>
                    </a:p>
                    <a:p>
                      <a:pPr rtl="0" lvl="0"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sz="1200" lang="en"/>
                        <a:t>    </a:t>
                      </a:r>
                      <a:r>
                        <a:rPr sz="1200" lang="en">
                          <a:solidFill>
                            <a:srgbClr val="38761D"/>
                          </a:solidFill>
                        </a:rPr>
                        <a:t>printf</a:t>
                      </a:r>
                      <a:r>
                        <a:rPr sz="1200" lang="en"/>
                        <a:t>("</a:t>
                      </a:r>
                      <a:r>
                        <a:rPr sz="1200" lang="en">
                          <a:solidFill>
                            <a:srgbClr val="666666"/>
                          </a:solidFill>
                        </a:rPr>
                        <a:t>%f\n</a:t>
                      </a:r>
                      <a:r>
                        <a:rPr sz="1200" lang="en"/>
                        <a:t>", y);</a:t>
                      </a:r>
                    </a:p>
                    <a:p>
                      <a:r>
                        <a:t/>
                      </a:r>
                    </a:p>
                    <a:p>
                      <a:pPr rtl="0" lvl="0"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sz="1200" lang="en"/>
                        <a:t>    </a:t>
                      </a:r>
                      <a:r>
                        <a:rPr sz="1200" lang="en">
                          <a:solidFill>
                            <a:srgbClr val="0000FF"/>
                          </a:solidFill>
                        </a:rPr>
                        <a:t>return </a:t>
                      </a:r>
                      <a:r>
                        <a:rPr sz="1200" lang="en"/>
                        <a:t>0;</a:t>
                      </a:r>
                    </a:p>
                    <a:p>
                      <a:r>
                        <a:t/>
                      </a:r>
                    </a:p>
                    <a:p>
                      <a:pPr rtl="0" lvl="0"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sz="1200" lang="en"/>
                        <a:t>}</a:t>
                      </a:r>
                    </a:p>
                    <a:p>
                      <a:r>
                        <a:t/>
                      </a:r>
                    </a:p>
                    <a:p>
                      <a:pPr rtl="0" lvl="0"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sz="1200" lang="en">
                          <a:solidFill>
                            <a:srgbClr val="0000FF"/>
                          </a:solidFill>
                        </a:rPr>
                        <a:t>void </a:t>
                      </a:r>
                      <a:r>
                        <a:rPr sz="1200" lang="en"/>
                        <a:t>abc(</a:t>
                      </a:r>
                      <a:r>
                        <a:rPr sz="1200" lang="en">
                          <a:solidFill>
                            <a:srgbClr val="0000FF"/>
                          </a:solidFill>
                        </a:rPr>
                        <a:t>float</a:t>
                      </a:r>
                      <a:r>
                        <a:rPr sz="1200" lang="en"/>
                        <a:t> x, </a:t>
                      </a:r>
                      <a:r>
                        <a:rPr sz="1200" lang="en">
                          <a:solidFill>
                            <a:srgbClr val="0000FF"/>
                          </a:solidFill>
                        </a:rPr>
                        <a:t>float </a:t>
                      </a:r>
                      <a:r>
                        <a:rPr sz="1200" lang="en"/>
                        <a:t>y, </a:t>
                      </a:r>
                      <a:r>
                        <a:rPr sz="1200" lang="en">
                          <a:solidFill>
                            <a:srgbClr val="0000FF"/>
                          </a:solidFill>
                        </a:rPr>
                        <a:t>float </a:t>
                      </a:r>
                      <a:r>
                        <a:rPr sz="1200" lang="en"/>
                        <a:t>z){</a:t>
                      </a:r>
                    </a:p>
                    <a:p>
                      <a:pPr rtl="0" lvl="0"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sz="1200" lang="en"/>
                        <a:t>    </a:t>
                      </a:r>
                    </a:p>
                    <a:p>
                      <a:pPr rtl="0" lvl="0"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sz="1200" lang="en"/>
                        <a:t>    y = y-1;</a:t>
                      </a:r>
                    </a:p>
                    <a:p>
                      <a:pPr rtl="0" lvl="0"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sz="1200" lang="en"/>
                        <a:t>    z = z+x;</a:t>
                      </a:r>
                    </a:p>
                    <a:p>
                      <a:pPr rtl="0" lvl="0"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sz="1200" lang="en"/>
                        <a:t>}</a:t>
                      </a:r>
                    </a:p>
                    <a:p>
                      <a:r>
                        <a:t/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sp>
        <p:nvSpPr>
          <p:cNvPr id="176" name="Shape 176"/>
          <p:cNvSpPr txBox="1"/>
          <p:nvPr/>
        </p:nvSpPr>
        <p:spPr>
          <a:xfrm>
            <a:off y="1166225" x="5945700"/>
            <a:ext cy="3040199" cx="2480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What is the Output of this program?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Hint: answer is on the next slide. </a:t>
            </a:r>
            <a:r>
              <a:rPr sz="1800" lang="en">
                <a:solidFill>
                  <a:srgbClr val="FF9900"/>
                </a:solidFill>
              </a:rPr>
              <a:t>Don’t look</a:t>
            </a:r>
            <a:r>
              <a:rPr lang="en"/>
              <a:t> until you try it!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y="4523300" x="334085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Taken from Fall 2007 Final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Trick Questions (Don’t be fooled)</a:t>
            </a:r>
          </a:p>
        </p:txBody>
      </p:sp>
      <p:sp>
        <p:nvSpPr>
          <p:cNvPr id="183" name="Shape 183"/>
          <p:cNvSpPr/>
          <p:nvPr/>
        </p:nvSpPr>
        <p:spPr>
          <a:xfrm>
            <a:off y="2855400" x="120925"/>
            <a:ext cy="121199" cx="70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graphicFrame>
        <p:nvGraphicFramePr>
          <p:cNvPr id="184" name="Shape 184"/>
          <p:cNvGraphicFramePr/>
          <p:nvPr/>
        </p:nvGraphicFramePr>
        <p:xfrm>
          <a:off y="901900" x="6656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{0E3D67F2-085F-43D6-8FD8-AD953E34A401}</a:tableStyleId>
              </a:tblPr>
              <a:tblGrid>
                <a:gridCol w="2675250"/>
              </a:tblGrid>
              <a:tr h="37648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200" lang="en"/>
                        <a:t>#include &lt;stdio.h&gt;</a:t>
                      </a:r>
                    </a:p>
                    <a:p>
                      <a:pPr rtl="0" lvl="0">
                        <a:buNone/>
                      </a:pPr>
                      <a:r>
                        <a:rPr sz="1200" lang="en"/>
                        <a:t>#include &lt;string.h&gt;</a:t>
                      </a:r>
                    </a:p>
                    <a:p>
                      <a:r>
                        <a:t/>
                      </a:r>
                    </a:p>
                    <a:p>
                      <a:pPr rtl="0" lvl="0">
                        <a:buNone/>
                      </a:pPr>
                      <a:r>
                        <a:rPr sz="1200" lang="en">
                          <a:solidFill>
                            <a:srgbClr val="0000FF"/>
                          </a:solidFill>
                        </a:rPr>
                        <a:t>void </a:t>
                      </a:r>
                      <a:r>
                        <a:rPr sz="1200" lang="en">
                          <a:solidFill>
                            <a:srgbClr val="38761D"/>
                          </a:solidFill>
                        </a:rPr>
                        <a:t>abc</a:t>
                      </a:r>
                      <a:r>
                        <a:rPr sz="1200" lang="en"/>
                        <a:t>(float, float, float);</a:t>
                      </a:r>
                    </a:p>
                    <a:p>
                      <a:pPr rtl="0" lvl="0">
                        <a:buNone/>
                      </a:pPr>
                      <a:r>
                        <a:rPr sz="1200" lang="en">
                          <a:solidFill>
                            <a:srgbClr val="38761D"/>
                          </a:solidFill>
                        </a:rPr>
                        <a:t>main</a:t>
                      </a:r>
                      <a:r>
                        <a:rPr sz="1200" lang="en"/>
                        <a:t>()</a:t>
                      </a:r>
                    </a:p>
                    <a:p>
                      <a:pPr rtl="0" lvl="0">
                        <a:buNone/>
                      </a:pPr>
                      <a:r>
                        <a:rPr sz="1200" lang="en"/>
                        <a:t>{</a:t>
                      </a:r>
                    </a:p>
                    <a:p>
                      <a:r>
                        <a:t/>
                      </a:r>
                    </a:p>
                    <a:p>
                      <a:pPr rtl="0" lvl="0">
                        <a:buNone/>
                      </a:pPr>
                      <a:r>
                        <a:rPr sz="1200" lang="en"/>
                        <a:t>    </a:t>
                      </a:r>
                      <a:r>
                        <a:rPr sz="1200" lang="en">
                          <a:solidFill>
                            <a:srgbClr val="0000FF"/>
                          </a:solidFill>
                        </a:rPr>
                        <a:t>float</a:t>
                      </a:r>
                      <a:r>
                        <a:rPr sz="1200" lang="en"/>
                        <a:t> y =2.5;</a:t>
                      </a:r>
                    </a:p>
                    <a:p>
                      <a:pPr rtl="0" lvl="0">
                        <a:buNone/>
                      </a:pPr>
                      <a:r>
                        <a:rPr sz="1200" lang="en"/>
                        <a:t>    </a:t>
                      </a:r>
                      <a:r>
                        <a:rPr sz="1200" lang="en">
                          <a:solidFill>
                            <a:srgbClr val="38761D"/>
                          </a:solidFill>
                        </a:rPr>
                        <a:t>abc</a:t>
                      </a:r>
                      <a:r>
                        <a:rPr sz="1200" lang="en"/>
                        <a:t>(6.5, y, y);</a:t>
                      </a:r>
                    </a:p>
                    <a:p>
                      <a:pPr rtl="0" lvl="0">
                        <a:buNone/>
                      </a:pPr>
                      <a:r>
                        <a:rPr sz="1200" lang="en"/>
                        <a:t>    </a:t>
                      </a:r>
                    </a:p>
                    <a:p>
                      <a:pPr rtl="0" lvl="0">
                        <a:buNone/>
                      </a:pPr>
                      <a:r>
                        <a:rPr sz="1200" lang="en"/>
                        <a:t>    </a:t>
                      </a:r>
                      <a:r>
                        <a:rPr sz="1200" lang="en">
                          <a:solidFill>
                            <a:srgbClr val="38761D"/>
                          </a:solidFill>
                        </a:rPr>
                        <a:t>printf</a:t>
                      </a:r>
                      <a:r>
                        <a:rPr sz="1200" lang="en"/>
                        <a:t>("</a:t>
                      </a:r>
                      <a:r>
                        <a:rPr sz="1200" lang="en">
                          <a:solidFill>
                            <a:srgbClr val="666666"/>
                          </a:solidFill>
                        </a:rPr>
                        <a:t>%f\n</a:t>
                      </a:r>
                      <a:r>
                        <a:rPr sz="1200" lang="en"/>
                        <a:t>", y);</a:t>
                      </a:r>
                    </a:p>
                    <a:p>
                      <a:r>
                        <a:t/>
                      </a:r>
                    </a:p>
                    <a:p>
                      <a:pPr rtl="0" lvl="0">
                        <a:buNone/>
                      </a:pPr>
                      <a:r>
                        <a:rPr sz="1200" lang="en"/>
                        <a:t>    </a:t>
                      </a:r>
                      <a:r>
                        <a:rPr sz="1200" lang="en">
                          <a:solidFill>
                            <a:srgbClr val="0000FF"/>
                          </a:solidFill>
                        </a:rPr>
                        <a:t>return </a:t>
                      </a:r>
                      <a:r>
                        <a:rPr sz="1200" lang="en"/>
                        <a:t>0;</a:t>
                      </a:r>
                    </a:p>
                    <a:p>
                      <a:r>
                        <a:t/>
                      </a:r>
                    </a:p>
                    <a:p>
                      <a:pPr rtl="0" lvl="0">
                        <a:buNone/>
                      </a:pPr>
                      <a:r>
                        <a:rPr sz="1200" lang="en"/>
                        <a:t>}</a:t>
                      </a:r>
                    </a:p>
                    <a:p>
                      <a:r>
                        <a:t/>
                      </a:r>
                    </a:p>
                    <a:p>
                      <a:pPr rtl="0" lvl="0">
                        <a:buNone/>
                      </a:pPr>
                      <a:r>
                        <a:rPr sz="1200" lang="en">
                          <a:solidFill>
                            <a:srgbClr val="0000FF"/>
                          </a:solidFill>
                        </a:rPr>
                        <a:t>void </a:t>
                      </a:r>
                      <a:r>
                        <a:rPr sz="1200" lang="en"/>
                        <a:t>abc(</a:t>
                      </a:r>
                      <a:r>
                        <a:rPr sz="1200" lang="en">
                          <a:solidFill>
                            <a:srgbClr val="0000FF"/>
                          </a:solidFill>
                        </a:rPr>
                        <a:t>float</a:t>
                      </a:r>
                      <a:r>
                        <a:rPr sz="1200" lang="en"/>
                        <a:t> x, </a:t>
                      </a:r>
                      <a:r>
                        <a:rPr sz="1200" lang="en">
                          <a:solidFill>
                            <a:srgbClr val="0000FF"/>
                          </a:solidFill>
                        </a:rPr>
                        <a:t>float </a:t>
                      </a:r>
                      <a:r>
                        <a:rPr sz="1200" lang="en"/>
                        <a:t>y, </a:t>
                      </a:r>
                      <a:r>
                        <a:rPr sz="1200" lang="en">
                          <a:solidFill>
                            <a:srgbClr val="0000FF"/>
                          </a:solidFill>
                        </a:rPr>
                        <a:t>float </a:t>
                      </a:r>
                      <a:r>
                        <a:rPr sz="1200" lang="en"/>
                        <a:t>z){</a:t>
                      </a:r>
                    </a:p>
                    <a:p>
                      <a:pPr rtl="0" lvl="0">
                        <a:buNone/>
                      </a:pPr>
                      <a:r>
                        <a:rPr sz="1200" lang="en"/>
                        <a:t>    </a:t>
                      </a:r>
                    </a:p>
                    <a:p>
                      <a:pPr rtl="0" lvl="0">
                        <a:buNone/>
                      </a:pPr>
                      <a:r>
                        <a:rPr sz="1200" lang="en"/>
                        <a:t>    y = y-1;</a:t>
                      </a:r>
                    </a:p>
                    <a:p>
                      <a:pPr rtl="0" lvl="0">
                        <a:buNone/>
                      </a:pPr>
                      <a:r>
                        <a:rPr sz="1200" lang="en"/>
                        <a:t>    z = z+x;</a:t>
                      </a:r>
                    </a:p>
                    <a:p>
                      <a:pPr rtl="0" lvl="0">
                        <a:buNone/>
                      </a:pPr>
                      <a:r>
                        <a:rPr sz="1200" lang="en"/>
                        <a:t>}</a:t>
                      </a:r>
                    </a:p>
                    <a:p>
                      <a:r>
                        <a:t/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pic>
        <p:nvPicPr>
          <p:cNvPr id="185" name="Shape 18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120825" x="3781425"/>
            <a:ext cy="695325" cx="1581150"/>
          </a:xfrm>
          <a:prstGeom prst="rect">
            <a:avLst/>
          </a:prstGeom>
        </p:spPr>
      </p:pic>
      <p:sp>
        <p:nvSpPr>
          <p:cNvPr id="186" name="Shape 186"/>
          <p:cNvSpPr txBox="1"/>
          <p:nvPr/>
        </p:nvSpPr>
        <p:spPr>
          <a:xfrm>
            <a:off y="1166225" x="5945700"/>
            <a:ext cy="3040199" cx="2480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Whenever there is a function check the types for the inputs and the outputs to determine if values are modified.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Here inputs are passed by value.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FF0000"/>
                </a:solidFill>
              </a:rPr>
              <a:t>Trick:</a:t>
            </a:r>
            <a:r>
              <a:rPr lang="en"/>
              <a:t> the value of y does not change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Trick Questions (Don’t be fooled)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y="1166225" x="5945700"/>
            <a:ext cy="3040199" cx="2480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graphicFrame>
        <p:nvGraphicFramePr>
          <p:cNvPr id="193" name="Shape 193"/>
          <p:cNvGraphicFramePr/>
          <p:nvPr/>
        </p:nvGraphicFramePr>
        <p:xfrm>
          <a:off y="1353050" x="2130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{D1ADAAA1-B7C9-472D-A068-DA121273C2C6}</a:tableStyleId>
              </a:tblPr>
              <a:tblGrid>
                <a:gridCol w="4295375"/>
              </a:tblGrid>
              <a:tr h="31148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program exam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IMPLICIT NONE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 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::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array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</a:t>
                      </a:r>
                    </a:p>
                    <a:p>
                      <a:r>
                        <a:t/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6600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array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DO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 k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,-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array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array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array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DO</a:t>
                      </a:r>
                    </a:p>
                    <a:p>
                      <a:r>
                        <a:t/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WRITE 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(*,*)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array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</a:p>
                    <a:p>
                      <a:r>
                        <a:t/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program exam</a:t>
                      </a:r>
                    </a:p>
                    <a:p>
                      <a:r>
                        <a:t/>
                      </a:r>
                    </a:p>
                  </a:txBody>
                  <a:tcPr marR="63500" marB="63500" marT="63500" marL="63500"/>
                </a:tc>
              </a:tr>
            </a:tbl>
          </a:graphicData>
        </a:graphic>
      </p:graphicFrame>
      <p:sp>
        <p:nvSpPr>
          <p:cNvPr id="194" name="Shape 194"/>
          <p:cNvSpPr txBox="1"/>
          <p:nvPr/>
        </p:nvSpPr>
        <p:spPr>
          <a:xfrm>
            <a:off y="1651650" x="5783000"/>
            <a:ext cy="1840199" cx="325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What is the Output of this Program?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y="4604200" x="35055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Taken from Fall 2006 Final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Trick Questions (Don’t be fooled)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y="1166225" x="5945700"/>
            <a:ext cy="3040199" cx="2480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graphicFrame>
        <p:nvGraphicFramePr>
          <p:cNvPr id="202" name="Shape 202"/>
          <p:cNvGraphicFramePr/>
          <p:nvPr/>
        </p:nvGraphicFramePr>
        <p:xfrm>
          <a:off y="1211475" x="2130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{E5B84A6F-7FCE-4408-8773-BD5D1910EDB7}</a:tableStyleId>
              </a:tblPr>
              <a:tblGrid>
                <a:gridCol w="4079675"/>
              </a:tblGrid>
              <a:tr h="31148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program exam</a:t>
                      </a:r>
                    </a:p>
                    <a:p>
                      <a:pPr rtl="0" lvl="0"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IMPLICIT NONE</a:t>
                      </a:r>
                    </a:p>
                    <a:p>
                      <a:pPr rtl="0" lvl="0"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 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::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array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</a:t>
                      </a:r>
                    </a:p>
                    <a:p>
                      <a:r>
                        <a:t/>
                      </a:r>
                    </a:p>
                    <a:p>
                      <a:pPr rtl="0" lvl="0"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rgbClr val="6600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</a:p>
                    <a:p>
                      <a:pPr rtl="0" lvl="0"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array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</a:t>
                      </a:r>
                    </a:p>
                    <a:p>
                      <a:pPr rtl="0" lvl="0"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WRITE 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(*,*)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</a:p>
                    <a:p>
                      <a:pPr rtl="0" lvl="0"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DO</a:t>
                      </a:r>
                    </a:p>
                    <a:p>
                      <a:pPr rtl="0" lvl="0"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WRITE 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(*,*)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</a:p>
                    <a:p>
                      <a:pPr rtl="0" lvl="0"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 k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,-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  <a:p>
                      <a:pPr rtl="0" lvl="0"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array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array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array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</a:p>
                    <a:p>
                      <a:pPr rtl="0" lvl="0"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DO</a:t>
                      </a:r>
                    </a:p>
                    <a:p>
                      <a:r>
                        <a:t/>
                      </a:r>
                    </a:p>
                    <a:p>
                      <a:pPr rtl="0" lvl="0"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WRITE 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(*,*)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array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</a:p>
                    <a:p>
                      <a:r>
                        <a:t/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program exam</a:t>
                      </a:r>
                    </a:p>
                    <a:p>
                      <a:r>
                        <a:t/>
                      </a:r>
                    </a:p>
                  </a:txBody>
                  <a:tcPr marR="63500" marB="63500" marT="63500" marL="63500"/>
                </a:tc>
              </a:tr>
            </a:tbl>
          </a:graphicData>
        </a:graphic>
      </p:graphicFrame>
      <p:sp>
        <p:nvSpPr>
          <p:cNvPr id="203" name="Shape 203"/>
          <p:cNvSpPr txBox="1"/>
          <p:nvPr/>
        </p:nvSpPr>
        <p:spPr>
          <a:xfrm>
            <a:off y="1166225" x="5735825"/>
            <a:ext cy="1840199" cx="325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Lets add a few more write statements so that we can understand what’s going on...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060150" x="4429125"/>
            <a:ext cy="1695450" cx="4714875"/>
          </a:xfrm>
          <a:prstGeom prst="rect">
            <a:avLst/>
          </a:prstGeom>
        </p:spPr>
      </p:pic>
      <p:sp>
        <p:nvSpPr>
          <p:cNvPr id="205" name="Shape 205"/>
          <p:cNvSpPr txBox="1"/>
          <p:nvPr/>
        </p:nvSpPr>
        <p:spPr>
          <a:xfrm>
            <a:off y="3990775" x="591200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FF0000"/>
                </a:solidFill>
              </a:rPr>
              <a:t>Trick:</a:t>
            </a:r>
            <a:r>
              <a:rPr lang="en"/>
              <a:t> variable i gets incremented to 6!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Trick Questions (Don’t be fooled)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y="1166225" x="5945700"/>
            <a:ext cy="3040199" cx="2480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212" name="Shape 212"/>
          <p:cNvSpPr txBox="1"/>
          <p:nvPr/>
        </p:nvSpPr>
        <p:spPr>
          <a:xfrm>
            <a:off y="1280825" x="748250"/>
            <a:ext cy="3094199" cx="7738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General Solution to these types of problems:</a:t>
            </a:r>
          </a:p>
          <a:p>
            <a:pPr rtl="0" lvl="0" indent="-381000" marL="45720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2400" lang="en"/>
              <a:t>Know your stuff</a:t>
            </a:r>
          </a:p>
          <a:p>
            <a:pPr lvl="0" indent="-381000" marL="45720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2400" lang="en"/>
              <a:t>Relax, its not worth that much anyway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Useful Links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Course Summary:</a:t>
            </a:r>
          </a:p>
          <a:p>
            <a:pPr rtl="0" lvl="0" indent="-2794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u="sng" sz="800" lang="en">
                <a:solidFill>
                  <a:schemeClr val="hlink"/>
                </a:solidFill>
                <a:hlinkClick r:id="rId3"/>
              </a:rPr>
              <a:t>http://s3.amazonaws.com/docuum/attachments/2086/comp%20208%20info.pdf?1240285685</a:t>
            </a:r>
          </a:p>
          <a:p>
            <a:pPr rtl="0" lvl="0">
              <a:buNone/>
            </a:pPr>
            <a:r>
              <a:rPr lang="en"/>
              <a:t>Run C code online:</a:t>
            </a:r>
          </a:p>
          <a:p>
            <a:pPr rtl="0" lvl="0" indent="-2794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u="sng" sz="800" lang="en">
                <a:solidFill>
                  <a:schemeClr val="hlink"/>
                </a:solidFill>
                <a:hlinkClick r:id="rId4"/>
              </a:rPr>
              <a:t>http://codepad.org/</a:t>
            </a:r>
            <a:r>
              <a:rPr sz="800" lang="en"/>
              <a:t> </a:t>
            </a:r>
          </a:p>
          <a:p>
            <a:pPr rtl="0" lvl="0" indent="-2794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u="sng" sz="800" lang="en">
                <a:solidFill>
                  <a:schemeClr val="hlink"/>
                </a:solidFill>
                <a:hlinkClick r:id="rId5"/>
              </a:rPr>
              <a:t>http://www.compileonline.com/compile_c_online.php</a:t>
            </a:r>
          </a:p>
          <a:p>
            <a:pPr rtl="0" lvl="0">
              <a:buNone/>
            </a:pPr>
            <a:r>
              <a:rPr lang="en"/>
              <a:t>Run Fortran code online:</a:t>
            </a:r>
          </a:p>
          <a:p>
            <a:pPr rtl="0" lvl="0" indent="-2794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u="sng" sz="800" lang="en">
                <a:solidFill>
                  <a:schemeClr val="hlink"/>
                </a:solidFill>
                <a:hlinkClick r:id="rId6"/>
              </a:rPr>
              <a:t>http://www.compileonline.com/compile_fortran_online.php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Big O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How does the Upper bound complexity grow?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Its a measure of either run-time or resources (memory slots, etc.)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Big O</a:t>
            </a:r>
          </a:p>
        </p:txBody>
      </p:sp>
      <p:pic>
        <p:nvPicPr>
          <p:cNvPr id="224" name="Shape 2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895850" x="654800"/>
            <a:ext cy="3862774" cx="8113250"/>
          </a:xfrm>
          <a:prstGeom prst="rect">
            <a:avLst/>
          </a:prstGeom>
        </p:spPr>
      </p:pic>
      <p:sp>
        <p:nvSpPr>
          <p:cNvPr id="225" name="Shape 225"/>
          <p:cNvSpPr txBox="1"/>
          <p:nvPr/>
        </p:nvSpPr>
        <p:spPr>
          <a:xfrm>
            <a:off y="4401975" x="86960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Taken from fall 2006 final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Big O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10750" x="457200"/>
            <a:ext cy="2562225" cx="5381625"/>
          </a:xfrm>
          <a:prstGeom prst="rect">
            <a:avLst/>
          </a:prstGeom>
        </p:spPr>
      </p:pic>
      <p:sp>
        <p:nvSpPr>
          <p:cNvPr id="232" name="Shape 232"/>
          <p:cNvSpPr txBox="1"/>
          <p:nvPr/>
        </p:nvSpPr>
        <p:spPr>
          <a:xfrm>
            <a:off y="4401975" x="86960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Taken from fall 2006 final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y="2055925" x="437215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3n-1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y="1830975" x="462160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2n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y="1598725" x="512325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n</a:t>
            </a:r>
          </a:p>
        </p:txBody>
      </p:sp>
      <p:cxnSp>
        <p:nvCxnSpPr>
          <p:cNvPr id="236" name="Shape 236"/>
          <p:cNvCxnSpPr/>
          <p:nvPr/>
        </p:nvCxnSpPr>
        <p:spPr>
          <a:xfrm>
            <a:off y="1786400" x="2972850"/>
            <a:ext cy="0" cx="2150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37" name="Shape 237"/>
          <p:cNvCxnSpPr/>
          <p:nvPr/>
        </p:nvCxnSpPr>
        <p:spPr>
          <a:xfrm>
            <a:off y="1981900" x="3424500"/>
            <a:ext cy="0" cx="1166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38" name="Shape 238"/>
          <p:cNvCxnSpPr/>
          <p:nvPr/>
        </p:nvCxnSpPr>
        <p:spPr>
          <a:xfrm>
            <a:off y="2251550" x="3862675"/>
            <a:ext cy="0" cx="471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39" name="Shape 239"/>
          <p:cNvSpPr txBox="1"/>
          <p:nvPr/>
        </p:nvSpPr>
        <p:spPr>
          <a:xfrm>
            <a:off y="2736925" x="4476125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n*(2n)*(3n-1) </a:t>
            </a:r>
          </a:p>
          <a:p>
            <a:pPr rtl="0" lvl="0">
              <a:buNone/>
            </a:pPr>
            <a:r>
              <a:rPr lang="en"/>
              <a:t>= 2n^2*(3n-1) </a:t>
            </a:r>
          </a:p>
          <a:p>
            <a:pPr rtl="0" lvl="0">
              <a:buNone/>
            </a:pPr>
            <a:r>
              <a:rPr lang="en"/>
              <a:t>= 6n^3 - 2n^2</a:t>
            </a:r>
          </a:p>
        </p:txBody>
      </p:sp>
      <p:cxnSp>
        <p:nvCxnSpPr>
          <p:cNvPr id="240" name="Shape 240"/>
          <p:cNvCxnSpPr/>
          <p:nvPr/>
        </p:nvCxnSpPr>
        <p:spPr>
          <a:xfrm rot="10800000">
            <a:off y="3323500" x="1570650"/>
            <a:ext cy="33599" cx="2993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41" name="Shape 241"/>
          <p:cNvSpPr txBox="1"/>
          <p:nvPr/>
        </p:nvSpPr>
        <p:spPr>
          <a:xfrm>
            <a:off y="3194125" x="5838825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Take the highest order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Sorting Algorithms in Plain English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y="1200150" x="457200"/>
            <a:ext cy="3725699" cx="5636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One pass of Bubble sort: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Start at the back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Swap if that element is less than the preceding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Move to the next element </a:t>
            </a:r>
            <a:r>
              <a:rPr sz="1200" lang="en"/>
              <a:t>(continue till first element)</a:t>
            </a:r>
          </a:p>
        </p:txBody>
      </p:sp>
      <p:pic>
        <p:nvPicPr>
          <p:cNvPr id="248" name="Shape 2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12300" x="6269925"/>
            <a:ext cy="400050" cx="1790700"/>
          </a:xfrm>
          <a:prstGeom prst="rect">
            <a:avLst/>
          </a:prstGeom>
        </p:spPr>
      </p:pic>
      <p:sp>
        <p:nvSpPr>
          <p:cNvPr id="249" name="Shape 249"/>
          <p:cNvSpPr/>
          <p:nvPr/>
        </p:nvSpPr>
        <p:spPr>
          <a:xfrm rot="-5400000">
            <a:off y="1557000" x="7484025"/>
            <a:ext cy="121199" cx="344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50" name="Shape 250"/>
          <p:cNvSpPr/>
          <p:nvPr/>
        </p:nvSpPr>
        <p:spPr>
          <a:xfrm rot="-5400000">
            <a:off y="1557000" x="7178025"/>
            <a:ext cy="121199" cx="344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251" name="Shape 25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844425" x="6330300"/>
            <a:ext cy="400050" cx="1733550"/>
          </a:xfrm>
          <a:prstGeom prst="rect">
            <a:avLst/>
          </a:prstGeom>
        </p:spPr>
      </p:pic>
      <p:sp>
        <p:nvSpPr>
          <p:cNvPr id="252" name="Shape 252"/>
          <p:cNvSpPr/>
          <p:nvPr/>
        </p:nvSpPr>
        <p:spPr>
          <a:xfrm rot="-5400000">
            <a:off y="2323400" x="7484025"/>
            <a:ext cy="121199" cx="344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53" name="Shape 253"/>
          <p:cNvSpPr/>
          <p:nvPr/>
        </p:nvSpPr>
        <p:spPr>
          <a:xfrm rot="-5400000">
            <a:off y="2323400" x="7178025"/>
            <a:ext cy="121199" cx="344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254" name="Shape 25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638550" x="6451500"/>
            <a:ext cy="400050" cx="1733550"/>
          </a:xfrm>
          <a:prstGeom prst="rect">
            <a:avLst/>
          </a:prstGeom>
        </p:spPr>
      </p:pic>
      <p:sp>
        <p:nvSpPr>
          <p:cNvPr id="255" name="Shape 255"/>
          <p:cNvSpPr/>
          <p:nvPr/>
        </p:nvSpPr>
        <p:spPr>
          <a:xfrm rot="-5400000">
            <a:off y="3089787" x="7299225"/>
            <a:ext cy="121199" cx="344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56" name="Shape 256"/>
          <p:cNvSpPr/>
          <p:nvPr/>
        </p:nvSpPr>
        <p:spPr>
          <a:xfrm rot="-5400000">
            <a:off y="3104475" x="7025025"/>
            <a:ext cy="121199" cx="344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257" name="Shape 25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360425" x="6483300"/>
            <a:ext cy="400050" cx="1733550"/>
          </a:xfrm>
          <a:prstGeom prst="rect">
            <a:avLst/>
          </a:prstGeom>
        </p:spPr>
      </p:pic>
      <p:sp>
        <p:nvSpPr>
          <p:cNvPr id="258" name="Shape 258"/>
          <p:cNvSpPr/>
          <p:nvPr/>
        </p:nvSpPr>
        <p:spPr>
          <a:xfrm rot="-5400000">
            <a:off y="3806700" x="6993225"/>
            <a:ext cy="121199" cx="344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59" name="Shape 259"/>
          <p:cNvSpPr/>
          <p:nvPr/>
        </p:nvSpPr>
        <p:spPr>
          <a:xfrm rot="-5400000">
            <a:off y="3806700" x="6727700"/>
            <a:ext cy="121199" cx="344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260" name="Shape 26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4085675" x="6511875"/>
            <a:ext cy="381000" cx="1704975"/>
          </a:xfrm>
          <a:prstGeom prst="rect">
            <a:avLst/>
          </a:prstGeom>
        </p:spPr>
      </p:pic>
      <p:sp>
        <p:nvSpPr>
          <p:cNvPr id="261" name="Shape 261"/>
          <p:cNvSpPr/>
          <p:nvPr/>
        </p:nvSpPr>
        <p:spPr>
          <a:xfrm rot="-5400000">
            <a:off y="4508925" x="7025025"/>
            <a:ext cy="121199" cx="344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62" name="Shape 262"/>
          <p:cNvSpPr/>
          <p:nvPr/>
        </p:nvSpPr>
        <p:spPr>
          <a:xfrm rot="-5400000">
            <a:off y="4508925" x="6759500"/>
            <a:ext cy="121199" cx="344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Sorting Algorithms in Plain English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y="1200150" x="457200"/>
            <a:ext cy="3725699" cx="5636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One pass of Selection sort: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Find the smallest element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Swap it with the front</a:t>
            </a:r>
          </a:p>
        </p:txBody>
      </p:sp>
      <p:pic>
        <p:nvPicPr>
          <p:cNvPr id="269" name="Shape 26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85300" x="6330600"/>
            <a:ext cy="400050" cx="1790700"/>
          </a:xfrm>
          <a:prstGeom prst="rect">
            <a:avLst/>
          </a:prstGeom>
        </p:spPr>
      </p:pic>
      <p:sp>
        <p:nvSpPr>
          <p:cNvPr id="270" name="Shape 270"/>
          <p:cNvSpPr/>
          <p:nvPr/>
        </p:nvSpPr>
        <p:spPr>
          <a:xfrm rot="-5400000">
            <a:off y="3606325" x="6638725"/>
            <a:ext cy="121199" cx="344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271" name="Shape 27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997175" x="6302025"/>
            <a:ext cy="466725" cx="1819275"/>
          </a:xfrm>
          <a:prstGeom prst="rect">
            <a:avLst/>
          </a:prstGeom>
        </p:spPr>
      </p:pic>
      <p:sp>
        <p:nvSpPr>
          <p:cNvPr id="272" name="Shape 272"/>
          <p:cNvSpPr/>
          <p:nvPr/>
        </p:nvSpPr>
        <p:spPr>
          <a:xfrm rot="-5400000">
            <a:off y="2235225" x="6919200"/>
            <a:ext cy="121199" cx="344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Sorting Algorithms in Plain English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y="1200150" x="457200"/>
            <a:ext cy="3725699" cx="5636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One pass of Selection sort: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Find the smallest element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Swap it with the front</a:t>
            </a:r>
          </a:p>
        </p:txBody>
      </p:sp>
      <p:pic>
        <p:nvPicPr>
          <p:cNvPr id="279" name="Shape 27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85300" x="6330600"/>
            <a:ext cy="400050" cx="1790700"/>
          </a:xfrm>
          <a:prstGeom prst="rect">
            <a:avLst/>
          </a:prstGeom>
        </p:spPr>
      </p:pic>
      <p:sp>
        <p:nvSpPr>
          <p:cNvPr id="280" name="Shape 280"/>
          <p:cNvSpPr/>
          <p:nvPr/>
        </p:nvSpPr>
        <p:spPr>
          <a:xfrm rot="-5400000">
            <a:off y="3070825" x="6658950"/>
            <a:ext cy="121199" cx="344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281" name="Shape 28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467875" x="6330600"/>
            <a:ext cy="466725" cx="1819275"/>
          </a:xfrm>
          <a:prstGeom prst="rect">
            <a:avLst/>
          </a:prstGeom>
        </p:spPr>
      </p:pic>
      <p:sp>
        <p:nvSpPr>
          <p:cNvPr id="282" name="Shape 282"/>
          <p:cNvSpPr/>
          <p:nvPr/>
        </p:nvSpPr>
        <p:spPr>
          <a:xfrm rot="-5400000">
            <a:off y="2235225" x="6919200"/>
            <a:ext cy="121199" cx="344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83" name="Shape 283"/>
          <p:cNvSpPr txBox="1"/>
          <p:nvPr/>
        </p:nvSpPr>
        <p:spPr>
          <a:xfrm>
            <a:off y="2959375" x="707825"/>
            <a:ext cy="457200" cx="4435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What would the array look like after a second pass?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Sorting Algorithms in Plain English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y="1200150" x="457200"/>
            <a:ext cy="3725699" cx="5636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One pass of Selection sort: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Find the smallest element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Swap it with the front</a:t>
            </a:r>
          </a:p>
        </p:txBody>
      </p:sp>
      <p:pic>
        <p:nvPicPr>
          <p:cNvPr id="290" name="Shape 29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85300" x="6330600"/>
            <a:ext cy="400050" cx="1790700"/>
          </a:xfrm>
          <a:prstGeom prst="rect">
            <a:avLst/>
          </a:prstGeom>
        </p:spPr>
      </p:pic>
      <p:sp>
        <p:nvSpPr>
          <p:cNvPr id="291" name="Shape 291"/>
          <p:cNvSpPr/>
          <p:nvPr/>
        </p:nvSpPr>
        <p:spPr>
          <a:xfrm rot="-5400000">
            <a:off y="3070825" x="6658950"/>
            <a:ext cy="121199" cx="344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292" name="Shape 29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467875" x="6330600"/>
            <a:ext cy="466725" cx="1819275"/>
          </a:xfrm>
          <a:prstGeom prst="rect">
            <a:avLst/>
          </a:prstGeom>
        </p:spPr>
      </p:pic>
      <p:sp>
        <p:nvSpPr>
          <p:cNvPr id="293" name="Shape 293"/>
          <p:cNvSpPr/>
          <p:nvPr/>
        </p:nvSpPr>
        <p:spPr>
          <a:xfrm rot="-5400000">
            <a:off y="2235225" x="6919200"/>
            <a:ext cy="121199" cx="344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4" name="Shape 294"/>
          <p:cNvSpPr txBox="1"/>
          <p:nvPr/>
        </p:nvSpPr>
        <p:spPr>
          <a:xfrm>
            <a:off y="2959375" x="707825"/>
            <a:ext cy="457200" cx="4435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What would the array look like after a second pass?</a:t>
            </a:r>
          </a:p>
        </p:txBody>
      </p:sp>
      <p:pic>
        <p:nvPicPr>
          <p:cNvPr id="295" name="Shape 29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4242650" x="1831850"/>
            <a:ext cy="400050" cx="1832229"/>
          </a:xfrm>
          <a:prstGeom prst="rect">
            <a:avLst/>
          </a:prstGeom>
        </p:spPr>
      </p:pic>
      <p:pic>
        <p:nvPicPr>
          <p:cNvPr id="296" name="Shape 29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368550" x="1838325"/>
            <a:ext cy="466725" cx="1819275"/>
          </a:xfrm>
          <a:prstGeom prst="rect">
            <a:avLst/>
          </a:prstGeom>
        </p:spPr>
      </p:pic>
      <p:sp>
        <p:nvSpPr>
          <p:cNvPr id="297" name="Shape 297"/>
          <p:cNvSpPr/>
          <p:nvPr/>
        </p:nvSpPr>
        <p:spPr>
          <a:xfrm rot="-5400000">
            <a:off y="3910587" x="3103500"/>
            <a:ext cy="121199" cx="344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8" name="Shape 298"/>
          <p:cNvSpPr/>
          <p:nvPr/>
        </p:nvSpPr>
        <p:spPr>
          <a:xfrm rot="-5400000">
            <a:off y="4693200" x="2409375"/>
            <a:ext cy="121199" cx="344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299" name="Shape 299"/>
          <p:cNvCxnSpPr>
            <a:endCxn id="290" idx="1"/>
          </p:cNvCxnSpPr>
          <p:nvPr/>
        </p:nvCxnSpPr>
        <p:spPr>
          <a:xfrm rot="10800000" flipH="1">
            <a:off y="1885325" x="3729600"/>
            <a:ext cy="170099" cx="2600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00" name="Shape 300"/>
          <p:cNvCxnSpPr>
            <a:endCxn id="292" idx="1"/>
          </p:cNvCxnSpPr>
          <p:nvPr/>
        </p:nvCxnSpPr>
        <p:spPr>
          <a:xfrm>
            <a:off y="2334637" x="3292500"/>
            <a:ext cy="366599" cx="3038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Sorting Algorithms in Plain English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y="1200150" x="457200"/>
            <a:ext cy="3725699" cx="5636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One pass of Insertion sort: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Take an element from the rest of the list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Insert it to the sorted list</a:t>
            </a:r>
          </a:p>
        </p:txBody>
      </p:sp>
      <p:pic>
        <p:nvPicPr>
          <p:cNvPr id="307" name="Shape 3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12275" x="6316337"/>
            <a:ext cy="400050" cx="1790700"/>
          </a:xfrm>
          <a:prstGeom prst="rect">
            <a:avLst/>
          </a:prstGeom>
        </p:spPr>
      </p:pic>
      <p:sp>
        <p:nvSpPr>
          <p:cNvPr id="308" name="Shape 308"/>
          <p:cNvSpPr/>
          <p:nvPr/>
        </p:nvSpPr>
        <p:spPr>
          <a:xfrm rot="-5400000">
            <a:off y="3117475" x="6953725"/>
            <a:ext cy="121199" cx="344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309" name="Shape 30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516925" x="6316325"/>
            <a:ext cy="466725" cx="1819275"/>
          </a:xfrm>
          <a:prstGeom prst="rect">
            <a:avLst/>
          </a:prstGeom>
        </p:spPr>
      </p:pic>
      <p:sp>
        <p:nvSpPr>
          <p:cNvPr id="310" name="Shape 310"/>
          <p:cNvSpPr/>
          <p:nvPr/>
        </p:nvSpPr>
        <p:spPr>
          <a:xfrm rot="-5400000">
            <a:off y="1540875" x="6602350"/>
            <a:ext cy="121199" cx="344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311" name="Shape 31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834675" x="6330625"/>
            <a:ext cy="400050" cx="1790700"/>
          </a:xfrm>
          <a:prstGeom prst="rect">
            <a:avLst/>
          </a:prstGeom>
        </p:spPr>
      </p:pic>
      <p:sp>
        <p:nvSpPr>
          <p:cNvPr id="312" name="Shape 312"/>
          <p:cNvSpPr/>
          <p:nvPr/>
        </p:nvSpPr>
        <p:spPr>
          <a:xfrm rot="-5400000">
            <a:off y="2284275" x="6953725"/>
            <a:ext cy="121199" cx="344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13" name="Shape 313"/>
          <p:cNvSpPr/>
          <p:nvPr/>
        </p:nvSpPr>
        <p:spPr>
          <a:xfrm rot="-5400000">
            <a:off y="4015675" x="7355550"/>
            <a:ext cy="121199" cx="344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314" name="Shape 31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437500" x="6387862"/>
            <a:ext cy="466725" cx="1819275"/>
          </a:xfrm>
          <a:prstGeom prst="rect">
            <a:avLst/>
          </a:prstGeom>
        </p:spPr>
      </p:pic>
      <p:pic>
        <p:nvPicPr>
          <p:cNvPr id="315" name="Shape 31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4355587" x="6511700"/>
            <a:ext cy="361950" cx="1695450"/>
          </a:xfrm>
          <a:prstGeom prst="rect">
            <a:avLst/>
          </a:prstGeom>
        </p:spPr>
      </p:pic>
      <p:sp>
        <p:nvSpPr>
          <p:cNvPr id="316" name="Shape 316"/>
          <p:cNvSpPr/>
          <p:nvPr/>
        </p:nvSpPr>
        <p:spPr>
          <a:xfrm rot="-5400000">
            <a:off y="4829000" x="7355550"/>
            <a:ext cy="121199" cx="344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317" name="Shape 317"/>
          <p:cNvCxnSpPr/>
          <p:nvPr/>
        </p:nvCxnSpPr>
        <p:spPr>
          <a:xfrm>
            <a:off y="1860550" x="5891775"/>
            <a:ext cy="0" cx="2858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18" name="Shape 318"/>
          <p:cNvCxnSpPr/>
          <p:nvPr/>
        </p:nvCxnSpPr>
        <p:spPr>
          <a:xfrm>
            <a:off y="3451475" x="6013100"/>
            <a:ext cy="0" cx="2730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319" name="Shape 319"/>
          <p:cNvSpPr txBox="1"/>
          <p:nvPr/>
        </p:nvSpPr>
        <p:spPr>
          <a:xfrm>
            <a:off y="1095275" x="5397175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1st pass: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y="1840412" x="5392512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2nd pass: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y="3441012" x="545910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3rd pass: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Sorting Pop Quiz</a:t>
            </a:r>
          </a:p>
        </p:txBody>
      </p:sp>
      <p:pic>
        <p:nvPicPr>
          <p:cNvPr id="327" name="Shape 32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06250" x="159150"/>
            <a:ext cy="2528175" cx="8884724"/>
          </a:xfrm>
          <a:prstGeom prst="rect">
            <a:avLst/>
          </a:prstGeom>
        </p:spPr>
      </p:pic>
      <p:sp>
        <p:nvSpPr>
          <p:cNvPr id="328" name="Shape 328"/>
          <p:cNvSpPr txBox="1"/>
          <p:nvPr/>
        </p:nvSpPr>
        <p:spPr>
          <a:xfrm>
            <a:off y="4277300" x="33510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Taken from 2006 Fall Final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Sorting Pop Quiz</a:t>
            </a:r>
          </a:p>
        </p:txBody>
      </p:sp>
      <p:pic>
        <p:nvPicPr>
          <p:cNvPr id="334" name="Shape 3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06250" x="159150"/>
            <a:ext cy="1666875" cx="5857875"/>
          </a:xfrm>
          <a:prstGeom prst="rect">
            <a:avLst/>
          </a:prstGeom>
        </p:spPr>
      </p:pic>
      <p:sp>
        <p:nvSpPr>
          <p:cNvPr id="335" name="Shape 335"/>
          <p:cNvSpPr txBox="1"/>
          <p:nvPr/>
        </p:nvSpPr>
        <p:spPr>
          <a:xfrm>
            <a:off y="3357100" x="404475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Taken from 2006 Fall Final</a:t>
            </a:r>
          </a:p>
        </p:txBody>
      </p:sp>
      <p:pic>
        <p:nvPicPr>
          <p:cNvPr id="336" name="Shape 33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779200" x="6991050"/>
            <a:ext cy="304800" cx="1533525"/>
          </a:xfrm>
          <a:prstGeom prst="rect">
            <a:avLst/>
          </a:prstGeom>
        </p:spPr>
      </p:pic>
      <p:pic>
        <p:nvPicPr>
          <p:cNvPr id="337" name="Shape 337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2048125" x="7014862"/>
            <a:ext cy="295275" cx="1533525"/>
          </a:xfrm>
          <a:prstGeom prst="rect">
            <a:avLst/>
          </a:prstGeom>
        </p:spPr>
      </p:pic>
      <p:pic>
        <p:nvPicPr>
          <p:cNvPr id="338" name="Shape 338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2383725" x="7005337"/>
            <a:ext cy="314325" cx="1552575"/>
          </a:xfrm>
          <a:prstGeom prst="rect">
            <a:avLst/>
          </a:prstGeom>
        </p:spPr>
      </p:pic>
      <p:pic>
        <p:nvPicPr>
          <p:cNvPr id="339" name="Shape 339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2738375" x="7010100"/>
            <a:ext cy="285750" cx="1543050"/>
          </a:xfrm>
          <a:prstGeom prst="rect">
            <a:avLst/>
          </a:prstGeom>
        </p:spPr>
      </p:pic>
      <p:pic>
        <p:nvPicPr>
          <p:cNvPr id="340" name="Shape 340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y="3064450" x="7038662"/>
            <a:ext cy="266700" cx="1485900"/>
          </a:xfrm>
          <a:prstGeom prst="rect">
            <a:avLst/>
          </a:prstGeom>
        </p:spPr>
      </p:pic>
      <p:cxnSp>
        <p:nvCxnSpPr>
          <p:cNvPr id="341" name="Shape 341"/>
          <p:cNvCxnSpPr/>
          <p:nvPr/>
        </p:nvCxnSpPr>
        <p:spPr>
          <a:xfrm>
            <a:off y="3377325" x="6963600"/>
            <a:ext cy="0" cx="163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pic>
        <p:nvPicPr>
          <p:cNvPr id="342" name="Shape 342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y="3423500" x="7014850"/>
            <a:ext cy="266700" cx="1485900"/>
          </a:xfrm>
          <a:prstGeom prst="rect">
            <a:avLst/>
          </a:prstGeom>
        </p:spPr>
      </p:pic>
      <p:pic>
        <p:nvPicPr>
          <p:cNvPr id="343" name="Shape 343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y="3736375" x="7020600"/>
            <a:ext cy="257175" cx="1524000"/>
          </a:xfrm>
          <a:prstGeom prst="rect">
            <a:avLst/>
          </a:prstGeom>
        </p:spPr>
      </p:pic>
      <p:pic>
        <p:nvPicPr>
          <p:cNvPr id="344" name="Shape 344"/>
          <p:cNvPicPr preferRelativeResize="0"/>
          <p:nvPr/>
        </p:nvPicPr>
        <p:blipFill>
          <a:blip r:embed="rId10"/>
          <a:stretch>
            <a:fillRect/>
          </a:stretch>
        </p:blipFill>
        <p:spPr>
          <a:xfrm>
            <a:off y="3993550" x="7038675"/>
            <a:ext cy="285750" cx="1543050"/>
          </a:xfrm>
          <a:prstGeom prst="rect">
            <a:avLst/>
          </a:prstGeom>
        </p:spPr>
      </p:pic>
      <p:sp>
        <p:nvSpPr>
          <p:cNvPr id="345" name="Shape 345"/>
          <p:cNvSpPr txBox="1"/>
          <p:nvPr/>
        </p:nvSpPr>
        <p:spPr>
          <a:xfrm>
            <a:off y="1703000" x="6141175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1st Pass: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y="3371475" x="608255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2nd Pass:</a:t>
            </a:r>
          </a:p>
        </p:txBody>
      </p:sp>
      <p:sp>
        <p:nvSpPr>
          <p:cNvPr id="347" name="Shape 347"/>
          <p:cNvSpPr/>
          <p:nvPr/>
        </p:nvSpPr>
        <p:spPr>
          <a:xfrm rot="10800000">
            <a:off y="2383725" x="1527100"/>
            <a:ext cy="121199" cx="344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Study Strategies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Do past finals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en"/>
              <a:t>Check the course website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en"/>
              <a:t>Start by doing the hardest questions first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en"/>
              <a:t>Test your code on the computer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Make a cheat sheet (as an exercise)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Sorting Algorithms in Plain English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y="1186675" x="167325"/>
            <a:ext cy="3725699" cx="5636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Merge sort: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If list has only one element you are done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otherwise separate it into two lists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merge sort on first half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merge sort on second half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recombine</a:t>
            </a:r>
          </a:p>
        </p:txBody>
      </p:sp>
      <p:pic>
        <p:nvPicPr>
          <p:cNvPr id="354" name="Shape 35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934375" x="5065500"/>
            <a:ext cy="4061181" cx="40784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Recursion</a:t>
            </a:r>
          </a:p>
        </p:txBody>
      </p:sp>
      <p:graphicFrame>
        <p:nvGraphicFramePr>
          <p:cNvPr id="360" name="Shape 360"/>
          <p:cNvGraphicFramePr/>
          <p:nvPr/>
        </p:nvGraphicFramePr>
        <p:xfrm>
          <a:off y="1261575" x="2019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{E8D14F63-4E3D-4E3E-8986-65B9F645AE0A}</a:tableStyleId>
              </a:tblPr>
              <a:tblGrid>
                <a:gridCol w="3986275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8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&lt;stdio.h&gt;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8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&lt;string.h&gt;</a:t>
                      </a:r>
                    </a:p>
                    <a:p>
                      <a:r>
                        <a:t/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){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4)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x;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</a:p>
                    <a:p>
                      <a:r>
                        <a:t/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printf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"%i\n"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));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0;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</a:p>
                    <a:p>
                      <a:r>
                        <a:t/>
                      </a:r>
                    </a:p>
                  </a:txBody>
                  <a:tcPr marR="63500" marB="63500" marT="63500" marL="63500"/>
                </a:tc>
              </a:tr>
            </a:tbl>
          </a:graphicData>
        </a:graphic>
      </p:graphicFrame>
      <p:sp>
        <p:nvSpPr>
          <p:cNvPr id="361" name="Shape 361"/>
          <p:cNvSpPr txBox="1"/>
          <p:nvPr/>
        </p:nvSpPr>
        <p:spPr>
          <a:xfrm>
            <a:off y="1261575" x="5157600"/>
            <a:ext cy="2177399" cx="39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What is the output of the following Program?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Hint: expand the function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Recursion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y="1261575" x="89200"/>
            <a:ext cy="3403500" cx="8730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</a:p>
          <a:p>
            <a:pPr rtl="0" lvl="0">
              <a:buNone/>
            </a:pPr>
            <a:r>
              <a:rPr lang="en"/>
              <a:t>                                                                                f(0,0)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=                                 f(1,1)                                                                                     +f(2,1)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=             f(2,2)                                  +f(3,2)                                + f(3,2)                                  +f(4,2)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=      f(3,3)          +f(4,3)           +f(4,3)            +f(5,3)           +f(4,3)           +f(5,3)           +f(5,3)           +f(6,3)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chemeClr val="dk1"/>
                </a:solidFill>
              </a:rPr>
              <a:t>=f(4,4)+f(5,4)+f(5,4)+f(6,4)+f(5,4)+f(6,4)+f(6,4)+f(7,4)+f(5,4)+f(6,4)+f(6,4)+f(7,4)+f(6,4)+f(7,4)+f(7,4)+f(8,4)</a:t>
            </a:r>
          </a:p>
          <a:p>
            <a:pPr rtl="0" lvl="0">
              <a:buNone/>
            </a:pPr>
            <a:r>
              <a:rPr lang="en">
                <a:solidFill>
                  <a:schemeClr val="dk1"/>
                </a:solidFill>
              </a:rPr>
              <a:t>= 4        +5     +5       + 6      + 5     + 6      + 6       +7      + 5      +6       +6        +7     +6       +7        +7      +8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chemeClr val="dk1"/>
                </a:solidFill>
              </a:rPr>
              <a:t>=96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y="2041550" x="2358725"/>
            <a:ext cy="218100" cx="1763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69" name="Shape 369"/>
          <p:cNvCxnSpPr/>
          <p:nvPr/>
        </p:nvCxnSpPr>
        <p:spPr>
          <a:xfrm>
            <a:off y="2041550" x="4439850"/>
            <a:ext cy="188399" cx="1863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70" name="Shape 370"/>
          <p:cNvCxnSpPr/>
          <p:nvPr/>
        </p:nvCxnSpPr>
        <p:spPr>
          <a:xfrm flipH="1">
            <a:off y="2428050" x="1436950"/>
            <a:ext cy="307199" cx="525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71" name="Shape 371"/>
          <p:cNvCxnSpPr/>
          <p:nvPr/>
        </p:nvCxnSpPr>
        <p:spPr>
          <a:xfrm>
            <a:off y="2447875" x="2338850"/>
            <a:ext cy="237900" cx="574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72" name="Shape 372"/>
          <p:cNvCxnSpPr/>
          <p:nvPr/>
        </p:nvCxnSpPr>
        <p:spPr>
          <a:xfrm flipH="1">
            <a:off y="2378500" x="5658749"/>
            <a:ext cy="326999" cx="763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73" name="Shape 373"/>
          <p:cNvCxnSpPr/>
          <p:nvPr/>
        </p:nvCxnSpPr>
        <p:spPr>
          <a:xfrm>
            <a:off y="2457775" x="6788625"/>
            <a:ext cy="257700" cx="426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74" name="Shape 374"/>
          <p:cNvCxnSpPr/>
          <p:nvPr/>
        </p:nvCxnSpPr>
        <p:spPr>
          <a:xfrm rot="10800000" flipH="1">
            <a:off y="2844175" x="1010850"/>
            <a:ext cy="188399" cx="98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75" name="Shape 375"/>
          <p:cNvCxnSpPr/>
          <p:nvPr/>
        </p:nvCxnSpPr>
        <p:spPr>
          <a:xfrm rot="10800000">
            <a:off y="2863974" x="1318024"/>
            <a:ext cy="168600" cx="218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y="2874175" x="2963200"/>
            <a:ext cy="138599" cx="247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77" name="Shape 377"/>
          <p:cNvCxnSpPr/>
          <p:nvPr/>
        </p:nvCxnSpPr>
        <p:spPr>
          <a:xfrm rot="10800000">
            <a:off y="2873925" x="3429050"/>
            <a:ext cy="188399" cx="326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y="2863949" x="5153400"/>
            <a:ext cy="129000" cx="118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79" name="Shape 379"/>
          <p:cNvCxnSpPr/>
          <p:nvPr/>
        </p:nvCxnSpPr>
        <p:spPr>
          <a:xfrm rot="10800000">
            <a:off y="2873899" x="5619175"/>
            <a:ext cy="178500" cx="267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80" name="Shape 380"/>
          <p:cNvCxnSpPr/>
          <p:nvPr/>
        </p:nvCxnSpPr>
        <p:spPr>
          <a:xfrm rot="10800000" flipH="1">
            <a:off y="2893975" x="7214775"/>
            <a:ext cy="138599" cx="178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y="2864124" x="7799424"/>
            <a:ext cy="158700" cx="218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82" name="Shape 382"/>
          <p:cNvCxnSpPr/>
          <p:nvPr/>
        </p:nvCxnSpPr>
        <p:spPr>
          <a:xfrm rot="10800000" flipH="1">
            <a:off y="3300300" x="644175"/>
            <a:ext cy="128699" cx="39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83" name="Shape 383"/>
          <p:cNvCxnSpPr/>
          <p:nvPr/>
        </p:nvCxnSpPr>
        <p:spPr>
          <a:xfrm rot="10800000">
            <a:off y="3330025" x="961425"/>
            <a:ext cy="118799" cx="108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84" name="Shape 384"/>
          <p:cNvCxnSpPr/>
          <p:nvPr/>
        </p:nvCxnSpPr>
        <p:spPr>
          <a:xfrm rot="10800000" flipH="1">
            <a:off y="3300325" x="1615400"/>
            <a:ext cy="148499" cx="98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85" name="Shape 385"/>
          <p:cNvCxnSpPr/>
          <p:nvPr/>
        </p:nvCxnSpPr>
        <p:spPr>
          <a:xfrm rot="10800000">
            <a:off y="3330025" x="1992100"/>
            <a:ext cy="118799" cx="108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86" name="Shape 386"/>
          <p:cNvCxnSpPr/>
          <p:nvPr/>
        </p:nvCxnSpPr>
        <p:spPr>
          <a:xfrm rot="10800000" flipH="1">
            <a:off y="3280199" x="2705550"/>
            <a:ext cy="158700" cx="138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87" name="Shape 387"/>
          <p:cNvCxnSpPr/>
          <p:nvPr/>
        </p:nvCxnSpPr>
        <p:spPr>
          <a:xfrm rot="10800000">
            <a:off y="3310200" x="2982899"/>
            <a:ext cy="108899" cx="158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88" name="Shape 388"/>
          <p:cNvCxnSpPr/>
          <p:nvPr/>
        </p:nvCxnSpPr>
        <p:spPr>
          <a:xfrm rot="10800000" flipH="1">
            <a:off y="3290149" x="3765950"/>
            <a:ext cy="178500" cx="98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89" name="Shape 389"/>
          <p:cNvCxnSpPr/>
          <p:nvPr/>
        </p:nvCxnSpPr>
        <p:spPr>
          <a:xfrm rot="10800000">
            <a:off y="3310200" x="4122625"/>
            <a:ext cy="118799" cx="188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90" name="Shape 390"/>
          <p:cNvCxnSpPr/>
          <p:nvPr/>
        </p:nvCxnSpPr>
        <p:spPr>
          <a:xfrm rot="10800000" flipH="1">
            <a:off y="3300300" x="4836275"/>
            <a:ext cy="128699" cx="118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91" name="Shape 391"/>
          <p:cNvCxnSpPr/>
          <p:nvPr/>
        </p:nvCxnSpPr>
        <p:spPr>
          <a:xfrm rot="10800000">
            <a:off y="3270349" x="5193175"/>
            <a:ext cy="198300" cx="118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92" name="Shape 392"/>
          <p:cNvCxnSpPr/>
          <p:nvPr/>
        </p:nvCxnSpPr>
        <p:spPr>
          <a:xfrm rot="10800000" flipH="1">
            <a:off y="3290124" x="5847150"/>
            <a:ext cy="158700" cx="148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93" name="Shape 393"/>
          <p:cNvCxnSpPr/>
          <p:nvPr/>
        </p:nvCxnSpPr>
        <p:spPr>
          <a:xfrm rot="10800000">
            <a:off y="3310200" x="6223574"/>
            <a:ext cy="128699" cx="129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94" name="Shape 394"/>
          <p:cNvCxnSpPr/>
          <p:nvPr/>
        </p:nvCxnSpPr>
        <p:spPr>
          <a:xfrm rot="10800000" flipH="1">
            <a:off y="3290124" x="6917450"/>
            <a:ext cy="158700" cx="108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95" name="Shape 395"/>
          <p:cNvCxnSpPr/>
          <p:nvPr/>
        </p:nvCxnSpPr>
        <p:spPr>
          <a:xfrm rot="10800000">
            <a:off y="3339925" x="7284275"/>
            <a:ext cy="118799" cx="128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96" name="Shape 396"/>
          <p:cNvCxnSpPr/>
          <p:nvPr/>
        </p:nvCxnSpPr>
        <p:spPr>
          <a:xfrm rot="10800000" flipH="1">
            <a:off y="3300300" x="7987775"/>
            <a:ext cy="118799" cx="118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97" name="Shape 397"/>
          <p:cNvCxnSpPr/>
          <p:nvPr/>
        </p:nvCxnSpPr>
        <p:spPr>
          <a:xfrm rot="10800000">
            <a:off y="3290400" x="8294874"/>
            <a:ext cy="148499" cx="158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398" name="Shape 398"/>
          <p:cNvSpPr/>
          <p:nvPr/>
        </p:nvSpPr>
        <p:spPr>
          <a:xfrm>
            <a:off y="3983975" x="89150"/>
            <a:ext cy="386400" cx="5252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99" name="Shape 399"/>
          <p:cNvSpPr txBox="1"/>
          <p:nvPr/>
        </p:nvSpPr>
        <p:spPr>
          <a:xfrm>
            <a:off y="272164" x="5356200"/>
            <a:ext cy="9894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chemeClr val="dk1"/>
                </a:solidFill>
              </a:rPr>
              <a:t>Expand the recurrence relation: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f(x,4) = x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f(x,n)= f(x+1,n+1)+f(x+2,n+1)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3" name="Shape 4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Numerical Methods</a:t>
            </a:r>
          </a:p>
        </p:txBody>
      </p:sp>
      <p:pic>
        <p:nvPicPr>
          <p:cNvPr id="405" name="Shape 40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43350" x="260275"/>
            <a:ext cy="3629025" cx="4933950"/>
          </a:xfrm>
          <a:prstGeom prst="rect">
            <a:avLst/>
          </a:prstGeom>
        </p:spPr>
      </p:pic>
      <p:sp>
        <p:nvSpPr>
          <p:cNvPr id="406" name="Shape 406"/>
          <p:cNvSpPr txBox="1"/>
          <p:nvPr/>
        </p:nvSpPr>
        <p:spPr>
          <a:xfrm>
            <a:off y="4617700" x="548640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Taken from Fall 2005 final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0" name="Shape 4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Numerical Methods (root finding)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y="951750" x="21750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Passing functions as Arguments</a:t>
            </a:r>
          </a:p>
        </p:txBody>
      </p:sp>
      <p:graphicFrame>
        <p:nvGraphicFramePr>
          <p:cNvPr id="413" name="Shape 413"/>
          <p:cNvGraphicFramePr/>
          <p:nvPr/>
        </p:nvGraphicFramePr>
        <p:xfrm>
          <a:off y="1408950" x="217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{0344C386-02BF-46EE-B568-14BCFD880804}</a:tableStyleId>
              </a:tblPr>
              <a:tblGrid>
                <a:gridCol w="85200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typedef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</a:t>
                      </a:r>
                      <a:r>
                        <a:rPr lang="en">
                          <a:solidFill>
                            <a:srgbClr val="6600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DfD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typedef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</a:t>
                      </a:r>
                      <a:r>
                        <a:rPr lang="en">
                          <a:solidFill>
                            <a:srgbClr val="6600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DfDD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typedef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</a:t>
                      </a:r>
                      <a:r>
                        <a:rPr lang="en">
                          <a:solidFill>
                            <a:srgbClr val="6600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DfDDD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</a:p>
                    <a:p>
                      <a:r>
                        <a:t/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bisection_rf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solidFill>
                            <a:srgbClr val="6600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DfD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x0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x1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tol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</a:p>
                  </a:txBody>
                  <a:tcPr marR="63500" marB="63500" marT="63500" marL="63500"/>
                </a:tc>
              </a:tr>
            </a:tbl>
          </a:graphicData>
        </a:graphic>
      </p:graphicFrame>
      <p:sp>
        <p:nvSpPr>
          <p:cNvPr id="414" name="Shape 414"/>
          <p:cNvSpPr txBox="1"/>
          <p:nvPr/>
        </p:nvSpPr>
        <p:spPr>
          <a:xfrm>
            <a:off y="3097250" x="511550"/>
            <a:ext cy="457200" cx="8017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f is of type  DFD which is a function that takes a double as input and returns a double</a:t>
            </a:r>
          </a:p>
        </p:txBody>
      </p:sp>
      <p:cxnSp>
        <p:nvCxnSpPr>
          <p:cNvPr id="415" name="Shape 415"/>
          <p:cNvCxnSpPr/>
          <p:nvPr/>
        </p:nvCxnSpPr>
        <p:spPr>
          <a:xfrm rot="10800000" flipH="1">
            <a:off y="2529950" x="641775"/>
            <a:ext cy="530099" cx="1953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9" name="Shape 4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Numerical Methods</a:t>
            </a:r>
          </a:p>
        </p:txBody>
      </p:sp>
      <p:pic>
        <p:nvPicPr>
          <p:cNvPr id="421" name="Shape 4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43350" x="260275"/>
            <a:ext cy="3629025" cx="4933950"/>
          </a:xfrm>
          <a:prstGeom prst="rect">
            <a:avLst/>
          </a:prstGeom>
        </p:spPr>
      </p:pic>
      <p:sp>
        <p:nvSpPr>
          <p:cNvPr id="422" name="Shape 422"/>
          <p:cNvSpPr/>
          <p:nvPr/>
        </p:nvSpPr>
        <p:spPr>
          <a:xfrm rot="10800000">
            <a:off y="4070675" x="1904600"/>
            <a:ext cy="121199" cx="344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23" name="Shape 423"/>
          <p:cNvSpPr txBox="1"/>
          <p:nvPr/>
        </p:nvSpPr>
        <p:spPr>
          <a:xfrm>
            <a:off y="3935300" x="3382975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How did I know? Because its the code copied from notes. Read your class notes!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7" name="Shape 4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Numerical Methods (Integration)</a:t>
            </a:r>
          </a:p>
        </p:txBody>
      </p:sp>
      <p:pic>
        <p:nvPicPr>
          <p:cNvPr id="429" name="Shape 4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63375" x="345600"/>
            <a:ext cy="3800475" cx="5762625"/>
          </a:xfrm>
          <a:prstGeom prst="rect">
            <a:avLst/>
          </a:prstGeom>
        </p:spPr>
      </p:pic>
      <p:sp>
        <p:nvSpPr>
          <p:cNvPr id="430" name="Shape 430"/>
          <p:cNvSpPr txBox="1"/>
          <p:nvPr/>
        </p:nvSpPr>
        <p:spPr>
          <a:xfrm>
            <a:off y="4520325" x="6108225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Taken from winter 2007 final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4" name="Shape 4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Numerical Methods (Integration)</a:t>
            </a:r>
          </a:p>
        </p:txBody>
      </p:sp>
      <p:pic>
        <p:nvPicPr>
          <p:cNvPr id="436" name="Shape 4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63375" x="345600"/>
            <a:ext cy="3800475" cx="5762625"/>
          </a:xfrm>
          <a:prstGeom prst="rect">
            <a:avLst/>
          </a:prstGeom>
        </p:spPr>
      </p:pic>
      <p:sp>
        <p:nvSpPr>
          <p:cNvPr id="437" name="Shape 437"/>
          <p:cNvSpPr txBox="1"/>
          <p:nvPr/>
        </p:nvSpPr>
        <p:spPr>
          <a:xfrm>
            <a:off y="4520325" x="6108225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Taken from winter 2007 final</a:t>
            </a:r>
          </a:p>
        </p:txBody>
      </p:sp>
      <p:sp>
        <p:nvSpPr>
          <p:cNvPr id="438" name="Shape 438"/>
          <p:cNvSpPr/>
          <p:nvPr/>
        </p:nvSpPr>
        <p:spPr>
          <a:xfrm rot="5400000">
            <a:off y="1685299" x="3005975"/>
            <a:ext cy="121199" cx="344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39" name="Shape 439"/>
          <p:cNvSpPr txBox="1"/>
          <p:nvPr/>
        </p:nvSpPr>
        <p:spPr>
          <a:xfrm>
            <a:off y="1933125" x="5776375"/>
            <a:ext cy="1392300" cx="2715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Mid point method evaluates the function at the middle of the interval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3" name="Shape 4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Numerical Methods (IVP)</a:t>
            </a:r>
          </a:p>
        </p:txBody>
      </p:sp>
      <p:pic>
        <p:nvPicPr>
          <p:cNvPr id="445" name="Shape 44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26650" x="457200"/>
            <a:ext cy="2571750" cx="5838825"/>
          </a:xfrm>
          <a:prstGeom prst="rect">
            <a:avLst/>
          </a:prstGeom>
        </p:spPr>
      </p:pic>
      <p:sp>
        <p:nvSpPr>
          <p:cNvPr id="446" name="Shape 446"/>
          <p:cNvSpPr txBox="1"/>
          <p:nvPr/>
        </p:nvSpPr>
        <p:spPr>
          <a:xfrm>
            <a:off y="4222700" x="462265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Taken from Fall 2005 final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0" name="Shape 4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1" name="Shape 4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Numerical Methods (IVP)</a:t>
            </a:r>
          </a:p>
        </p:txBody>
      </p:sp>
      <p:pic>
        <p:nvPicPr>
          <p:cNvPr id="452" name="Shape 45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26650" x="457200"/>
            <a:ext cy="2571750" cx="5838825"/>
          </a:xfrm>
          <a:prstGeom prst="rect">
            <a:avLst/>
          </a:prstGeom>
        </p:spPr>
      </p:pic>
      <p:sp>
        <p:nvSpPr>
          <p:cNvPr id="453" name="Shape 453"/>
          <p:cNvSpPr/>
          <p:nvPr/>
        </p:nvSpPr>
        <p:spPr>
          <a:xfrm>
            <a:off y="3685025" x="223150"/>
            <a:ext cy="121199" cx="344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54" name="Shape 454"/>
          <p:cNvSpPr txBox="1"/>
          <p:nvPr/>
        </p:nvSpPr>
        <p:spPr>
          <a:xfrm>
            <a:off y="3080500" x="2316000"/>
            <a:ext cy="1858200" cx="6240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false, Euler method is used for any first order ODE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true, euler method needs a smaller step size to achieve the same accuracy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false, these are all methods for solving initial value problems</a:t>
            </a:r>
          </a:p>
          <a:p>
            <a:pPr lvl="0" indent="-317500" marL="45720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false, All numerical methods have some error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Contents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lang="en">
                <a:solidFill>
                  <a:schemeClr val="hlink"/>
                </a:solidFill>
                <a:hlinkClick r:id="rId3"/>
              </a:rPr>
              <a:t>Pointers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lang="en">
                <a:solidFill>
                  <a:schemeClr val="hlink"/>
                </a:solidFill>
                <a:hlinkClick r:id="rId4"/>
              </a:rPr>
              <a:t>Trick Questions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lang="en">
                <a:solidFill>
                  <a:schemeClr val="hlink"/>
                </a:solidFill>
                <a:hlinkClick r:id="rId5"/>
              </a:rPr>
              <a:t>Big O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lang="en">
                <a:solidFill>
                  <a:schemeClr val="hlink"/>
                </a:solidFill>
                <a:hlinkClick r:id="rId6"/>
              </a:rPr>
              <a:t>Sorting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lang="en">
                <a:solidFill>
                  <a:schemeClr val="hlink"/>
                </a:solidFill>
                <a:hlinkClick r:id="rId7"/>
              </a:rPr>
              <a:t>Recursion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lang="en">
                <a:solidFill>
                  <a:schemeClr val="hlink"/>
                </a:solidFill>
                <a:hlinkClick r:id="rId8"/>
              </a:rPr>
              <a:t>Numerical Methods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8" name="Shape 4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9" name="Shape 4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Numerical Methods 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y="1223100" x="457200"/>
            <a:ext cy="2697300" cx="548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Is there a trick to do these types of problems?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Yes. Memorize all the algorithms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4" name="Shape 4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5" name="Shape 465"/>
          <p:cNvSpPr txBox="1"/>
          <p:nvPr>
            <p:ph type="title"/>
          </p:nvPr>
        </p:nvSpPr>
        <p:spPr>
          <a:xfrm>
            <a:off y="2143050" x="3168300"/>
            <a:ext cy="857400" cx="2807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Good Luck!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Pointers Example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457200"/>
            <a:ext cy="5377799" cx="4379075"/>
          </a:xfrm>
          <a:prstGeom prst="rect">
            <a:avLst/>
          </a:prstGeom>
        </p:spPr>
      </p:pic>
      <p:sp>
        <p:nvSpPr>
          <p:cNvPr id="49" name="Shape 49"/>
          <p:cNvSpPr txBox="1"/>
          <p:nvPr/>
        </p:nvSpPr>
        <p:spPr>
          <a:xfrm>
            <a:off y="1328025" x="6464725"/>
            <a:ext cy="2790899" cx="2649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What will be printed if we run this program?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Solve this problem as if you’re executing the code like a computer</a:t>
            </a:r>
          </a:p>
          <a:p>
            <a:r>
              <a:t/>
            </a:r>
          </a:p>
          <a:p>
            <a:pPr>
              <a:buNone/>
            </a:pPr>
            <a:r>
              <a:rPr lang="en">
                <a:solidFill>
                  <a:srgbClr val="FF0000"/>
                </a:solidFill>
              </a:rPr>
              <a:t>Disclaimer</a:t>
            </a:r>
            <a:r>
              <a:rPr lang="en"/>
              <a:t>: the techniques shown are not necessarily how the computer does it, but how you should do it on an exam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Pointers Example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28025" x="457200"/>
            <a:ext cy="2667000" cx="2171700"/>
          </a:xfrm>
          <a:prstGeom prst="rect">
            <a:avLst/>
          </a:prstGeom>
        </p:spPr>
      </p:pic>
      <p:sp>
        <p:nvSpPr>
          <p:cNvPr id="56" name="Shape 56"/>
          <p:cNvSpPr txBox="1"/>
          <p:nvPr/>
        </p:nvSpPr>
        <p:spPr>
          <a:xfrm>
            <a:off y="1328025" x="6464725"/>
            <a:ext cy="829199" cx="2649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line 1 to 10 is just declarations.</a:t>
            </a:r>
          </a:p>
          <a:p>
            <a:pPr rtl="0" lvl="0">
              <a:buNone/>
            </a:pPr>
            <a:r>
              <a:rPr lang="en"/>
              <a:t>Run till line 10 and build a table of variables:</a:t>
            </a:r>
          </a:p>
          <a:p>
            <a:r>
              <a:t/>
            </a:r>
          </a:p>
        </p:txBody>
      </p:sp>
      <p:sp>
        <p:nvSpPr>
          <p:cNvPr id="57" name="Shape 57"/>
          <p:cNvSpPr/>
          <p:nvPr/>
        </p:nvSpPr>
        <p:spPr>
          <a:xfrm>
            <a:off y="2527925" x="195500"/>
            <a:ext cy="121199" cx="70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graphicFrame>
        <p:nvGraphicFramePr>
          <p:cNvPr id="58" name="Shape 58"/>
          <p:cNvGraphicFramePr/>
          <p:nvPr/>
        </p:nvGraphicFramePr>
        <p:xfrm>
          <a:off y="3023612" x="66620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{EF63AC80-7332-454C-90E3-BAA73792E18F}</a:tableStyleId>
              </a:tblPr>
              <a:tblGrid>
                <a:gridCol w="686150"/>
                <a:gridCol w="686150"/>
                <a:gridCol w="686150"/>
              </a:tblGrid>
              <a:tr h="2259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Name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Value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Addr</a:t>
                      </a:r>
                    </a:p>
                  </a:txBody>
                  <a:tcPr marR="91425" marB="91425" marT="91425" marL="91425"/>
                </a:tc>
              </a:tr>
              <a:tr h="2259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i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&amp;i</a:t>
                      </a:r>
                    </a:p>
                  </a:txBody>
                  <a:tcPr marR="91425" marB="91425" marT="91425" marL="91425"/>
                </a:tc>
              </a:tr>
              <a:tr h="2259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j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&amp;j</a:t>
                      </a:r>
                    </a:p>
                  </a:txBody>
                  <a:tcPr marR="91425" marB="91425" marT="91425" marL="91425"/>
                </a:tc>
              </a:tr>
              <a:tr h="2259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&amp;i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&amp;p</a:t>
                      </a:r>
                    </a:p>
                  </a:txBody>
                  <a:tcPr marR="91425" marB="91425" marT="91425" marL="91425"/>
                </a:tc>
              </a:tr>
              <a:tr h="2259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q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&amp;p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&amp;q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Pointers Example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28025" x="457200"/>
            <a:ext cy="2667000" cx="2171700"/>
          </a:xfrm>
          <a:prstGeom prst="rect">
            <a:avLst/>
          </a:prstGeom>
        </p:spPr>
      </p:pic>
      <p:sp>
        <p:nvSpPr>
          <p:cNvPr id="65" name="Shape 65"/>
          <p:cNvSpPr txBox="1"/>
          <p:nvPr/>
        </p:nvSpPr>
        <p:spPr>
          <a:xfrm>
            <a:off y="1132700" x="6455425"/>
            <a:ext cy="1671600" cx="2649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Line 12 is the first line that edits a value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Anytime you see a dereference. Check the table and substitute the name of the correct variable.</a:t>
            </a:r>
          </a:p>
        </p:txBody>
      </p:sp>
      <p:sp>
        <p:nvSpPr>
          <p:cNvPr id="66" name="Shape 66"/>
          <p:cNvSpPr/>
          <p:nvPr/>
        </p:nvSpPr>
        <p:spPr>
          <a:xfrm>
            <a:off y="2804325" x="195525"/>
            <a:ext cy="121199" cx="70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graphicFrame>
        <p:nvGraphicFramePr>
          <p:cNvPr id="67" name="Shape 67"/>
          <p:cNvGraphicFramePr/>
          <p:nvPr/>
        </p:nvGraphicFramePr>
        <p:xfrm>
          <a:off y="3023612" x="66620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{D6105FA6-8363-4D63-9F3F-DD9E7D7A4D07}</a:tableStyleId>
              </a:tblPr>
              <a:tblGrid>
                <a:gridCol w="686150"/>
                <a:gridCol w="686150"/>
                <a:gridCol w="686150"/>
              </a:tblGrid>
              <a:tr h="2259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Name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Value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Addr</a:t>
                      </a:r>
                    </a:p>
                  </a:txBody>
                  <a:tcPr marR="91425" marB="91425" marT="91425" marL="91425"/>
                </a:tc>
              </a:tr>
              <a:tr h="2259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i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&amp;i</a:t>
                      </a:r>
                    </a:p>
                  </a:txBody>
                  <a:tcPr marR="91425" marB="91425" marT="91425" marL="91425"/>
                </a:tc>
              </a:tr>
              <a:tr h="2259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j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&amp;j</a:t>
                      </a:r>
                    </a:p>
                  </a:txBody>
                  <a:tcPr marR="91425" marB="91425" marT="91425" marL="91425"/>
                </a:tc>
              </a:tr>
              <a:tr h="2259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&amp;i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&amp;p</a:t>
                      </a:r>
                    </a:p>
                  </a:txBody>
                  <a:tcPr marR="91425" marB="91425" marT="91425" marL="91425"/>
                </a:tc>
              </a:tr>
              <a:tr h="2259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q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&amp;p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&amp;q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pic>
        <p:nvPicPr>
          <p:cNvPr id="68" name="Shape 6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61650" x="3381400"/>
            <a:ext cy="361950" cx="1485900"/>
          </a:xfrm>
          <a:prstGeom prst="rect">
            <a:avLst/>
          </a:prstGeom>
        </p:spPr>
      </p:pic>
      <p:cxnSp>
        <p:nvCxnSpPr>
          <p:cNvPr id="69" name="Shape 69"/>
          <p:cNvCxnSpPr>
            <a:endCxn id="68" idx="1"/>
          </p:cNvCxnSpPr>
          <p:nvPr/>
        </p:nvCxnSpPr>
        <p:spPr>
          <a:xfrm rot="10800000" flipH="1">
            <a:off y="1742625" x="1685199"/>
            <a:ext cy="1115699" cx="169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0" name="Shape 70"/>
          <p:cNvCxnSpPr/>
          <p:nvPr/>
        </p:nvCxnSpPr>
        <p:spPr>
          <a:xfrm>
            <a:off y="1968425" x="3694150"/>
            <a:ext cy="2022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71" name="Shape 71"/>
          <p:cNvCxnSpPr/>
          <p:nvPr/>
        </p:nvCxnSpPr>
        <p:spPr>
          <a:xfrm>
            <a:off y="2170650" x="3700900"/>
            <a:ext cy="0" cx="2224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72" name="Shape 72"/>
          <p:cNvCxnSpPr/>
          <p:nvPr/>
        </p:nvCxnSpPr>
        <p:spPr>
          <a:xfrm>
            <a:off y="2170650" x="5925475"/>
            <a:ext cy="19281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73" name="Shape 73"/>
          <p:cNvCxnSpPr/>
          <p:nvPr/>
        </p:nvCxnSpPr>
        <p:spPr>
          <a:xfrm>
            <a:off y="4078400" x="5912000"/>
            <a:ext cy="269700" cx="1429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74" name="Shape 7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2726812" x="3643337"/>
            <a:ext cy="276225" cx="962025"/>
          </a:xfrm>
          <a:prstGeom prst="rect">
            <a:avLst/>
          </a:prstGeom>
        </p:spPr>
      </p:pic>
      <p:cxnSp>
        <p:nvCxnSpPr>
          <p:cNvPr id="75" name="Shape 75"/>
          <p:cNvCxnSpPr/>
          <p:nvPr/>
        </p:nvCxnSpPr>
        <p:spPr>
          <a:xfrm rot="10800000">
            <a:off y="4503050" x="5588325"/>
            <a:ext cy="26999" cx="1786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76" name="Shape 76"/>
          <p:cNvCxnSpPr/>
          <p:nvPr/>
        </p:nvCxnSpPr>
        <p:spPr>
          <a:xfrm rot="10800000">
            <a:off y="2979550" x="3916499"/>
            <a:ext cy="1516799" cx="1685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Pointers Example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28025" x="457200"/>
            <a:ext cy="2667000" cx="2171700"/>
          </a:xfrm>
          <a:prstGeom prst="rect">
            <a:avLst/>
          </a:prstGeom>
        </p:spPr>
      </p:pic>
      <p:sp>
        <p:nvSpPr>
          <p:cNvPr id="83" name="Shape 83"/>
          <p:cNvSpPr txBox="1"/>
          <p:nvPr/>
        </p:nvSpPr>
        <p:spPr>
          <a:xfrm>
            <a:off y="1328025" x="6464725"/>
            <a:ext cy="1433400" cx="2649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Now update the value in the table</a:t>
            </a:r>
          </a:p>
        </p:txBody>
      </p:sp>
      <p:sp>
        <p:nvSpPr>
          <p:cNvPr id="84" name="Shape 84"/>
          <p:cNvSpPr/>
          <p:nvPr/>
        </p:nvSpPr>
        <p:spPr>
          <a:xfrm>
            <a:off y="2804325" x="195525"/>
            <a:ext cy="121199" cx="70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graphicFrame>
        <p:nvGraphicFramePr>
          <p:cNvPr id="85" name="Shape 85"/>
          <p:cNvGraphicFramePr/>
          <p:nvPr/>
        </p:nvGraphicFramePr>
        <p:xfrm>
          <a:off y="3023612" x="66620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{190E599F-D2AB-4FE5-8515-164108C4D770}</a:tableStyleId>
              </a:tblPr>
              <a:tblGrid>
                <a:gridCol w="686150"/>
                <a:gridCol w="686150"/>
                <a:gridCol w="686150"/>
              </a:tblGrid>
              <a:tr h="2259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Name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Value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Addr</a:t>
                      </a:r>
                    </a:p>
                  </a:txBody>
                  <a:tcPr marR="91425" marB="91425" marT="91425" marL="91425"/>
                </a:tc>
              </a:tr>
              <a:tr h="2259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i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20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&amp;i</a:t>
                      </a:r>
                    </a:p>
                  </a:txBody>
                  <a:tcPr marR="91425" marB="91425" marT="91425" marL="91425"/>
                </a:tc>
              </a:tr>
              <a:tr h="2259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j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&amp;j</a:t>
                      </a:r>
                    </a:p>
                  </a:txBody>
                  <a:tcPr marR="91425" marB="91425" marT="91425" marL="91425"/>
                </a:tc>
              </a:tr>
              <a:tr h="2259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&amp;i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&amp;p</a:t>
                      </a:r>
                    </a:p>
                  </a:txBody>
                  <a:tcPr marR="91425" marB="91425" marT="91425" marL="91425"/>
                </a:tc>
              </a:tr>
              <a:tr h="2259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q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&amp;p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&amp;q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pic>
        <p:nvPicPr>
          <p:cNvPr id="86" name="Shape 8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61650" x="3381400"/>
            <a:ext cy="361950" cx="1485900"/>
          </a:xfrm>
          <a:prstGeom prst="rect">
            <a:avLst/>
          </a:prstGeom>
        </p:spPr>
      </p:pic>
      <p:cxnSp>
        <p:nvCxnSpPr>
          <p:cNvPr id="87" name="Shape 87"/>
          <p:cNvCxnSpPr>
            <a:endCxn id="86" idx="1"/>
          </p:cNvCxnSpPr>
          <p:nvPr/>
        </p:nvCxnSpPr>
        <p:spPr>
          <a:xfrm rot="10800000" flipH="1">
            <a:off y="1742625" x="1685199"/>
            <a:ext cy="1115699" cx="169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88" name="Shape 88"/>
          <p:cNvCxnSpPr/>
          <p:nvPr/>
        </p:nvCxnSpPr>
        <p:spPr>
          <a:xfrm>
            <a:off y="1968425" x="3694150"/>
            <a:ext cy="2022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89" name="Shape 89"/>
          <p:cNvCxnSpPr/>
          <p:nvPr/>
        </p:nvCxnSpPr>
        <p:spPr>
          <a:xfrm>
            <a:off y="2170650" x="3700900"/>
            <a:ext cy="0" cx="2224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90" name="Shape 90"/>
          <p:cNvCxnSpPr/>
          <p:nvPr/>
        </p:nvCxnSpPr>
        <p:spPr>
          <a:xfrm>
            <a:off y="2170650" x="5925475"/>
            <a:ext cy="19281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91" name="Shape 91"/>
          <p:cNvCxnSpPr/>
          <p:nvPr/>
        </p:nvCxnSpPr>
        <p:spPr>
          <a:xfrm>
            <a:off y="4078400" x="5912000"/>
            <a:ext cy="269700" cx="1429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92" name="Shape 92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2726812" x="3643337"/>
            <a:ext cy="276225" cx="962025"/>
          </a:xfrm>
          <a:prstGeom prst="rect">
            <a:avLst/>
          </a:prstGeom>
        </p:spPr>
      </p:pic>
      <p:cxnSp>
        <p:nvCxnSpPr>
          <p:cNvPr id="93" name="Shape 93"/>
          <p:cNvCxnSpPr/>
          <p:nvPr/>
        </p:nvCxnSpPr>
        <p:spPr>
          <a:xfrm rot="10800000">
            <a:off y="4503050" x="5588325"/>
            <a:ext cy="26999" cx="1786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94" name="Shape 94"/>
          <p:cNvCxnSpPr/>
          <p:nvPr/>
        </p:nvCxnSpPr>
        <p:spPr>
          <a:xfrm rot="10800000">
            <a:off y="2979550" x="3916499"/>
            <a:ext cy="1516799" cx="1685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95" name="Shape 95"/>
          <p:cNvSpPr/>
          <p:nvPr/>
        </p:nvSpPr>
        <p:spPr>
          <a:xfrm>
            <a:off y="3357100" x="7246750"/>
            <a:ext cy="451499" cx="701100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Pointers Example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28025" x="457200"/>
            <a:ext cy="2667000" cx="2171700"/>
          </a:xfrm>
          <a:prstGeom prst="rect">
            <a:avLst/>
          </a:prstGeom>
        </p:spPr>
      </p:pic>
      <p:sp>
        <p:nvSpPr>
          <p:cNvPr id="102" name="Shape 102"/>
          <p:cNvSpPr/>
          <p:nvPr/>
        </p:nvSpPr>
        <p:spPr>
          <a:xfrm>
            <a:off y="2902425" x="209000"/>
            <a:ext cy="121199" cx="70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graphicFrame>
        <p:nvGraphicFramePr>
          <p:cNvPr id="103" name="Shape 103"/>
          <p:cNvGraphicFramePr/>
          <p:nvPr/>
        </p:nvGraphicFramePr>
        <p:xfrm>
          <a:off y="3023612" x="66620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{8C43274D-6D74-465B-BA02-24D36C901F0C}</a:tableStyleId>
              </a:tblPr>
              <a:tblGrid>
                <a:gridCol w="686150"/>
                <a:gridCol w="686150"/>
                <a:gridCol w="686150"/>
              </a:tblGrid>
              <a:tr h="2259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Name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Value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Addr</a:t>
                      </a:r>
                    </a:p>
                  </a:txBody>
                  <a:tcPr marR="91425" marB="91425" marT="91425" marL="91425"/>
                </a:tc>
              </a:tr>
              <a:tr h="2259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i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20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&amp;i</a:t>
                      </a:r>
                    </a:p>
                  </a:txBody>
                  <a:tcPr marR="91425" marB="91425" marT="91425" marL="91425"/>
                </a:tc>
              </a:tr>
              <a:tr h="2259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j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&amp;j</a:t>
                      </a:r>
                    </a:p>
                  </a:txBody>
                  <a:tcPr marR="91425" marB="91425" marT="91425" marL="91425"/>
                </a:tc>
              </a:tr>
              <a:tr h="2259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&amp;j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&amp;p</a:t>
                      </a:r>
                    </a:p>
                  </a:txBody>
                  <a:tcPr marR="91425" marB="91425" marT="91425" marL="91425"/>
                </a:tc>
              </a:tr>
              <a:tr h="2259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q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&amp;p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&amp;q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cxnSp>
        <p:nvCxnSpPr>
          <p:cNvPr id="104" name="Shape 104"/>
          <p:cNvCxnSpPr/>
          <p:nvPr/>
        </p:nvCxnSpPr>
        <p:spPr>
          <a:xfrm>
            <a:off y="1968425" x="3694150"/>
            <a:ext cy="2022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05" name="Shape 105"/>
          <p:cNvCxnSpPr/>
          <p:nvPr/>
        </p:nvCxnSpPr>
        <p:spPr>
          <a:xfrm>
            <a:off y="2170650" x="3700900"/>
            <a:ext cy="0" cx="2224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pic>
        <p:nvPicPr>
          <p:cNvPr id="106" name="Shape 10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655675" x="3496025"/>
            <a:ext cy="247650" cx="819150"/>
          </a:xfrm>
          <a:prstGeom prst="rect">
            <a:avLst/>
          </a:prstGeom>
        </p:spPr>
      </p:pic>
      <p:cxnSp>
        <p:nvCxnSpPr>
          <p:cNvPr id="107" name="Shape 107"/>
          <p:cNvCxnSpPr>
            <a:endCxn id="106" idx="1"/>
          </p:cNvCxnSpPr>
          <p:nvPr/>
        </p:nvCxnSpPr>
        <p:spPr>
          <a:xfrm rot="10800000" flipH="1">
            <a:off y="1779500" x="1651625"/>
            <a:ext cy="1247400" cx="1844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08" name="Shape 108"/>
          <p:cNvCxnSpPr/>
          <p:nvPr/>
        </p:nvCxnSpPr>
        <p:spPr>
          <a:xfrm>
            <a:off y="2177400" x="5912000"/>
            <a:ext cy="23460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09" name="Shape 109"/>
          <p:cNvCxnSpPr/>
          <p:nvPr/>
        </p:nvCxnSpPr>
        <p:spPr>
          <a:xfrm>
            <a:off y="4523325" x="5918725"/>
            <a:ext cy="229199" cx="1496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110" name="Shape 11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2761425" x="3694150"/>
            <a:ext cy="228600" cx="704850"/>
          </a:xfrm>
          <a:prstGeom prst="rect">
            <a:avLst/>
          </a:prstGeom>
        </p:spPr>
      </p:pic>
      <p:cxnSp>
        <p:nvCxnSpPr>
          <p:cNvPr id="111" name="Shape 111"/>
          <p:cNvCxnSpPr/>
          <p:nvPr/>
        </p:nvCxnSpPr>
        <p:spPr>
          <a:xfrm rot="10800000">
            <a:off y="4914300" x="3761649"/>
            <a:ext cy="0" cx="3714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2" name="Shape 112"/>
          <p:cNvCxnSpPr/>
          <p:nvPr/>
        </p:nvCxnSpPr>
        <p:spPr>
          <a:xfrm>
            <a:off y="3040175" x="3795275"/>
            <a:ext cy="18875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13" name="Shape 113"/>
          <p:cNvSpPr/>
          <p:nvPr/>
        </p:nvSpPr>
        <p:spPr>
          <a:xfrm>
            <a:off y="4166050" x="7266975"/>
            <a:ext cy="451499" cx="701100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4" name="Shape 114"/>
          <p:cNvSpPr txBox="1"/>
          <p:nvPr/>
        </p:nvSpPr>
        <p:spPr>
          <a:xfrm>
            <a:off y="1328025" x="6166625"/>
            <a:ext cy="1433400" cx="2947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Move to the next Line and do the same procedure: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Substitute with correct name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update value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