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1EAB9AA-AD65-488B-AD90-A467B47D8F9A}">
  <a:tblStyle styleName="Table_0" styleId="{81EAB9AA-AD65-488B-AD90-A467B47D8F9A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5E6E663D-162E-47D2-B92A-FE43CDCDB17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F7F60B45-E7C0-4955-AEBC-B8E5955FF4A5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2DDD9179-915E-4942-917E-B9F96FE2D2C5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1072F6D9-0A3B-4C25-896A-FA1E4A913CD5}">
    <a:wholeTbl>
      <a:tcStyle>
        <a:tcBdr>
          <a:lef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#include &lt;stdio.h&gt;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#include &lt;string.h&gt;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main()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{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 i = 10;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 j = i;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int* p = &amp;i;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int* q = &amp;p;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*p += 10;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*q = &amp;j;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*p += 10 + *p;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printf("%d %d\n", i ,j);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return 0;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odepad.org/" Type="http://schemas.openxmlformats.org/officeDocument/2006/relationships/hyperlink" TargetMode="External" Id="rId4"/><Relationship Target="http://s3.amazonaws.com/docuum/attachments/2086/comp%20208%20info.pdf?1240285685" Type="http://schemas.openxmlformats.org/officeDocument/2006/relationships/hyperlink" TargetMode="External" Id="rId3"/><Relationship Target="http://www.compileonline.com/compile_fortran_online.php" Type="http://schemas.openxmlformats.org/officeDocument/2006/relationships/hyperlink" TargetMode="External" Id="rId6"/><Relationship Target="http://www.compileonline.com/compile_c_online.php" Type="http://schemas.openxmlformats.org/officeDocument/2006/relationships/hyperlink" TargetMode="External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#slide=id.g2c70b44ee_0269" Type="http://schemas.openxmlformats.org/officeDocument/2006/relationships/hyperlink" TargetMode="External" Id="rId4"/><Relationship Target="#slide=id.g272253454_05" Type="http://schemas.openxmlformats.org/officeDocument/2006/relationships/hyperlink" TargetMode="External" Id="rId3"/><Relationship Target="#slide=id.g2c70b44ee_0157" Type="http://schemas.openxmlformats.org/officeDocument/2006/relationships/hyperlink" TargetMode="External" Id="rId6"/><Relationship Target="#slide=id.g2c70b44ee_0403" Type="http://schemas.openxmlformats.org/officeDocument/2006/relationships/hyperlink" TargetMode="External" Id="rId5"/><Relationship Target="#slide=id.g2c70b44ee_0435" Type="http://schemas.openxmlformats.org/officeDocument/2006/relationships/hyperlink" TargetMode="External" Id="rId8"/><Relationship Target="#slide=id.g27268c87d_056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COMP208 FINAL REVIEW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EPTS COMP Tutor Shabbir Hussain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3983975" x="782925"/>
            <a:ext cy="911700" cx="750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This version does not contain any worked solutions. I’ll release that version right after the review session. If you are really curious, you can try running the code.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Big 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How does the Upper bound complexity grow?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Its a measure of either run-time or resources (memory slots, etc.)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Big O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10750" x="457200"/>
            <a:ext cy="2562225" cx="5381625"/>
          </a:xfrm>
          <a:prstGeom prst="rect">
            <a:avLst/>
          </a:prstGeom>
        </p:spPr>
      </p:pic>
      <p:sp>
        <p:nvSpPr>
          <p:cNvPr id="96" name="Shape 96"/>
          <p:cNvSpPr txBox="1"/>
          <p:nvPr/>
        </p:nvSpPr>
        <p:spPr>
          <a:xfrm>
            <a:off y="4401975" x="8696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fall 2006 final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Bubble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Start at the back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Swap if that element is less than the preceding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Move to the next element </a:t>
            </a:r>
            <a:r>
              <a:rPr sz="1200" lang="en"/>
              <a:t>(continue till first element)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2300" x="6269925"/>
            <a:ext cy="400050" cx="1790700"/>
          </a:xfrm>
          <a:prstGeom prst="rect">
            <a:avLst/>
          </a:prstGeom>
        </p:spPr>
      </p:pic>
      <p:sp>
        <p:nvSpPr>
          <p:cNvPr id="104" name="Shape 104"/>
          <p:cNvSpPr/>
          <p:nvPr/>
        </p:nvSpPr>
        <p:spPr>
          <a:xfrm rot="-5400000">
            <a:off y="1557000" x="7484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/>
        </p:nvSpPr>
        <p:spPr>
          <a:xfrm rot="-5400000">
            <a:off y="1557000" x="7178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06" name="Shape 10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844425" x="6330300"/>
            <a:ext cy="400050" cx="1733550"/>
          </a:xfrm>
          <a:prstGeom prst="rect">
            <a:avLst/>
          </a:prstGeom>
        </p:spPr>
      </p:pic>
      <p:sp>
        <p:nvSpPr>
          <p:cNvPr id="107" name="Shape 107"/>
          <p:cNvSpPr/>
          <p:nvPr/>
        </p:nvSpPr>
        <p:spPr>
          <a:xfrm rot="-5400000">
            <a:off y="2323400" x="7484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" name="Shape 108"/>
          <p:cNvSpPr/>
          <p:nvPr/>
        </p:nvSpPr>
        <p:spPr>
          <a:xfrm rot="-5400000">
            <a:off y="2323400" x="7178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38550" x="6451500"/>
            <a:ext cy="400050" cx="1733550"/>
          </a:xfrm>
          <a:prstGeom prst="rect">
            <a:avLst/>
          </a:prstGeom>
        </p:spPr>
      </p:pic>
      <p:sp>
        <p:nvSpPr>
          <p:cNvPr id="110" name="Shape 110"/>
          <p:cNvSpPr/>
          <p:nvPr/>
        </p:nvSpPr>
        <p:spPr>
          <a:xfrm rot="-5400000">
            <a:off y="3089787" x="72992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1" name="Shape 111"/>
          <p:cNvSpPr/>
          <p:nvPr/>
        </p:nvSpPr>
        <p:spPr>
          <a:xfrm rot="-5400000">
            <a:off y="3104475" x="7025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12" name="Shape 11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360425" x="6483300"/>
            <a:ext cy="400050" cx="1733550"/>
          </a:xfrm>
          <a:prstGeom prst="rect">
            <a:avLst/>
          </a:prstGeom>
        </p:spPr>
      </p:pic>
      <p:sp>
        <p:nvSpPr>
          <p:cNvPr id="113" name="Shape 113"/>
          <p:cNvSpPr/>
          <p:nvPr/>
        </p:nvSpPr>
        <p:spPr>
          <a:xfrm rot="-5400000">
            <a:off y="3806700" x="69932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/>
        </p:nvSpPr>
        <p:spPr>
          <a:xfrm rot="-5400000">
            <a:off y="3806700" x="67277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15" name="Shape 1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085675" x="6511875"/>
            <a:ext cy="381000" cx="1704975"/>
          </a:xfrm>
          <a:prstGeom prst="rect">
            <a:avLst/>
          </a:prstGeom>
        </p:spPr>
      </p:pic>
      <p:sp>
        <p:nvSpPr>
          <p:cNvPr id="116" name="Shape 116"/>
          <p:cNvSpPr/>
          <p:nvPr/>
        </p:nvSpPr>
        <p:spPr>
          <a:xfrm rot="-5400000">
            <a:off y="4508925" x="70250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/>
        </p:nvSpPr>
        <p:spPr>
          <a:xfrm rot="-5400000">
            <a:off y="4508925" x="67595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Selection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Find the smallest element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Swap it with the front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5300" x="6330600"/>
            <a:ext cy="400050" cx="1790700"/>
          </a:xfrm>
          <a:prstGeom prst="rect">
            <a:avLst/>
          </a:prstGeom>
        </p:spPr>
      </p:pic>
      <p:sp>
        <p:nvSpPr>
          <p:cNvPr id="125" name="Shape 125"/>
          <p:cNvSpPr/>
          <p:nvPr/>
        </p:nvSpPr>
        <p:spPr>
          <a:xfrm rot="-5400000">
            <a:off y="3606325" x="66387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26" name="Shape 1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97175" x="6302025"/>
            <a:ext cy="466725" cx="1819275"/>
          </a:xfrm>
          <a:prstGeom prst="rect">
            <a:avLst/>
          </a:prstGeom>
        </p:spPr>
      </p:pic>
      <p:sp>
        <p:nvSpPr>
          <p:cNvPr id="127" name="Shape 127"/>
          <p:cNvSpPr/>
          <p:nvPr/>
        </p:nvSpPr>
        <p:spPr>
          <a:xfrm rot="-5400000">
            <a:off y="2235225" x="69192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Selection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Find the smallest element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Swap it with the front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5300" x="6330600"/>
            <a:ext cy="400050" cx="1790700"/>
          </a:xfrm>
          <a:prstGeom prst="rect">
            <a:avLst/>
          </a:prstGeom>
        </p:spPr>
      </p:pic>
      <p:sp>
        <p:nvSpPr>
          <p:cNvPr id="135" name="Shape 135"/>
          <p:cNvSpPr/>
          <p:nvPr/>
        </p:nvSpPr>
        <p:spPr>
          <a:xfrm rot="-5400000">
            <a:off y="3070825" x="66589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36" name="Shape 1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67875" x="6330600"/>
            <a:ext cy="466725" cx="1819275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 rot="-5400000">
            <a:off y="2235225" x="691920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 txBox="1"/>
          <p:nvPr/>
        </p:nvSpPr>
        <p:spPr>
          <a:xfrm>
            <a:off y="2959375" x="707825"/>
            <a:ext cy="457200" cx="443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What would the array look like after a second pass?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One pass of Insertion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Take an element from the rest of the list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Insert it to the sorted list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2275" x="6316337"/>
            <a:ext cy="400050" cx="1790700"/>
          </a:xfrm>
          <a:prstGeom prst="rect">
            <a:avLst/>
          </a:prstGeom>
        </p:spPr>
      </p:pic>
      <p:sp>
        <p:nvSpPr>
          <p:cNvPr id="146" name="Shape 146"/>
          <p:cNvSpPr/>
          <p:nvPr/>
        </p:nvSpPr>
        <p:spPr>
          <a:xfrm rot="-5400000">
            <a:off y="3117475" x="69537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47" name="Shape 1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516925" x="6316325"/>
            <a:ext cy="466725" cx="1819275"/>
          </a:xfrm>
          <a:prstGeom prst="rect">
            <a:avLst/>
          </a:prstGeom>
        </p:spPr>
      </p:pic>
      <p:sp>
        <p:nvSpPr>
          <p:cNvPr id="148" name="Shape 148"/>
          <p:cNvSpPr/>
          <p:nvPr/>
        </p:nvSpPr>
        <p:spPr>
          <a:xfrm rot="-5400000">
            <a:off y="1540875" x="66023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49" name="Shape 1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34675" x="6330625"/>
            <a:ext cy="400050" cx="1790700"/>
          </a:xfrm>
          <a:prstGeom prst="rect">
            <a:avLst/>
          </a:prstGeom>
        </p:spPr>
      </p:pic>
      <p:sp>
        <p:nvSpPr>
          <p:cNvPr id="150" name="Shape 150"/>
          <p:cNvSpPr/>
          <p:nvPr/>
        </p:nvSpPr>
        <p:spPr>
          <a:xfrm rot="-5400000">
            <a:off y="2284275" x="6953725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1" name="Shape 151"/>
          <p:cNvSpPr/>
          <p:nvPr/>
        </p:nvSpPr>
        <p:spPr>
          <a:xfrm rot="-5400000">
            <a:off y="4015675" x="73555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52" name="Shape 15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37500" x="6387862"/>
            <a:ext cy="466725" cx="1819275"/>
          </a:xfrm>
          <a:prstGeom prst="rect">
            <a:avLst/>
          </a:prstGeom>
        </p:spPr>
      </p:pic>
      <p:pic>
        <p:nvPicPr>
          <p:cNvPr id="153" name="Shape 15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355587" x="6511700"/>
            <a:ext cy="361950" cx="1695450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 rot="-5400000">
            <a:off y="4829000" x="7355550"/>
            <a:ext cy="121199" cx="344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55" name="Shape 155"/>
          <p:cNvCxnSpPr/>
          <p:nvPr/>
        </p:nvCxnSpPr>
        <p:spPr>
          <a:xfrm>
            <a:off y="1860550" x="5891775"/>
            <a:ext cy="0" cx="285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y="3451475" x="6013100"/>
            <a:ext cy="0" cx="273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7" name="Shape 157"/>
          <p:cNvSpPr txBox="1"/>
          <p:nvPr/>
        </p:nvSpPr>
        <p:spPr>
          <a:xfrm>
            <a:off y="1095275" x="539717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1st pass: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1840412" x="5392512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2nd pass: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3441012" x="54591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3rd pass: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Sorting Pop Quiz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06250" x="159150"/>
            <a:ext cy="2528175" cx="8884724"/>
          </a:xfrm>
          <a:prstGeom prst="rect">
            <a:avLst/>
          </a:prstGeom>
        </p:spPr>
      </p:pic>
      <p:sp>
        <p:nvSpPr>
          <p:cNvPr id="166" name="Shape 166"/>
          <p:cNvSpPr txBox="1"/>
          <p:nvPr/>
        </p:nvSpPr>
        <p:spPr>
          <a:xfrm>
            <a:off y="4277300" x="3351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2006 Fall Final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Sorting Algorithms in Plain English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186675" x="167325"/>
            <a:ext cy="3725699" cx="563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Merge sort: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If list has only one element you are done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otherwise separate it into two lists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merge sort on first half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merge sort on second half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recombine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34375" x="5065500"/>
            <a:ext cy="4061181" cx="40784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Recursion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y="1261575" x="2019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{2DDD9179-915E-4942-917E-B9F96FE2D2C5}</a:tableStyleId>
              </a:tblPr>
              <a:tblGrid>
                <a:gridCol w="39862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8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&lt;stdio.h&gt;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8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&lt;string.h&gt;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"%i\n"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y="1261575" x="5157600"/>
            <a:ext cy="2177399" cx="39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the output of the following Program?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Hint: expand the function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43350" x="260275"/>
            <a:ext cy="3629025" cx="4933950"/>
          </a:xfrm>
          <a:prstGeom prst="rect">
            <a:avLst/>
          </a:prstGeom>
        </p:spPr>
      </p:pic>
      <p:sp>
        <p:nvSpPr>
          <p:cNvPr id="187" name="Shape 187"/>
          <p:cNvSpPr txBox="1"/>
          <p:nvPr/>
        </p:nvSpPr>
        <p:spPr>
          <a:xfrm>
            <a:off y="4617700" x="54864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Fall 2005 final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Useful Links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Course Summary: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3"/>
              </a:rPr>
              <a:t>http://s3.amazonaws.com/docuum/attachments/2086/comp%20208%20info.pdf?1240285685</a:t>
            </a:r>
          </a:p>
          <a:p>
            <a:pPr rtl="0" lvl="0">
              <a:buNone/>
            </a:pPr>
            <a:r>
              <a:rPr lang="en"/>
              <a:t>Run C code online: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4"/>
              </a:rPr>
              <a:t>http://codepad.org/</a:t>
            </a:r>
            <a:r>
              <a:rPr sz="800" lang="en"/>
              <a:t> 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5"/>
              </a:rPr>
              <a:t>http://www.compileonline.com/compile_c_online.php</a:t>
            </a:r>
          </a:p>
          <a:p>
            <a:pPr rtl="0" lvl="0">
              <a:buNone/>
            </a:pPr>
            <a:r>
              <a:rPr lang="en"/>
              <a:t>Run Fortran code online:</a:t>
            </a:r>
          </a:p>
          <a:p>
            <a:pPr rtl="0" lvl="0" indent="-279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800" lang="en">
                <a:solidFill>
                  <a:schemeClr val="hlink"/>
                </a:solidFill>
                <a:hlinkClick r:id="rId6"/>
              </a:rPr>
              <a:t>http://www.compileonline.com/compile_fortran_online.php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(root finding)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951750" x="2175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Passing functions as Arguments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y="1408950" x="217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{1072F6D9-0A3B-4C25-896A-FA1E4A913CD5}</a:tableStyleId>
              </a:tblPr>
              <a:tblGrid>
                <a:gridCol w="8520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typedef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typedef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typedef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DfDDD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bisection_rf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tol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y="3097250" x="511550"/>
            <a:ext cy="457200" cx="8017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 is of type  DFD which is a function that takes a double as input and returns a double</a:t>
            </a:r>
          </a:p>
        </p:txBody>
      </p:sp>
      <p:cxnSp>
        <p:nvCxnSpPr>
          <p:cNvPr id="196" name="Shape 196"/>
          <p:cNvCxnSpPr/>
          <p:nvPr/>
        </p:nvCxnSpPr>
        <p:spPr>
          <a:xfrm rot="10800000" flipH="1">
            <a:off y="2529950" x="641775"/>
            <a:ext cy="530099" cx="195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(Integration)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63375" x="345600"/>
            <a:ext cy="3800475" cx="5762625"/>
          </a:xfrm>
          <a:prstGeom prst="rect">
            <a:avLst/>
          </a:prstGeom>
        </p:spPr>
      </p:pic>
      <p:sp>
        <p:nvSpPr>
          <p:cNvPr id="203" name="Shape 203"/>
          <p:cNvSpPr txBox="1"/>
          <p:nvPr/>
        </p:nvSpPr>
        <p:spPr>
          <a:xfrm>
            <a:off y="4520325" x="61082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winter 2007 final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(IVP)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6650" x="457200"/>
            <a:ext cy="2571750" cx="5838825"/>
          </a:xfrm>
          <a:prstGeom prst="rect">
            <a:avLst/>
          </a:prstGeom>
        </p:spPr>
      </p:pic>
      <p:sp>
        <p:nvSpPr>
          <p:cNvPr id="210" name="Shape 210"/>
          <p:cNvSpPr txBox="1"/>
          <p:nvPr/>
        </p:nvSpPr>
        <p:spPr>
          <a:xfrm>
            <a:off y="4222700" x="46226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Fall 2005 final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Numerical Methods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1223100" x="457200"/>
            <a:ext cy="2697300" cx="548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Is there a trick to do these types of problems?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Yes. Memorize all the algorithms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143050" x="3168300"/>
            <a:ext cy="857400" cx="2807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Good Luck!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Study Strategies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Do past finals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Check the course website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Start by doing the hardest questions first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en"/>
              <a:t>Test your code on the computer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Make a cheat sheet (as an exercise)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Contents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3"/>
              </a:rPr>
              <a:t>Pointers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4"/>
              </a:rPr>
              <a:t>Trick Questions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5"/>
              </a:rPr>
              <a:t>Big 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6"/>
              </a:rPr>
              <a:t>Sorting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7"/>
              </a:rPr>
              <a:t>Recursion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u="sng" lang="en">
                <a:solidFill>
                  <a:schemeClr val="hlink"/>
                </a:solidFill>
                <a:hlinkClick r:id="rId8"/>
              </a:rPr>
              <a:t>Numerical Methods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Pointers Example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8025" x="457200"/>
            <a:ext cy="2667000" cx="2171700"/>
          </a:xfrm>
          <a:prstGeom prst="rect">
            <a:avLst/>
          </a:prstGeom>
        </p:spPr>
      </p:pic>
      <p:sp>
        <p:nvSpPr>
          <p:cNvPr id="50" name="Shape 50"/>
          <p:cNvSpPr txBox="1"/>
          <p:nvPr/>
        </p:nvSpPr>
        <p:spPr>
          <a:xfrm>
            <a:off y="1328025" x="6464725"/>
            <a:ext cy="2790899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will be printed if we run this program?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Solve this problem as if you’re executing the code like a computer</a:t>
            </a:r>
          </a:p>
          <a:p>
            <a:r>
              <a:t/>
            </a:r>
          </a:p>
          <a:p>
            <a:pPr>
              <a:buNone/>
            </a:pPr>
            <a:r>
              <a:rPr lang="en">
                <a:solidFill>
                  <a:srgbClr val="FF0000"/>
                </a:solidFill>
              </a:rPr>
              <a:t>Disclaimer</a:t>
            </a:r>
            <a:r>
              <a:rPr lang="en"/>
              <a:t>: the techniques shown are not necessarily how the computer does it, but how you should do it on an exam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4485500" x="27339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Copy paste the code from the notes below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Pointers more Examples</a:t>
            </a:r>
          </a:p>
        </p:txBody>
      </p:sp>
      <p:graphicFrame>
        <p:nvGraphicFramePr>
          <p:cNvPr id="57" name="Shape 57"/>
          <p:cNvGraphicFramePr/>
          <p:nvPr/>
        </p:nvGraphicFramePr>
        <p:xfrm>
          <a:off y="1231325" x="124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{81EAB9AA-AD65-488B-AD90-A467B47D8F9A}</a:tableStyleId>
              </a:tblPr>
              <a:tblGrid>
                <a:gridCol w="4627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8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&lt;stdio.h&gt;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++){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88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"%d %d %d %d\n"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],*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0;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58" name="Shape 58"/>
          <p:cNvSpPr txBox="1"/>
          <p:nvPr/>
        </p:nvSpPr>
        <p:spPr>
          <a:xfrm>
            <a:off y="1231325" x="6222900"/>
            <a:ext cy="1433400" cx="264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the output of this program?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64" name="Shape 64"/>
          <p:cNvSpPr/>
          <p:nvPr/>
        </p:nvSpPr>
        <p:spPr>
          <a:xfrm>
            <a:off y="1581150" x="45400"/>
            <a:ext cy="121199" cx="7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w="19050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aphicFrame>
        <p:nvGraphicFramePr>
          <p:cNvPr id="65" name="Shape 65"/>
          <p:cNvGraphicFramePr/>
          <p:nvPr/>
        </p:nvGraphicFramePr>
        <p:xfrm>
          <a:off y="901900" x="665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{5E6E663D-162E-47D2-B92A-FE43CDCDB17E}</a:tableStyleId>
              </a:tblPr>
              <a:tblGrid>
                <a:gridCol w="2675250"/>
              </a:tblGrid>
              <a:tr h="3764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#include &lt;stdio.h&gt;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#include &lt;string.h&gt;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abc</a:t>
                      </a:r>
                      <a:r>
                        <a:rPr sz="1200" lang="en"/>
                        <a:t>(float, float, float);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main</a:t>
                      </a:r>
                      <a:r>
                        <a:rPr sz="1200" lang="en"/>
                        <a:t>()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{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sz="1200" lang="en"/>
                        <a:t> y =2.5;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abc</a:t>
                      </a:r>
                      <a:r>
                        <a:rPr sz="1200" lang="en"/>
                        <a:t>(6.5, y, y);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38761D"/>
                          </a:solidFill>
                        </a:rPr>
                        <a:t>printf</a:t>
                      </a:r>
                      <a:r>
                        <a:rPr sz="1200" lang="en"/>
                        <a:t>("</a:t>
                      </a:r>
                      <a:r>
                        <a:rPr sz="1200" lang="en">
                          <a:solidFill>
                            <a:srgbClr val="666666"/>
                          </a:solidFill>
                        </a:rPr>
                        <a:t>%f\n</a:t>
                      </a:r>
                      <a:r>
                        <a:rPr sz="1200" lang="en"/>
                        <a:t>", y);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return </a:t>
                      </a:r>
                      <a:r>
                        <a:rPr sz="1200" lang="en"/>
                        <a:t>0;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}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sz="1200" lang="en"/>
                        <a:t>abc(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sz="1200" lang="en"/>
                        <a:t> x,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 </a:t>
                      </a:r>
                      <a:r>
                        <a:rPr sz="1200" lang="en"/>
                        <a:t>y, </a:t>
                      </a:r>
                      <a:r>
                        <a:rPr sz="1200" lang="en">
                          <a:solidFill>
                            <a:srgbClr val="0000FF"/>
                          </a:solidFill>
                        </a:rPr>
                        <a:t>float </a:t>
                      </a:r>
                      <a:r>
                        <a:rPr sz="1200" lang="en"/>
                        <a:t>z){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y = y-1;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    z = z+x;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sz="1200" lang="en"/>
                        <a:t>}</a:t>
                      </a:r>
                    </a:p>
                    <a:p>
                      <a:r>
                        <a:t/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6" name="Shape 66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the Output of this program?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Hint: answer is on the next slide in version 2. You’ll have to come to the tutorial :)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4523300" x="33408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Taken from Fall 2007 Final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74" name="Shape 74"/>
          <p:cNvGraphicFramePr/>
          <p:nvPr/>
        </p:nvGraphicFramePr>
        <p:xfrm>
          <a:off y="1353050" x="2130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{F7F60B45-E7C0-4955-AEBC-B8E5955FF4A5}</a:tableStyleId>
              </a:tblPr>
              <a:tblGrid>
                <a:gridCol w="4295375"/>
              </a:tblGrid>
              <a:tr h="3114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 exam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IMPLICIT NONE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6600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 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,-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WRITE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(*,*)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0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6666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rgbClr val="00008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program exam</a:t>
                      </a:r>
                    </a:p>
                    <a:p>
                      <a:r>
                        <a:t/>
                      </a:r>
                    </a:p>
                  </a:txBody>
                  <a:tcPr marR="63500" marB="63500" marT="63500" marL="63500"/>
                </a:tc>
              </a:tr>
            </a:tbl>
          </a:graphicData>
        </a:graphic>
      </p:graphicFrame>
      <p:sp>
        <p:nvSpPr>
          <p:cNvPr id="75" name="Shape 75"/>
          <p:cNvSpPr txBox="1"/>
          <p:nvPr/>
        </p:nvSpPr>
        <p:spPr>
          <a:xfrm>
            <a:off y="1651650" x="5783000"/>
            <a:ext cy="1840199" cx="325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What is the Output of this Program?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4604200" x="3505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Taken from Fall 2006 Final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Trick Questions (Don’t be fooled)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1166225" x="5945700"/>
            <a:ext cy="3040199" cx="248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3" name="Shape 83"/>
          <p:cNvSpPr txBox="1"/>
          <p:nvPr/>
        </p:nvSpPr>
        <p:spPr>
          <a:xfrm>
            <a:off y="1280825" x="748250"/>
            <a:ext cy="3094199" cx="77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General Solution to these types of problems: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"/>
              <a:t>Know your stuff</a:t>
            </a:r>
          </a:p>
          <a:p>
            <a:pPr lvl="0" indent="-381000" marL="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"/>
              <a:t>Relax, its not worth that much anyway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