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12" r:id="rId18"/>
    <p:sldId id="313" r:id="rId19"/>
    <p:sldId id="314" r:id="rId20"/>
    <p:sldId id="315" r:id="rId21"/>
    <p:sldId id="274" r:id="rId22"/>
    <p:sldId id="275" r:id="rId23"/>
    <p:sldId id="276" r:id="rId24"/>
    <p:sldId id="277" r:id="rId25"/>
    <p:sldId id="307" r:id="rId26"/>
    <p:sldId id="308" r:id="rId27"/>
    <p:sldId id="309" r:id="rId28"/>
    <p:sldId id="310" r:id="rId29"/>
    <p:sldId id="311"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7" r:id="rId44"/>
    <p:sldId id="298" r:id="rId45"/>
    <p:sldId id="301" r:id="rId46"/>
    <p:sldId id="299" r:id="rId47"/>
    <p:sldId id="302" r:id="rId48"/>
    <p:sldId id="300" r:id="rId49"/>
    <p:sldId id="303" r:id="rId50"/>
    <p:sldId id="291" r:id="rId51"/>
    <p:sldId id="292" r:id="rId52"/>
    <p:sldId id="304" r:id="rId53"/>
    <p:sldId id="305" r:id="rId54"/>
    <p:sldId id="293" r:id="rId55"/>
    <p:sldId id="294" r:id="rId56"/>
    <p:sldId id="295" r:id="rId57"/>
    <p:sldId id="296" r:id="rId5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63AC80-7332-454C-90E3-BAA73792E18F}">
  <a:tblStyle styleId="{EF63AC80-7332-454C-90E3-BAA73792E18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D6105FA6-8363-4D63-9F3F-DD9E7D7A4D07}"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90E599F-D2AB-4FE5-8515-164108C4D770}"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8C43274D-6D74-465B-BA02-24D36C901F0C}"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E23551D7-EBA6-404A-A5AD-66D48AD167B0}"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83D97C97-07E7-4A46-9653-CC8D50A669F1}" styleName="Table_5">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82B66B1D-B3AE-4C05-A4A4-49715D870705}" styleName="Table_6">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3AF8662E-5910-4105-9625-222355F17A59}" styleName="Table_7">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8F1DDABA-D41E-491A-A4A9-F5AA191933F7}" styleName="Table_8">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086219D4-58B6-4EC2-9BF2-A3A528D30751}" styleName="Table_9">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E2D341AF-3C84-48B8-BBB2-E4018F3D14EB}" styleName="Table_1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84BBE7AB-A260-494C-8811-0E0D810A023F}" styleName="Table_1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0E3D67F2-085F-43D6-8FD8-AD953E34A401}" styleName="Table_1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D1ADAAA1-B7C9-472D-A068-DA121273C2C6}" styleName="Table_13">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E5B84A6F-7FCE-4408-8773-BD5D1910EDB7}" styleName="Table_14">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E8D14F63-4E3D-4E3E-8986-65B9F645AE0A}" styleName="Table_15">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0344C386-02BF-46EE-B568-14BCFD880804}" styleName="Table_16">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105" d="100"/>
          <a:sy n="105" d="100"/>
        </p:scale>
        <p:origin x="2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2600819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23663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179711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48090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362069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05672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53737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68327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810624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284491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413832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14004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982906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246145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180766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388198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75136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44879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53822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291770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27748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8915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350752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801092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266148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04974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Shape 3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121759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021498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404226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0205604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867448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943999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278745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231447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0851141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576450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1976522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1298456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0505784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794720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1962807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2" name="Shape 4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7140567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9" name="Shape 4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063088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7" name="Shape 4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410059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4893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100000"/>
              <a:buFont typeface="Arial"/>
              <a:buNone/>
            </a:pPr>
            <a:r>
              <a:rPr lang="en"/>
              <a:t>#include &lt;stdio.h&gt;</a:t>
            </a:r>
          </a:p>
          <a:p>
            <a:pPr lvl="0" rtl="0">
              <a:buClr>
                <a:schemeClr val="dk1"/>
              </a:buClr>
              <a:buSzPct val="100000"/>
              <a:buFont typeface="Arial"/>
              <a:buNone/>
            </a:pPr>
            <a:r>
              <a:rPr lang="en"/>
              <a:t>#include &lt;string.h&gt;</a:t>
            </a:r>
          </a:p>
          <a:p>
            <a:endParaRPr lang="en"/>
          </a:p>
          <a:p>
            <a:endParaRPr lang="en"/>
          </a:p>
          <a:p>
            <a:pPr lvl="0" rtl="0">
              <a:buClr>
                <a:schemeClr val="dk1"/>
              </a:buClr>
              <a:buSzPct val="100000"/>
              <a:buFont typeface="Arial"/>
              <a:buNone/>
            </a:pPr>
            <a:r>
              <a:rPr lang="en"/>
              <a:t>main()</a:t>
            </a:r>
          </a:p>
          <a:p>
            <a:pPr lvl="0" rtl="0">
              <a:buClr>
                <a:schemeClr val="dk1"/>
              </a:buClr>
              <a:buSzPct val="100000"/>
              <a:buFont typeface="Arial"/>
              <a:buNone/>
            </a:pPr>
            <a:r>
              <a:rPr lang="en"/>
              <a:t>{</a:t>
            </a:r>
          </a:p>
          <a:p>
            <a:pPr lvl="0" rtl="0">
              <a:buClr>
                <a:schemeClr val="dk1"/>
              </a:buClr>
              <a:buSzPct val="100000"/>
              <a:buFont typeface="Arial"/>
              <a:buNone/>
            </a:pPr>
            <a:r>
              <a:rPr lang="en"/>
              <a:t>    int i = 10;</a:t>
            </a:r>
          </a:p>
          <a:p>
            <a:pPr lvl="0" rtl="0">
              <a:buClr>
                <a:schemeClr val="dk1"/>
              </a:buClr>
              <a:buSzPct val="100000"/>
              <a:buFont typeface="Arial"/>
              <a:buNone/>
            </a:pPr>
            <a:r>
              <a:rPr lang="en"/>
              <a:t>    int j = i;</a:t>
            </a:r>
          </a:p>
          <a:p>
            <a:pPr lvl="0" rtl="0">
              <a:buClr>
                <a:schemeClr val="dk1"/>
              </a:buClr>
              <a:buSzPct val="100000"/>
              <a:buFont typeface="Arial"/>
              <a:buNone/>
            </a:pPr>
            <a:r>
              <a:rPr lang="en"/>
              <a:t>    int* p = &amp;i;</a:t>
            </a:r>
          </a:p>
          <a:p>
            <a:pPr lvl="0" rtl="0">
              <a:buClr>
                <a:schemeClr val="dk1"/>
              </a:buClr>
              <a:buSzPct val="100000"/>
              <a:buFont typeface="Arial"/>
              <a:buNone/>
            </a:pPr>
            <a:r>
              <a:rPr lang="en"/>
              <a:t>    int* q = &amp;p;</a:t>
            </a:r>
          </a:p>
          <a:p>
            <a:pPr lvl="0" rtl="0">
              <a:buClr>
                <a:schemeClr val="dk1"/>
              </a:buClr>
              <a:buSzPct val="100000"/>
              <a:buFont typeface="Arial"/>
              <a:buNone/>
            </a:pPr>
            <a:r>
              <a:rPr lang="en"/>
              <a:t>    </a:t>
            </a:r>
          </a:p>
          <a:p>
            <a:pPr lvl="0" rtl="0">
              <a:buClr>
                <a:schemeClr val="dk1"/>
              </a:buClr>
              <a:buSzPct val="100000"/>
              <a:buFont typeface="Arial"/>
              <a:buNone/>
            </a:pPr>
            <a:r>
              <a:rPr lang="en"/>
              <a:t>    *p += 10;</a:t>
            </a:r>
          </a:p>
          <a:p>
            <a:pPr lvl="0" rtl="0">
              <a:buClr>
                <a:schemeClr val="dk1"/>
              </a:buClr>
              <a:buSzPct val="100000"/>
              <a:buFont typeface="Arial"/>
              <a:buNone/>
            </a:pPr>
            <a:r>
              <a:rPr lang="en"/>
              <a:t>    *q = &amp;j;</a:t>
            </a:r>
          </a:p>
          <a:p>
            <a:pPr lvl="0" rtl="0">
              <a:buClr>
                <a:schemeClr val="dk1"/>
              </a:buClr>
              <a:buSzPct val="100000"/>
              <a:buFont typeface="Arial"/>
              <a:buNone/>
            </a:pPr>
            <a:r>
              <a:rPr lang="en"/>
              <a:t>    *p += 10 + *p;</a:t>
            </a:r>
          </a:p>
          <a:p>
            <a:pPr lvl="0" rtl="0">
              <a:buClr>
                <a:schemeClr val="dk1"/>
              </a:buClr>
              <a:buSzPct val="100000"/>
              <a:buFont typeface="Arial"/>
              <a:buNone/>
            </a:pPr>
            <a:r>
              <a:rPr lang="en"/>
              <a:t>    </a:t>
            </a:r>
          </a:p>
          <a:p>
            <a:pPr lvl="0" rtl="0">
              <a:buClr>
                <a:schemeClr val="dk1"/>
              </a:buClr>
              <a:buSzPct val="100000"/>
              <a:buFont typeface="Arial"/>
              <a:buNone/>
            </a:pPr>
            <a:r>
              <a:rPr lang="en"/>
              <a:t>   printf("%d %d\n", i ,j);</a:t>
            </a:r>
          </a:p>
          <a:p>
            <a:pPr lvl="0" rtl="0">
              <a:buClr>
                <a:schemeClr val="dk1"/>
              </a:buClr>
              <a:buSzPct val="100000"/>
              <a:buFont typeface="Arial"/>
              <a:buNone/>
            </a:pPr>
            <a:r>
              <a:rPr lang="en"/>
              <a:t>   return 0;</a:t>
            </a:r>
          </a:p>
          <a:p>
            <a:pPr lvl="0" rtl="0">
              <a:buClr>
                <a:schemeClr val="dk1"/>
              </a:buClr>
              <a:buSzPct val="100000"/>
              <a:buFont typeface="Arial"/>
              <a:buNone/>
            </a:pPr>
            <a:r>
              <a:rPr lang="en"/>
              <a:t>}</a:t>
            </a:r>
          </a:p>
          <a:p>
            <a:endParaRPr lang="en"/>
          </a:p>
          <a:p>
            <a:endParaRPr lang="en"/>
          </a:p>
        </p:txBody>
      </p:sp>
    </p:spTree>
    <p:extLst>
      <p:ext uri="{BB962C8B-B14F-4D97-AF65-F5344CB8AC3E}">
        <p14:creationId xmlns:p14="http://schemas.microsoft.com/office/powerpoint/2010/main" val="25015376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049859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49295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506317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700107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735615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indent="304800" algn="ctr">
              <a:buSzPct val="100000"/>
              <a:defRPr sz="4800"/>
            </a:lvl1pPr>
            <a:lvl2pPr indent="304800" algn="ctr">
              <a:buSzPct val="100000"/>
              <a:defRPr sz="4800"/>
            </a:lvl2pPr>
            <a:lvl3pPr indent="304800" algn="ctr">
              <a:buSzPct val="100000"/>
              <a:defRPr sz="4800"/>
            </a:lvl3pPr>
            <a:lvl4pPr indent="304800" algn="ctr">
              <a:buSzPct val="100000"/>
              <a:defRPr sz="4800"/>
            </a:lvl4pPr>
            <a:lvl5pPr indent="304800" algn="ctr">
              <a:buSzPct val="100000"/>
              <a:defRPr sz="4800"/>
            </a:lvl5pPr>
            <a:lvl6pPr indent="304800" algn="ctr">
              <a:buSzPct val="100000"/>
              <a:defRPr sz="4800"/>
            </a:lvl6pPr>
            <a:lvl7pPr indent="304800" algn="ctr">
              <a:buSzPct val="100000"/>
              <a:defRPr sz="4800"/>
            </a:lvl7pPr>
            <a:lvl8pPr indent="304800" algn="ctr">
              <a:buSzPct val="100000"/>
              <a:defRPr sz="4800"/>
            </a:lvl8pPr>
            <a:lvl9pPr indent="304800" algn="ctr">
              <a:buSzPct val="100000"/>
              <a:defRPr sz="4800"/>
            </a:lvl9pPr>
          </a:lstStyle>
          <a:p>
            <a:endParaRPr/>
          </a:p>
        </p:txBody>
      </p:sp>
      <p:sp>
        <p:nvSpPr>
          <p:cNvPr id="9" name="Shape 9"/>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marL="0" algn="ctr">
              <a:spcBef>
                <a:spcPts val="0"/>
              </a:spcBef>
              <a:buClr>
                <a:schemeClr val="dk2"/>
              </a:buClr>
              <a:buNone/>
              <a:defRPr>
                <a:solidFill>
                  <a:schemeClr val="dk2"/>
                </a:solidFill>
              </a:defRPr>
            </a:lvl1pPr>
            <a:lvl2pPr marL="0" indent="190500" algn="ctr">
              <a:spcBef>
                <a:spcPts val="0"/>
              </a:spcBef>
              <a:buClr>
                <a:schemeClr val="dk2"/>
              </a:buClr>
              <a:buSzPct val="100000"/>
              <a:buNone/>
              <a:defRPr sz="3000">
                <a:solidFill>
                  <a:schemeClr val="dk2"/>
                </a:solidFill>
              </a:defRPr>
            </a:lvl2pPr>
            <a:lvl3pPr marL="0" indent="190500" algn="ctr">
              <a:spcBef>
                <a:spcPts val="0"/>
              </a:spcBef>
              <a:buClr>
                <a:schemeClr val="dk2"/>
              </a:buClr>
              <a:buSzPct val="100000"/>
              <a:buNone/>
              <a:defRPr sz="3000">
                <a:solidFill>
                  <a:schemeClr val="dk2"/>
                </a:solidFill>
              </a:defRPr>
            </a:lvl3pPr>
            <a:lvl4pPr marL="0" indent="190500" algn="ctr">
              <a:spcBef>
                <a:spcPts val="0"/>
              </a:spcBef>
              <a:buClr>
                <a:schemeClr val="dk2"/>
              </a:buClr>
              <a:buSzPct val="100000"/>
              <a:buNone/>
              <a:defRPr sz="3000">
                <a:solidFill>
                  <a:schemeClr val="dk2"/>
                </a:solidFill>
              </a:defRPr>
            </a:lvl4pPr>
            <a:lvl5pPr marL="0" indent="190500" algn="ctr">
              <a:spcBef>
                <a:spcPts val="0"/>
              </a:spcBef>
              <a:buClr>
                <a:schemeClr val="dk2"/>
              </a:buClr>
              <a:buSzPct val="100000"/>
              <a:buNone/>
              <a:defRPr sz="3000">
                <a:solidFill>
                  <a:schemeClr val="dk2"/>
                </a:solidFill>
              </a:defRPr>
            </a:lvl5pPr>
            <a:lvl6pPr marL="0" indent="190500" algn="ctr">
              <a:spcBef>
                <a:spcPts val="0"/>
              </a:spcBef>
              <a:buClr>
                <a:schemeClr val="dk2"/>
              </a:buClr>
              <a:buSzPct val="100000"/>
              <a:buNone/>
              <a:defRPr sz="3000">
                <a:solidFill>
                  <a:schemeClr val="dk2"/>
                </a:solidFill>
              </a:defRPr>
            </a:lvl6pPr>
            <a:lvl7pPr marL="0" indent="190500" algn="ctr">
              <a:spcBef>
                <a:spcPts val="0"/>
              </a:spcBef>
              <a:buClr>
                <a:schemeClr val="dk2"/>
              </a:buClr>
              <a:buSzPct val="100000"/>
              <a:buNone/>
              <a:defRPr sz="3000">
                <a:solidFill>
                  <a:schemeClr val="dk2"/>
                </a:solidFill>
              </a:defRPr>
            </a:lvl7pPr>
            <a:lvl8pPr marL="0" indent="190500" algn="ctr">
              <a:spcBef>
                <a:spcPts val="0"/>
              </a:spcBef>
              <a:buClr>
                <a:schemeClr val="dk2"/>
              </a:buClr>
              <a:buSzPct val="100000"/>
              <a:buNone/>
              <a:defRPr sz="3000">
                <a:solidFill>
                  <a:schemeClr val="dk2"/>
                </a:solidFill>
              </a:defRPr>
            </a:lvl8pPr>
            <a:lvl9pPr marL="0" indent="190500"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5" name="Shape 15"/>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marL="285750" indent="-171450"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p:spPr>
        <p:txBody>
          <a:bodyPr lIns="91425" tIns="91425" rIns="91425" bIns="91425" anchor="b" anchorCtr="0"/>
          <a:lstStyle>
            <a:lvl1pPr marL="0">
              <a:buClr>
                <a:schemeClr val="dk1"/>
              </a:buClr>
              <a:buSzPct val="100000"/>
              <a:buNone/>
              <a:defRPr sz="3600" b="1">
                <a:solidFill>
                  <a:schemeClr val="dk1"/>
                </a:solidFill>
              </a:defRPr>
            </a:lvl1pPr>
            <a:lvl2pPr marL="0" indent="228600">
              <a:buClr>
                <a:schemeClr val="dk1"/>
              </a:buClr>
              <a:buSzPct val="100000"/>
              <a:buNone/>
              <a:defRPr sz="3600" b="1">
                <a:solidFill>
                  <a:schemeClr val="dk1"/>
                </a:solidFill>
              </a:defRPr>
            </a:lvl2pPr>
            <a:lvl3pPr marL="0" indent="228600">
              <a:buClr>
                <a:schemeClr val="dk1"/>
              </a:buClr>
              <a:buSzPct val="100000"/>
              <a:buNone/>
              <a:defRPr sz="3600" b="1">
                <a:solidFill>
                  <a:schemeClr val="dk1"/>
                </a:solidFill>
              </a:defRPr>
            </a:lvl3pPr>
            <a:lvl4pPr marL="0" indent="228600">
              <a:buClr>
                <a:schemeClr val="dk1"/>
              </a:buClr>
              <a:buSzPct val="100000"/>
              <a:buNone/>
              <a:defRPr sz="3600" b="1">
                <a:solidFill>
                  <a:schemeClr val="dk1"/>
                </a:solidFill>
              </a:defRPr>
            </a:lvl4pPr>
            <a:lvl5pPr marL="0" indent="228600">
              <a:buClr>
                <a:schemeClr val="dk1"/>
              </a:buClr>
              <a:buSzPct val="100000"/>
              <a:buNone/>
              <a:defRPr sz="3600" b="1">
                <a:solidFill>
                  <a:schemeClr val="dk1"/>
                </a:solidFill>
              </a:defRPr>
            </a:lvl5pPr>
            <a:lvl6pPr marL="0" indent="228600">
              <a:buClr>
                <a:schemeClr val="dk1"/>
              </a:buClr>
              <a:buSzPct val="100000"/>
              <a:buNone/>
              <a:defRPr sz="3600" b="1">
                <a:solidFill>
                  <a:schemeClr val="dk1"/>
                </a:solidFill>
              </a:defRPr>
            </a:lvl6pPr>
            <a:lvl7pPr marL="0" indent="228600">
              <a:buClr>
                <a:schemeClr val="dk1"/>
              </a:buClr>
              <a:buSzPct val="100000"/>
              <a:buNone/>
              <a:defRPr sz="3600" b="1">
                <a:solidFill>
                  <a:schemeClr val="dk1"/>
                </a:solidFill>
              </a:defRPr>
            </a:lvl7pPr>
            <a:lvl8pPr marL="0" indent="228600">
              <a:buClr>
                <a:schemeClr val="dk1"/>
              </a:buClr>
              <a:buSzPct val="100000"/>
              <a:buNone/>
              <a:defRPr sz="3600" b="1">
                <a:solidFill>
                  <a:schemeClr val="dk1"/>
                </a:solidFill>
              </a:defRPr>
            </a:lvl8pPr>
            <a:lvl9pPr marL="0" indent="228600">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marL="342900" indent="-152400">
              <a:spcBef>
                <a:spcPts val="600"/>
              </a:spcBef>
              <a:buClr>
                <a:schemeClr val="dk1"/>
              </a:buClr>
              <a:buSzPct val="100000"/>
              <a:defRPr sz="3000">
                <a:solidFill>
                  <a:schemeClr val="dk1"/>
                </a:solidFill>
              </a:defRPr>
            </a:lvl1pPr>
            <a:lvl2pPr marL="742950" indent="-133350">
              <a:spcBef>
                <a:spcPts val="480"/>
              </a:spcBef>
              <a:buClr>
                <a:schemeClr val="dk1"/>
              </a:buClr>
              <a:buSzPct val="100000"/>
              <a:defRPr sz="2400">
                <a:solidFill>
                  <a:schemeClr val="dk1"/>
                </a:solidFill>
              </a:defRPr>
            </a:lvl2pPr>
            <a:lvl3pPr marL="1143000" indent="-76200">
              <a:spcBef>
                <a:spcPts val="480"/>
              </a:spcBef>
              <a:buClr>
                <a:schemeClr val="dk1"/>
              </a:buClr>
              <a:buSzPct val="100000"/>
              <a:defRPr sz="2400">
                <a:solidFill>
                  <a:schemeClr val="dk1"/>
                </a:solidFill>
              </a:defRPr>
            </a:lvl3pPr>
            <a:lvl4pPr marL="1600200" indent="-114300">
              <a:spcBef>
                <a:spcPts val="360"/>
              </a:spcBef>
              <a:buClr>
                <a:schemeClr val="dk1"/>
              </a:buClr>
              <a:buSzPct val="100000"/>
              <a:defRPr sz="1800">
                <a:solidFill>
                  <a:schemeClr val="dk1"/>
                </a:solidFill>
              </a:defRPr>
            </a:lvl4pPr>
            <a:lvl5pPr marL="2057400" indent="-114300">
              <a:spcBef>
                <a:spcPts val="360"/>
              </a:spcBef>
              <a:buClr>
                <a:schemeClr val="dk1"/>
              </a:buClr>
              <a:buSzPct val="100000"/>
              <a:defRPr sz="1800">
                <a:solidFill>
                  <a:schemeClr val="dk1"/>
                </a:solidFill>
              </a:defRPr>
            </a:lvl5pPr>
            <a:lvl6pPr marL="2514600" indent="-114300">
              <a:spcBef>
                <a:spcPts val="360"/>
              </a:spcBef>
              <a:buClr>
                <a:schemeClr val="dk1"/>
              </a:buClr>
              <a:buSzPct val="100000"/>
              <a:defRPr sz="1800">
                <a:solidFill>
                  <a:schemeClr val="dk1"/>
                </a:solidFill>
              </a:defRPr>
            </a:lvl6pPr>
            <a:lvl7pPr marL="2971800" indent="-114300">
              <a:spcBef>
                <a:spcPts val="360"/>
              </a:spcBef>
              <a:buClr>
                <a:schemeClr val="dk1"/>
              </a:buClr>
              <a:buSzPct val="100000"/>
              <a:defRPr sz="1800">
                <a:solidFill>
                  <a:schemeClr val="dk1"/>
                </a:solidFill>
              </a:defRPr>
            </a:lvl7pPr>
            <a:lvl8pPr marL="3429000" indent="-114300">
              <a:spcBef>
                <a:spcPts val="360"/>
              </a:spcBef>
              <a:buClr>
                <a:schemeClr val="dk1"/>
              </a:buClr>
              <a:buSzPct val="100000"/>
              <a:defRPr sz="1800">
                <a:solidFill>
                  <a:schemeClr val="dk1"/>
                </a:solidFill>
              </a:defRPr>
            </a:lvl8pPr>
            <a:lvl9pPr marL="3886200" indent="-114300">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3.amazonaws.com/docuum/attachments/2086/comp%20208%20info.pdf?124028568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compileonline.com/compile_fortran_online.php" TargetMode="External"/><Relationship Id="rId5" Type="http://schemas.openxmlformats.org/officeDocument/2006/relationships/hyperlink" Target="http://www.compileonline.com/compile_c_online.php" TargetMode="External"/><Relationship Id="rId4" Type="http://schemas.openxmlformats.org/officeDocument/2006/relationships/hyperlink" Target="http://codepad.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slide=id.g2c70b44ee_0435"/><Relationship Id="rId3" Type="http://schemas.openxmlformats.org/officeDocument/2006/relationships/hyperlink" Target="#slide=id.g272253454_05"/><Relationship Id="rId7" Type="http://schemas.openxmlformats.org/officeDocument/2006/relationships/hyperlink" Target="#slide=id.g27268c87d_056"/><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slide=id.g2c70b44ee_0157"/><Relationship Id="rId5" Type="http://schemas.openxmlformats.org/officeDocument/2006/relationships/hyperlink" Target="#slide=id.g2c70b44ee_0403"/><Relationship Id="rId4" Type="http://schemas.openxmlformats.org/officeDocument/2006/relationships/hyperlink" Target="#slide=id.g2c70b44ee_0269"/></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1583342"/>
            <a:ext cx="7772400" cy="1159856"/>
          </a:xfrm>
          <a:prstGeom prst="rect">
            <a:avLst/>
          </a:prstGeom>
        </p:spPr>
        <p:txBody>
          <a:bodyPr lIns="91425" tIns="91425" rIns="91425" bIns="91425" anchor="b" anchorCtr="0">
            <a:noAutofit/>
          </a:bodyPr>
          <a:lstStyle/>
          <a:p>
            <a:pPr>
              <a:buNone/>
            </a:pPr>
            <a:r>
              <a:rPr lang="en"/>
              <a:t>COMP208 FINAL REVIEW</a:t>
            </a:r>
          </a:p>
        </p:txBody>
      </p:sp>
      <p:sp>
        <p:nvSpPr>
          <p:cNvPr id="24" name="Shape 24"/>
          <p:cNvSpPr txBox="1">
            <a:spLocks noGrp="1"/>
          </p:cNvSpPr>
          <p:nvPr>
            <p:ph type="subTitle" idx="1"/>
          </p:nvPr>
        </p:nvSpPr>
        <p:spPr>
          <a:xfrm>
            <a:off x="685800" y="2840053"/>
            <a:ext cx="7772400" cy="784737"/>
          </a:xfrm>
          <a:prstGeom prst="rect">
            <a:avLst/>
          </a:prstGeom>
        </p:spPr>
        <p:txBody>
          <a:bodyPr lIns="91425" tIns="91425" rIns="91425" bIns="91425" anchor="t" anchorCtr="0">
            <a:noAutofit/>
          </a:bodyPr>
          <a:lstStyle/>
          <a:p>
            <a:pPr>
              <a:buNone/>
            </a:pPr>
            <a:r>
              <a:rPr lang="en" dirty="0"/>
              <a:t>EPTS COMP Tutor Shabbir </a:t>
            </a:r>
            <a:r>
              <a:rPr lang="en" dirty="0" smtClean="0"/>
              <a:t>Hussain</a:t>
            </a:r>
          </a:p>
          <a:p>
            <a:pPr>
              <a:buNone/>
            </a:pPr>
            <a:r>
              <a:rPr lang="en-CA" dirty="0" smtClean="0"/>
              <a:t>E</a:t>
            </a:r>
            <a:r>
              <a:rPr lang="en" dirty="0" smtClean="0"/>
              <a:t>pts.comp@mcgilleus.ca</a:t>
            </a:r>
            <a:endParaRPr lang="en"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120" name="Shape 120"/>
          <p:cNvPicPr preferRelativeResize="0"/>
          <p:nvPr/>
        </p:nvPicPr>
        <p:blipFill>
          <a:blip r:embed="rId3"/>
          <a:stretch>
            <a:fillRect/>
          </a:stretch>
        </p:blipFill>
        <p:spPr>
          <a:xfrm>
            <a:off x="457200" y="1328025"/>
            <a:ext cx="2171700" cy="2667000"/>
          </a:xfrm>
          <a:prstGeom prst="rect">
            <a:avLst/>
          </a:prstGeom>
        </p:spPr>
      </p:pic>
      <p:sp>
        <p:nvSpPr>
          <p:cNvPr id="121" name="Shape 121"/>
          <p:cNvSpPr txBox="1"/>
          <p:nvPr/>
        </p:nvSpPr>
        <p:spPr>
          <a:xfrm>
            <a:off x="6166625" y="1328025"/>
            <a:ext cx="2947500" cy="1433400"/>
          </a:xfrm>
          <a:prstGeom prst="rect">
            <a:avLst/>
          </a:prstGeom>
        </p:spPr>
        <p:txBody>
          <a:bodyPr lIns="91425" tIns="91425" rIns="91425" bIns="91425" anchor="t" anchorCtr="0">
            <a:noAutofit/>
          </a:bodyPr>
          <a:lstStyle/>
          <a:p>
            <a:pPr lvl="0" rtl="0">
              <a:buNone/>
            </a:pPr>
            <a:r>
              <a:rPr lang="en"/>
              <a:t>Move to the next Line and do the same procedure:</a:t>
            </a:r>
          </a:p>
          <a:p>
            <a:pPr marL="457200" lvl="0" indent="-317500" rtl="0">
              <a:buClr>
                <a:srgbClr val="000000"/>
              </a:buClr>
              <a:buSzPct val="100000"/>
              <a:buFont typeface="Arial"/>
              <a:buAutoNum type="arabicPeriod"/>
            </a:pPr>
            <a:r>
              <a:rPr lang="en"/>
              <a:t>Substitute with correct name</a:t>
            </a:r>
          </a:p>
          <a:p>
            <a:pPr marL="457200" lvl="0" indent="-317500" rtl="0">
              <a:buClr>
                <a:srgbClr val="000000"/>
              </a:buClr>
              <a:buSzPct val="100000"/>
              <a:buFont typeface="Arial"/>
              <a:buAutoNum type="arabicPeriod"/>
            </a:pPr>
            <a:r>
              <a:rPr lang="en"/>
              <a:t>update value</a:t>
            </a:r>
          </a:p>
        </p:txBody>
      </p:sp>
      <p:sp>
        <p:nvSpPr>
          <p:cNvPr id="122" name="Shape 122"/>
          <p:cNvSpPr/>
          <p:nvPr/>
        </p:nvSpPr>
        <p:spPr>
          <a:xfrm>
            <a:off x="227400" y="3070950"/>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23" name="Shape 123"/>
          <p:cNvGraphicFramePr/>
          <p:nvPr/>
        </p:nvGraphicFramePr>
        <p:xfrm>
          <a:off x="6662050" y="3023612"/>
          <a:ext cx="2058450" cy="1981050"/>
        </p:xfrm>
        <a:graphic>
          <a:graphicData uri="http://schemas.openxmlformats.org/drawingml/2006/table">
            <a:tbl>
              <a:tblPr>
                <a:noFill/>
                <a:tableStyleId>{E23551D7-EBA6-404A-A5AD-66D48AD167B0}</a:tableStyleId>
              </a:tblPr>
              <a:tblGrid>
                <a:gridCol w="686150"/>
                <a:gridCol w="686150"/>
                <a:gridCol w="686150"/>
              </a:tblGrid>
              <a:tr h="225900">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lvl="0" rtl="0">
                        <a:buNone/>
                      </a:pPr>
                      <a:r>
                        <a:rPr lang="en"/>
                        <a:t>i</a:t>
                      </a:r>
                    </a:p>
                  </a:txBody>
                  <a:tcPr marL="91425" marR="91425" marT="91425" marB="91425"/>
                </a:tc>
                <a:tc>
                  <a:txBody>
                    <a:bodyPr/>
                    <a:lstStyle/>
                    <a:p>
                      <a:pPr lvl="0" rtl="0">
                        <a:buNone/>
                      </a:pPr>
                      <a:r>
                        <a:rPr lang="en"/>
                        <a:t>20</a:t>
                      </a:r>
                    </a:p>
                  </a:txBody>
                  <a:tcPr marL="91425" marR="91425" marT="91425" marB="91425"/>
                </a:tc>
                <a:tc>
                  <a:txBody>
                    <a:bodyPr/>
                    <a:lstStyle/>
                    <a:p>
                      <a:pPr lvl="0" rtl="0">
                        <a:buNone/>
                      </a:pPr>
                      <a:r>
                        <a:rPr lang="en"/>
                        <a:t>&amp;i</a:t>
                      </a:r>
                    </a:p>
                  </a:txBody>
                  <a:tcPr marL="91425" marR="91425" marT="91425" marB="91425"/>
                </a:tc>
              </a:tr>
              <a:tr h="225900">
                <a:tc>
                  <a:txBody>
                    <a:bodyPr/>
                    <a:lstStyle/>
                    <a:p>
                      <a:pPr lvl="0" rtl="0">
                        <a:buNone/>
                      </a:pPr>
                      <a:r>
                        <a:rPr lang="en"/>
                        <a:t>j</a:t>
                      </a:r>
                    </a:p>
                  </a:txBody>
                  <a:tcPr marL="91425" marR="91425" marT="91425" marB="91425"/>
                </a:tc>
                <a:tc>
                  <a:txBody>
                    <a:bodyPr/>
                    <a:lstStyle/>
                    <a:p>
                      <a:pPr lvl="0" rtl="0">
                        <a:buNone/>
                      </a:pPr>
                      <a:r>
                        <a:rPr lang="en"/>
                        <a:t>30</a:t>
                      </a:r>
                    </a:p>
                  </a:txBody>
                  <a:tcPr marL="91425" marR="91425" marT="91425" marB="91425"/>
                </a:tc>
                <a:tc>
                  <a:txBody>
                    <a:bodyPr/>
                    <a:lstStyle/>
                    <a:p>
                      <a:pPr lvl="0" rtl="0">
                        <a:buNone/>
                      </a:pPr>
                      <a:r>
                        <a:rPr lang="en"/>
                        <a:t>&amp;j</a:t>
                      </a:r>
                    </a:p>
                  </a:txBody>
                  <a:tcPr marL="91425" marR="91425" marT="91425" marB="91425"/>
                </a:tc>
              </a:tr>
              <a:tr h="225900">
                <a:tc>
                  <a:txBody>
                    <a:bodyPr/>
                    <a:lstStyle/>
                    <a:p>
                      <a:pPr lvl="0" rtl="0">
                        <a:buNone/>
                      </a:pPr>
                      <a:r>
                        <a:rPr lang="en"/>
                        <a:t>p</a:t>
                      </a:r>
                    </a:p>
                  </a:txBody>
                  <a:tcPr marL="91425" marR="91425" marT="91425" marB="91425"/>
                </a:tc>
                <a:tc>
                  <a:txBody>
                    <a:bodyPr/>
                    <a:lstStyle/>
                    <a:p>
                      <a:pPr lvl="0" rtl="0">
                        <a:buNone/>
                      </a:pPr>
                      <a:r>
                        <a:rPr lang="en"/>
                        <a:t>&amp;j</a:t>
                      </a:r>
                    </a:p>
                  </a:txBody>
                  <a:tcPr marL="91425" marR="91425" marT="91425" marB="91425"/>
                </a:tc>
                <a:tc>
                  <a:txBody>
                    <a:bodyPr/>
                    <a:lstStyle/>
                    <a:p>
                      <a:pPr lvl="0" rtl="0">
                        <a:buNone/>
                      </a:pPr>
                      <a:r>
                        <a:rPr lang="en"/>
                        <a:t>&amp;p</a:t>
                      </a:r>
                    </a:p>
                  </a:txBody>
                  <a:tcPr marL="91425" marR="91425" marT="91425" marB="91425"/>
                </a:tc>
              </a:tr>
              <a:tr h="225900">
                <a:tc>
                  <a:txBody>
                    <a:bodyPr/>
                    <a:lstStyle/>
                    <a:p>
                      <a:pPr lvl="0" rtl="0">
                        <a:buNone/>
                      </a:pPr>
                      <a:r>
                        <a:rPr lang="en"/>
                        <a:t>q</a:t>
                      </a:r>
                    </a:p>
                  </a:txBody>
                  <a:tcPr marL="91425" marR="91425" marT="91425" marB="91425"/>
                </a:tc>
                <a:tc>
                  <a:txBody>
                    <a:bodyPr/>
                    <a:lstStyle/>
                    <a:p>
                      <a:pPr lvl="0" rtl="0">
                        <a:buNone/>
                      </a:pPr>
                      <a:r>
                        <a:rPr lang="en"/>
                        <a:t>&amp;p</a:t>
                      </a:r>
                    </a:p>
                  </a:txBody>
                  <a:tcPr marL="91425" marR="91425" marT="91425" marB="91425"/>
                </a:tc>
                <a:tc>
                  <a:txBody>
                    <a:bodyPr/>
                    <a:lstStyle/>
                    <a:p>
                      <a:pPr lvl="0" rtl="0">
                        <a:buNone/>
                      </a:pPr>
                      <a:r>
                        <a:rPr lang="en"/>
                        <a:t>&amp;q</a:t>
                      </a:r>
                    </a:p>
                  </a:txBody>
                  <a:tcPr marL="91425" marR="91425" marT="91425" marB="91425"/>
                </a:tc>
              </a:tr>
            </a:tbl>
          </a:graphicData>
        </a:graphic>
      </p:graphicFrame>
      <p:cxnSp>
        <p:nvCxnSpPr>
          <p:cNvPr id="124" name="Shape 124"/>
          <p:cNvCxnSpPr/>
          <p:nvPr/>
        </p:nvCxnSpPr>
        <p:spPr>
          <a:xfrm>
            <a:off x="3694150" y="1968425"/>
            <a:ext cx="0" cy="202200"/>
          </a:xfrm>
          <a:prstGeom prst="straightConnector1">
            <a:avLst/>
          </a:prstGeom>
          <a:noFill/>
          <a:ln w="19050" cap="flat">
            <a:solidFill>
              <a:schemeClr val="dk2"/>
            </a:solidFill>
            <a:prstDash val="solid"/>
            <a:round/>
            <a:headEnd type="none" w="lg" len="lg"/>
            <a:tailEnd type="none" w="lg" len="lg"/>
          </a:ln>
        </p:spPr>
      </p:cxnSp>
      <p:cxnSp>
        <p:nvCxnSpPr>
          <p:cNvPr id="125" name="Shape 125"/>
          <p:cNvCxnSpPr/>
          <p:nvPr/>
        </p:nvCxnSpPr>
        <p:spPr>
          <a:xfrm>
            <a:off x="3700900" y="2170650"/>
            <a:ext cx="2224500" cy="0"/>
          </a:xfrm>
          <a:prstGeom prst="straightConnector1">
            <a:avLst/>
          </a:prstGeom>
          <a:noFill/>
          <a:ln w="19050" cap="flat">
            <a:solidFill>
              <a:schemeClr val="dk2"/>
            </a:solidFill>
            <a:prstDash val="solid"/>
            <a:round/>
            <a:headEnd type="none" w="lg" len="lg"/>
            <a:tailEnd type="none" w="lg" len="lg"/>
          </a:ln>
        </p:spPr>
      </p:cxnSp>
      <p:cxnSp>
        <p:nvCxnSpPr>
          <p:cNvPr id="126" name="Shape 126"/>
          <p:cNvCxnSpPr/>
          <p:nvPr/>
        </p:nvCxnSpPr>
        <p:spPr>
          <a:xfrm>
            <a:off x="5912000" y="2177400"/>
            <a:ext cx="0" cy="2069400"/>
          </a:xfrm>
          <a:prstGeom prst="straightConnector1">
            <a:avLst/>
          </a:prstGeom>
          <a:noFill/>
          <a:ln w="19050" cap="flat">
            <a:solidFill>
              <a:schemeClr val="dk2"/>
            </a:solidFill>
            <a:prstDash val="solid"/>
            <a:round/>
            <a:headEnd type="none" w="lg" len="lg"/>
            <a:tailEnd type="none" w="lg" len="lg"/>
          </a:ln>
        </p:spPr>
      </p:cxnSp>
      <p:cxnSp>
        <p:nvCxnSpPr>
          <p:cNvPr id="127" name="Shape 127"/>
          <p:cNvCxnSpPr/>
          <p:nvPr/>
        </p:nvCxnSpPr>
        <p:spPr>
          <a:xfrm rot="10800000">
            <a:off x="3768399" y="4536775"/>
            <a:ext cx="3714300" cy="0"/>
          </a:xfrm>
          <a:prstGeom prst="straightConnector1">
            <a:avLst/>
          </a:prstGeom>
          <a:noFill/>
          <a:ln w="19050" cap="flat">
            <a:solidFill>
              <a:schemeClr val="dk2"/>
            </a:solidFill>
            <a:prstDash val="solid"/>
            <a:round/>
            <a:headEnd type="none" w="lg" len="lg"/>
            <a:tailEnd type="none" w="lg" len="lg"/>
          </a:ln>
        </p:spPr>
      </p:cxnSp>
      <p:cxnSp>
        <p:nvCxnSpPr>
          <p:cNvPr id="128" name="Shape 128"/>
          <p:cNvCxnSpPr/>
          <p:nvPr/>
        </p:nvCxnSpPr>
        <p:spPr>
          <a:xfrm>
            <a:off x="3795275" y="3040274"/>
            <a:ext cx="0" cy="1476300"/>
          </a:xfrm>
          <a:prstGeom prst="straightConnector1">
            <a:avLst/>
          </a:prstGeom>
          <a:noFill/>
          <a:ln w="19050" cap="flat">
            <a:solidFill>
              <a:schemeClr val="dk2"/>
            </a:solidFill>
            <a:prstDash val="solid"/>
            <a:round/>
            <a:headEnd type="none" w="lg" len="lg"/>
            <a:tailEnd type="triangle" w="lg" len="lg"/>
          </a:ln>
        </p:spPr>
      </p:cxnSp>
      <p:sp>
        <p:nvSpPr>
          <p:cNvPr id="129" name="Shape 129"/>
          <p:cNvSpPr/>
          <p:nvPr/>
        </p:nvSpPr>
        <p:spPr>
          <a:xfrm>
            <a:off x="7266575" y="3758225"/>
            <a:ext cx="701100" cy="451499"/>
          </a:xfrm>
          <a:prstGeom prst="ellipse">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endParaRPr/>
          </a:p>
        </p:txBody>
      </p:sp>
      <p:pic>
        <p:nvPicPr>
          <p:cNvPr id="130" name="Shape 130"/>
          <p:cNvPicPr preferRelativeResize="0"/>
          <p:nvPr/>
        </p:nvPicPr>
        <p:blipFill>
          <a:blip r:embed="rId4"/>
          <a:stretch>
            <a:fillRect/>
          </a:stretch>
        </p:blipFill>
        <p:spPr>
          <a:xfrm>
            <a:off x="3526912" y="1540750"/>
            <a:ext cx="1457325" cy="314325"/>
          </a:xfrm>
          <a:prstGeom prst="rect">
            <a:avLst/>
          </a:prstGeom>
        </p:spPr>
      </p:pic>
      <p:cxnSp>
        <p:nvCxnSpPr>
          <p:cNvPr id="131" name="Shape 131"/>
          <p:cNvCxnSpPr/>
          <p:nvPr/>
        </p:nvCxnSpPr>
        <p:spPr>
          <a:xfrm>
            <a:off x="4799700" y="1927975"/>
            <a:ext cx="0" cy="249299"/>
          </a:xfrm>
          <a:prstGeom prst="straightConnector1">
            <a:avLst/>
          </a:prstGeom>
          <a:noFill/>
          <a:ln w="19050" cap="flat">
            <a:solidFill>
              <a:schemeClr val="dk2"/>
            </a:solidFill>
            <a:prstDash val="solid"/>
            <a:round/>
            <a:headEnd type="none" w="lg" len="lg"/>
            <a:tailEnd type="none" w="lg" len="lg"/>
          </a:ln>
        </p:spPr>
      </p:cxnSp>
      <p:cxnSp>
        <p:nvCxnSpPr>
          <p:cNvPr id="132" name="Shape 132"/>
          <p:cNvCxnSpPr>
            <a:endCxn id="130" idx="1"/>
          </p:cNvCxnSpPr>
          <p:nvPr/>
        </p:nvCxnSpPr>
        <p:spPr>
          <a:xfrm rot="10800000" flipH="1">
            <a:off x="2008912" y="1697912"/>
            <a:ext cx="1517999" cy="1456799"/>
          </a:xfrm>
          <a:prstGeom prst="straightConnector1">
            <a:avLst/>
          </a:prstGeom>
          <a:noFill/>
          <a:ln w="19050" cap="flat">
            <a:solidFill>
              <a:schemeClr val="dk2"/>
            </a:solidFill>
            <a:prstDash val="solid"/>
            <a:round/>
            <a:headEnd type="none" w="lg" len="lg"/>
            <a:tailEnd type="triangle" w="lg" len="lg"/>
          </a:ln>
        </p:spPr>
      </p:cxnSp>
      <p:cxnSp>
        <p:nvCxnSpPr>
          <p:cNvPr id="133" name="Shape 133"/>
          <p:cNvCxnSpPr/>
          <p:nvPr/>
        </p:nvCxnSpPr>
        <p:spPr>
          <a:xfrm>
            <a:off x="5918725" y="4233450"/>
            <a:ext cx="1489800" cy="107999"/>
          </a:xfrm>
          <a:prstGeom prst="straightConnector1">
            <a:avLst/>
          </a:prstGeom>
          <a:noFill/>
          <a:ln w="19050" cap="flat">
            <a:solidFill>
              <a:schemeClr val="dk2"/>
            </a:solidFill>
            <a:prstDash val="solid"/>
            <a:round/>
            <a:headEnd type="none" w="lg" len="lg"/>
            <a:tailEnd type="triangle" w="lg" len="lg"/>
          </a:ln>
        </p:spPr>
      </p:cxnSp>
      <p:pic>
        <p:nvPicPr>
          <p:cNvPr id="134" name="Shape 134"/>
          <p:cNvPicPr preferRelativeResize="0"/>
          <p:nvPr/>
        </p:nvPicPr>
        <p:blipFill>
          <a:blip r:embed="rId5"/>
          <a:stretch>
            <a:fillRect/>
          </a:stretch>
        </p:blipFill>
        <p:spPr>
          <a:xfrm>
            <a:off x="3700900" y="2707300"/>
            <a:ext cx="1238250" cy="238125"/>
          </a:xfrm>
          <a:prstGeom prst="rect">
            <a:avLst/>
          </a:prstGeom>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140" name="Shape 140"/>
          <p:cNvPicPr preferRelativeResize="0"/>
          <p:nvPr/>
        </p:nvPicPr>
        <p:blipFill>
          <a:blip r:embed="rId3"/>
          <a:stretch>
            <a:fillRect/>
          </a:stretch>
        </p:blipFill>
        <p:spPr>
          <a:xfrm>
            <a:off x="457200" y="1328025"/>
            <a:ext cx="2171700" cy="2667000"/>
          </a:xfrm>
          <a:prstGeom prst="rect">
            <a:avLst/>
          </a:prstGeom>
        </p:spPr>
      </p:pic>
      <p:sp>
        <p:nvSpPr>
          <p:cNvPr id="141" name="Shape 141"/>
          <p:cNvSpPr txBox="1"/>
          <p:nvPr/>
        </p:nvSpPr>
        <p:spPr>
          <a:xfrm>
            <a:off x="6464725" y="1328025"/>
            <a:ext cx="2649299" cy="1433400"/>
          </a:xfrm>
          <a:prstGeom prst="rect">
            <a:avLst/>
          </a:prstGeom>
        </p:spPr>
        <p:txBody>
          <a:bodyPr lIns="91425" tIns="91425" rIns="91425" bIns="91425" anchor="t" anchorCtr="0">
            <a:noAutofit/>
          </a:bodyPr>
          <a:lstStyle/>
          <a:p>
            <a:pPr lvl="0" rtl="0">
              <a:buNone/>
            </a:pPr>
            <a:r>
              <a:rPr lang="en"/>
              <a:t>The program will now print the values of i and j</a:t>
            </a:r>
          </a:p>
        </p:txBody>
      </p:sp>
      <p:sp>
        <p:nvSpPr>
          <p:cNvPr id="142" name="Shape 142"/>
          <p:cNvSpPr/>
          <p:nvPr/>
        </p:nvSpPr>
        <p:spPr>
          <a:xfrm>
            <a:off x="227400" y="3340600"/>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43" name="Shape 143"/>
          <p:cNvGraphicFramePr/>
          <p:nvPr/>
        </p:nvGraphicFramePr>
        <p:xfrm>
          <a:off x="6662050" y="3023612"/>
          <a:ext cx="2058450" cy="1981050"/>
        </p:xfrm>
        <a:graphic>
          <a:graphicData uri="http://schemas.openxmlformats.org/drawingml/2006/table">
            <a:tbl>
              <a:tblPr>
                <a:noFill/>
                <a:tableStyleId>{83D97C97-07E7-4A46-9653-CC8D50A669F1}</a:tableStyleId>
              </a:tblPr>
              <a:tblGrid>
                <a:gridCol w="686150"/>
                <a:gridCol w="686150"/>
                <a:gridCol w="686150"/>
              </a:tblGrid>
              <a:tr h="225900">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lvl="0" rtl="0">
                        <a:buNone/>
                      </a:pPr>
                      <a:r>
                        <a:rPr lang="en"/>
                        <a:t>i</a:t>
                      </a:r>
                    </a:p>
                  </a:txBody>
                  <a:tcPr marL="91425" marR="91425" marT="91425" marB="91425"/>
                </a:tc>
                <a:tc>
                  <a:txBody>
                    <a:bodyPr/>
                    <a:lstStyle/>
                    <a:p>
                      <a:pPr lvl="0" rtl="0">
                        <a:buNone/>
                      </a:pPr>
                      <a:r>
                        <a:rPr lang="en"/>
                        <a:t>20</a:t>
                      </a:r>
                    </a:p>
                  </a:txBody>
                  <a:tcPr marL="91425" marR="91425" marT="91425" marB="91425"/>
                </a:tc>
                <a:tc>
                  <a:txBody>
                    <a:bodyPr/>
                    <a:lstStyle/>
                    <a:p>
                      <a:pPr lvl="0" rtl="0">
                        <a:buNone/>
                      </a:pPr>
                      <a:r>
                        <a:rPr lang="en"/>
                        <a:t>&amp;i</a:t>
                      </a:r>
                    </a:p>
                  </a:txBody>
                  <a:tcPr marL="91425" marR="91425" marT="91425" marB="91425"/>
                </a:tc>
              </a:tr>
              <a:tr h="225900">
                <a:tc>
                  <a:txBody>
                    <a:bodyPr/>
                    <a:lstStyle/>
                    <a:p>
                      <a:pPr lvl="0" rtl="0">
                        <a:buNone/>
                      </a:pPr>
                      <a:r>
                        <a:rPr lang="en"/>
                        <a:t>j</a:t>
                      </a:r>
                    </a:p>
                  </a:txBody>
                  <a:tcPr marL="91425" marR="91425" marT="91425" marB="91425"/>
                </a:tc>
                <a:tc>
                  <a:txBody>
                    <a:bodyPr/>
                    <a:lstStyle/>
                    <a:p>
                      <a:pPr lvl="0" rtl="0">
                        <a:buNone/>
                      </a:pPr>
                      <a:r>
                        <a:rPr lang="en"/>
                        <a:t>30</a:t>
                      </a:r>
                    </a:p>
                  </a:txBody>
                  <a:tcPr marL="91425" marR="91425" marT="91425" marB="91425"/>
                </a:tc>
                <a:tc>
                  <a:txBody>
                    <a:bodyPr/>
                    <a:lstStyle/>
                    <a:p>
                      <a:pPr lvl="0" rtl="0">
                        <a:buNone/>
                      </a:pPr>
                      <a:r>
                        <a:rPr lang="en"/>
                        <a:t>&amp;j</a:t>
                      </a:r>
                    </a:p>
                  </a:txBody>
                  <a:tcPr marL="91425" marR="91425" marT="91425" marB="91425"/>
                </a:tc>
              </a:tr>
              <a:tr h="225900">
                <a:tc>
                  <a:txBody>
                    <a:bodyPr/>
                    <a:lstStyle/>
                    <a:p>
                      <a:pPr lvl="0" rtl="0">
                        <a:buNone/>
                      </a:pPr>
                      <a:r>
                        <a:rPr lang="en"/>
                        <a:t>p</a:t>
                      </a:r>
                    </a:p>
                  </a:txBody>
                  <a:tcPr marL="91425" marR="91425" marT="91425" marB="91425"/>
                </a:tc>
                <a:tc>
                  <a:txBody>
                    <a:bodyPr/>
                    <a:lstStyle/>
                    <a:p>
                      <a:pPr lvl="0" rtl="0">
                        <a:buNone/>
                      </a:pPr>
                      <a:r>
                        <a:rPr lang="en"/>
                        <a:t>&amp;j</a:t>
                      </a:r>
                    </a:p>
                  </a:txBody>
                  <a:tcPr marL="91425" marR="91425" marT="91425" marB="91425"/>
                </a:tc>
                <a:tc>
                  <a:txBody>
                    <a:bodyPr/>
                    <a:lstStyle/>
                    <a:p>
                      <a:pPr lvl="0" rtl="0">
                        <a:buNone/>
                      </a:pPr>
                      <a:r>
                        <a:rPr lang="en"/>
                        <a:t>&amp;p</a:t>
                      </a:r>
                    </a:p>
                  </a:txBody>
                  <a:tcPr marL="91425" marR="91425" marT="91425" marB="91425"/>
                </a:tc>
              </a:tr>
              <a:tr h="225900">
                <a:tc>
                  <a:txBody>
                    <a:bodyPr/>
                    <a:lstStyle/>
                    <a:p>
                      <a:pPr lvl="0" rtl="0">
                        <a:buNone/>
                      </a:pPr>
                      <a:r>
                        <a:rPr lang="en"/>
                        <a:t>q</a:t>
                      </a:r>
                    </a:p>
                  </a:txBody>
                  <a:tcPr marL="91425" marR="91425" marT="91425" marB="91425"/>
                </a:tc>
                <a:tc>
                  <a:txBody>
                    <a:bodyPr/>
                    <a:lstStyle/>
                    <a:p>
                      <a:pPr lvl="0" rtl="0">
                        <a:buNone/>
                      </a:pPr>
                      <a:r>
                        <a:rPr lang="en"/>
                        <a:t>&amp;p</a:t>
                      </a:r>
                    </a:p>
                  </a:txBody>
                  <a:tcPr marL="91425" marR="91425" marT="91425" marB="91425"/>
                </a:tc>
                <a:tc>
                  <a:txBody>
                    <a:bodyPr/>
                    <a:lstStyle/>
                    <a:p>
                      <a:pPr lvl="0" rtl="0">
                        <a:buNone/>
                      </a:pPr>
                      <a:r>
                        <a:rPr lang="en"/>
                        <a:t>&amp;q</a:t>
                      </a:r>
                    </a:p>
                  </a:txBody>
                  <a:tcPr marL="91425" marR="91425" marT="91425" marB="91425"/>
                </a:tc>
              </a:tr>
            </a:tbl>
          </a:graphicData>
        </a:graphic>
      </p:graphicFrame>
      <p:pic>
        <p:nvPicPr>
          <p:cNvPr id="144" name="Shape 144"/>
          <p:cNvPicPr preferRelativeResize="0"/>
          <p:nvPr/>
        </p:nvPicPr>
        <p:blipFill>
          <a:blip r:embed="rId4"/>
          <a:stretch>
            <a:fillRect/>
          </a:stretch>
        </p:blipFill>
        <p:spPr>
          <a:xfrm>
            <a:off x="3418100" y="2105025"/>
            <a:ext cx="2257425" cy="933450"/>
          </a:xfrm>
          <a:prstGeom prst="rect">
            <a:avLst/>
          </a:prstGeom>
        </p:spPr>
      </p:pic>
      <p:cxnSp>
        <p:nvCxnSpPr>
          <p:cNvPr id="145" name="Shape 145"/>
          <p:cNvCxnSpPr/>
          <p:nvPr/>
        </p:nvCxnSpPr>
        <p:spPr>
          <a:xfrm rot="10800000" flipH="1">
            <a:off x="2629050" y="2905500"/>
            <a:ext cx="566400" cy="518999"/>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more Examples</a:t>
            </a:r>
          </a:p>
        </p:txBody>
      </p:sp>
      <p:graphicFrame>
        <p:nvGraphicFramePr>
          <p:cNvPr id="151" name="Shape 151"/>
          <p:cNvGraphicFramePr/>
          <p:nvPr/>
        </p:nvGraphicFramePr>
        <p:xfrm>
          <a:off x="124475" y="1231325"/>
          <a:ext cx="4627500" cy="3754120"/>
        </p:xfrm>
        <a:graphic>
          <a:graphicData uri="http://schemas.openxmlformats.org/drawingml/2006/table">
            <a:tbl>
              <a:tblPr>
                <a:noFill/>
                <a:tableStyleId>{82B66B1D-B3AE-4C05-A4A4-49715D870705}</a:tableStyleId>
              </a:tblPr>
              <a:tblGrid>
                <a:gridCol w="4627500"/>
              </a:tblGrid>
              <a:tr h="0">
                <a:tc>
                  <a:txBody>
                    <a:bodyPr/>
                    <a:lstStyle/>
                    <a:p>
                      <a:pPr lvl="0" rtl="0">
                        <a:buNone/>
                      </a:pPr>
                      <a:r>
                        <a:rPr lang="en">
                          <a:solidFill>
                            <a:srgbClr val="880000"/>
                          </a:solidFill>
                          <a:latin typeface="Consolas"/>
                          <a:ea typeface="Consolas"/>
                          <a:cs typeface="Consolas"/>
                          <a:sym typeface="Consolas"/>
                        </a:rPr>
                        <a:t>#include</a:t>
                      </a:r>
                      <a:r>
                        <a:rPr lang="en">
                          <a:latin typeface="Consolas"/>
                          <a:ea typeface="Consolas"/>
                          <a:cs typeface="Consolas"/>
                          <a:sym typeface="Consolas"/>
                        </a:rPr>
                        <a:t> </a:t>
                      </a:r>
                      <a:r>
                        <a:rPr lang="en">
                          <a:solidFill>
                            <a:srgbClr val="008800"/>
                          </a:solidFill>
                          <a:latin typeface="Consolas"/>
                          <a:ea typeface="Consolas"/>
                          <a:cs typeface="Consolas"/>
                          <a:sym typeface="Consolas"/>
                        </a:rPr>
                        <a:t>&lt;stdio.h&gt;</a:t>
                      </a:r>
                    </a:p>
                    <a:p>
                      <a:endParaRPr lang="en">
                        <a:solidFill>
                          <a:srgbClr val="008800"/>
                        </a:solidFill>
                        <a:latin typeface="Consolas"/>
                        <a:ea typeface="Consolas"/>
                        <a:cs typeface="Consolas"/>
                        <a:sym typeface="Consolas"/>
                      </a:endParaRPr>
                    </a:p>
                    <a:p>
                      <a:pPr lvl="0" rtl="0">
                        <a:buNone/>
                      </a:pPr>
                      <a:r>
                        <a:rPr lang="en">
                          <a:latin typeface="Consolas"/>
                          <a:ea typeface="Consolas"/>
                          <a:cs typeface="Consolas"/>
                          <a:sym typeface="Consolas"/>
                        </a:rPr>
                        <a:t>main</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latin typeface="Consolas"/>
                          <a:ea typeface="Consolas"/>
                          <a:cs typeface="Consolas"/>
                          <a:sym typeface="Consolas"/>
                        </a:rPr>
                        <a:t>p </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i;</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for</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0</a:t>
                      </a:r>
                      <a:r>
                        <a:rPr lang="en">
                          <a:solidFill>
                            <a:srgbClr val="666600"/>
                          </a:solidFill>
                          <a:latin typeface="Consolas"/>
                          <a:ea typeface="Consolas"/>
                          <a:cs typeface="Consolas"/>
                          <a:sym typeface="Consolas"/>
                        </a:rPr>
                        <a:t>;</a:t>
                      </a:r>
                      <a:r>
                        <a:rPr lang="en">
                          <a:latin typeface="Consolas"/>
                          <a:ea typeface="Consolas"/>
                          <a:cs typeface="Consolas"/>
                          <a:sym typeface="Consolas"/>
                        </a:rPr>
                        <a:t> i</a:t>
                      </a:r>
                      <a:r>
                        <a:rPr lang="en">
                          <a:solidFill>
                            <a:srgbClr val="666600"/>
                          </a:solidFill>
                          <a:latin typeface="Consolas"/>
                          <a:ea typeface="Consolas"/>
                          <a:cs typeface="Consolas"/>
                          <a:sym typeface="Consolas"/>
                        </a:rPr>
                        <a:t>&lt;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r>
                        <a:rPr lang="en">
                          <a:latin typeface="Consolas"/>
                          <a:ea typeface="Consolas"/>
                          <a:cs typeface="Consolas"/>
                          <a:sym typeface="Consolas"/>
                        </a:rPr>
                        <a:t> i</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"%d %d %d %d\n"</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3</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4</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5</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latin typeface="Consolas"/>
                          <a:ea typeface="Consolas"/>
                          <a:cs typeface="Consolas"/>
                          <a:sym typeface="Consolas"/>
                        </a:rPr>
                        <a:t> </a:t>
                      </a:r>
                      <a:r>
                        <a:rPr lang="en">
                          <a:solidFill>
                            <a:srgbClr val="006666"/>
                          </a:solidFill>
                          <a:latin typeface="Consolas"/>
                          <a:ea typeface="Consolas"/>
                          <a:cs typeface="Consolas"/>
                          <a:sym typeface="Consolas"/>
                        </a:rPr>
                        <a:t>0;</a:t>
                      </a:r>
                    </a:p>
                    <a:p>
                      <a:pPr lvl="0" rtl="0">
                        <a:buNone/>
                      </a:pPr>
                      <a:r>
                        <a:rPr lang="en">
                          <a:latin typeface="Consolas"/>
                          <a:ea typeface="Consolas"/>
                          <a:cs typeface="Consolas"/>
                          <a:sym typeface="Consolas"/>
                        </a:rPr>
                        <a:t>}</a:t>
                      </a:r>
                    </a:p>
                    <a:p>
                      <a:endParaRPr lang="en">
                        <a:latin typeface="Consolas"/>
                        <a:ea typeface="Consolas"/>
                        <a:cs typeface="Consolas"/>
                        <a:sym typeface="Consolas"/>
                      </a:endParaRPr>
                    </a:p>
                  </a:txBody>
                  <a:tcPr marL="63500" marR="63500" marT="63500" marB="63500"/>
                </a:tc>
              </a:tr>
            </a:tbl>
          </a:graphicData>
        </a:graphic>
      </p:graphicFrame>
      <p:sp>
        <p:nvSpPr>
          <p:cNvPr id="152" name="Shape 152"/>
          <p:cNvSpPr txBox="1"/>
          <p:nvPr/>
        </p:nvSpPr>
        <p:spPr>
          <a:xfrm>
            <a:off x="6222900" y="1231325"/>
            <a:ext cx="2649299" cy="1433400"/>
          </a:xfrm>
          <a:prstGeom prst="rect">
            <a:avLst/>
          </a:prstGeom>
        </p:spPr>
        <p:txBody>
          <a:bodyPr lIns="91425" tIns="91425" rIns="91425" bIns="91425" anchor="t" anchorCtr="0">
            <a:noAutofit/>
          </a:bodyPr>
          <a:lstStyle/>
          <a:p>
            <a:pPr lvl="0" rtl="0">
              <a:buNone/>
            </a:pPr>
            <a:r>
              <a:rPr lang="en"/>
              <a:t>What is the output of this program?</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more Examples</a:t>
            </a:r>
          </a:p>
        </p:txBody>
      </p:sp>
      <p:graphicFrame>
        <p:nvGraphicFramePr>
          <p:cNvPr id="158" name="Shape 158"/>
          <p:cNvGraphicFramePr/>
          <p:nvPr/>
        </p:nvGraphicFramePr>
        <p:xfrm>
          <a:off x="124475" y="1231325"/>
          <a:ext cx="4627500" cy="3754120"/>
        </p:xfrm>
        <a:graphic>
          <a:graphicData uri="http://schemas.openxmlformats.org/drawingml/2006/table">
            <a:tbl>
              <a:tblPr>
                <a:noFill/>
                <a:tableStyleId>{3AF8662E-5910-4105-9625-222355F17A59}</a:tableStyleId>
              </a:tblPr>
              <a:tblGrid>
                <a:gridCol w="4627500"/>
              </a:tblGrid>
              <a:tr h="0">
                <a:tc>
                  <a:txBody>
                    <a:bodyPr/>
                    <a:lstStyle/>
                    <a:p>
                      <a:pPr lvl="0" rtl="0">
                        <a:buNone/>
                      </a:pPr>
                      <a:r>
                        <a:rPr lang="en">
                          <a:solidFill>
                            <a:srgbClr val="880000"/>
                          </a:solidFill>
                          <a:latin typeface="Consolas"/>
                          <a:ea typeface="Consolas"/>
                          <a:cs typeface="Consolas"/>
                          <a:sym typeface="Consolas"/>
                        </a:rPr>
                        <a:t>#include</a:t>
                      </a:r>
                      <a:r>
                        <a:rPr lang="en">
                          <a:latin typeface="Consolas"/>
                          <a:ea typeface="Consolas"/>
                          <a:cs typeface="Consolas"/>
                          <a:sym typeface="Consolas"/>
                        </a:rPr>
                        <a:t> </a:t>
                      </a:r>
                      <a:r>
                        <a:rPr lang="en">
                          <a:solidFill>
                            <a:srgbClr val="008800"/>
                          </a:solidFill>
                          <a:latin typeface="Consolas"/>
                          <a:ea typeface="Consolas"/>
                          <a:cs typeface="Consolas"/>
                          <a:sym typeface="Consolas"/>
                        </a:rPr>
                        <a:t>&lt;stdio.h&gt;</a:t>
                      </a:r>
                    </a:p>
                    <a:p>
                      <a:endParaRPr lang="en">
                        <a:solidFill>
                          <a:srgbClr val="008800"/>
                        </a:solidFill>
                        <a:latin typeface="Consolas"/>
                        <a:ea typeface="Consolas"/>
                        <a:cs typeface="Consolas"/>
                        <a:sym typeface="Consolas"/>
                      </a:endParaRPr>
                    </a:p>
                    <a:p>
                      <a:pPr lvl="0" rtl="0">
                        <a:buNone/>
                      </a:pPr>
                      <a:r>
                        <a:rPr lang="en">
                          <a:latin typeface="Consolas"/>
                          <a:ea typeface="Consolas"/>
                          <a:cs typeface="Consolas"/>
                          <a:sym typeface="Consolas"/>
                        </a:rPr>
                        <a:t>main</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latin typeface="Consolas"/>
                          <a:ea typeface="Consolas"/>
                          <a:cs typeface="Consolas"/>
                          <a:sym typeface="Consolas"/>
                        </a:rPr>
                        <a:t>p </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i;</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for</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0</a:t>
                      </a:r>
                      <a:r>
                        <a:rPr lang="en">
                          <a:solidFill>
                            <a:srgbClr val="666600"/>
                          </a:solidFill>
                          <a:latin typeface="Consolas"/>
                          <a:ea typeface="Consolas"/>
                          <a:cs typeface="Consolas"/>
                          <a:sym typeface="Consolas"/>
                        </a:rPr>
                        <a:t>;</a:t>
                      </a:r>
                      <a:r>
                        <a:rPr lang="en">
                          <a:latin typeface="Consolas"/>
                          <a:ea typeface="Consolas"/>
                          <a:cs typeface="Consolas"/>
                          <a:sym typeface="Consolas"/>
                        </a:rPr>
                        <a:t> i</a:t>
                      </a:r>
                      <a:r>
                        <a:rPr lang="en">
                          <a:solidFill>
                            <a:srgbClr val="666600"/>
                          </a:solidFill>
                          <a:latin typeface="Consolas"/>
                          <a:ea typeface="Consolas"/>
                          <a:cs typeface="Consolas"/>
                          <a:sym typeface="Consolas"/>
                        </a:rPr>
                        <a:t>&lt;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r>
                        <a:rPr lang="en">
                          <a:latin typeface="Consolas"/>
                          <a:ea typeface="Consolas"/>
                          <a:cs typeface="Consolas"/>
                          <a:sym typeface="Consolas"/>
                        </a:rPr>
                        <a:t> i</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"%d %d %d %d\n"</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3</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4</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5</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latin typeface="Consolas"/>
                          <a:ea typeface="Consolas"/>
                          <a:cs typeface="Consolas"/>
                          <a:sym typeface="Consolas"/>
                        </a:rPr>
                        <a:t> </a:t>
                      </a:r>
                      <a:r>
                        <a:rPr lang="en">
                          <a:solidFill>
                            <a:srgbClr val="006666"/>
                          </a:solidFill>
                          <a:latin typeface="Consolas"/>
                          <a:ea typeface="Consolas"/>
                          <a:cs typeface="Consolas"/>
                          <a:sym typeface="Consolas"/>
                        </a:rPr>
                        <a:t>0;</a:t>
                      </a:r>
                    </a:p>
                    <a:p>
                      <a:pPr lvl="0" rtl="0">
                        <a:buNone/>
                      </a:pPr>
                      <a:r>
                        <a:rPr lang="en">
                          <a:latin typeface="Consolas"/>
                          <a:ea typeface="Consolas"/>
                          <a:cs typeface="Consolas"/>
                          <a:sym typeface="Consolas"/>
                        </a:rPr>
                        <a:t>}</a:t>
                      </a:r>
                    </a:p>
                    <a:p>
                      <a:endParaRPr lang="en">
                        <a:latin typeface="Consolas"/>
                        <a:ea typeface="Consolas"/>
                        <a:cs typeface="Consolas"/>
                        <a:sym typeface="Consolas"/>
                      </a:endParaRPr>
                    </a:p>
                  </a:txBody>
                  <a:tcPr marL="63500" marR="63500" marT="63500" marB="63500"/>
                </a:tc>
              </a:tr>
            </a:tbl>
          </a:graphicData>
        </a:graphic>
      </p:graphicFrame>
      <p:sp>
        <p:nvSpPr>
          <p:cNvPr id="159" name="Shape 159"/>
          <p:cNvSpPr txBox="1"/>
          <p:nvPr/>
        </p:nvSpPr>
        <p:spPr>
          <a:xfrm>
            <a:off x="5714900" y="81575"/>
            <a:ext cx="3543300" cy="628800"/>
          </a:xfrm>
          <a:prstGeom prst="rect">
            <a:avLst/>
          </a:prstGeom>
        </p:spPr>
        <p:txBody>
          <a:bodyPr lIns="91425" tIns="91425" rIns="91425" bIns="91425" anchor="t" anchorCtr="0">
            <a:noAutofit/>
          </a:bodyPr>
          <a:lstStyle/>
          <a:p>
            <a:pPr lvl="0" rtl="0">
              <a:buNone/>
            </a:pPr>
            <a:r>
              <a:rPr lang="en"/>
              <a:t>Build a table after all values are initialized</a:t>
            </a:r>
          </a:p>
        </p:txBody>
      </p:sp>
      <p:sp>
        <p:nvSpPr>
          <p:cNvPr id="160" name="Shape 160"/>
          <p:cNvSpPr/>
          <p:nvPr/>
        </p:nvSpPr>
        <p:spPr>
          <a:xfrm>
            <a:off x="-172550" y="3238275"/>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61" name="Shape 161"/>
          <p:cNvGraphicFramePr/>
          <p:nvPr/>
        </p:nvGraphicFramePr>
        <p:xfrm>
          <a:off x="6390325" y="388200"/>
          <a:ext cx="2546625" cy="4754520"/>
        </p:xfrm>
        <a:graphic>
          <a:graphicData uri="http://schemas.openxmlformats.org/drawingml/2006/table">
            <a:tbl>
              <a:tblPr>
                <a:noFill/>
                <a:tableStyleId>{8F1DDABA-D41E-491A-A4A9-F5AA191933F7}</a:tableStyleId>
              </a:tblPr>
              <a:tblGrid>
                <a:gridCol w="848875"/>
                <a:gridCol w="848875"/>
                <a:gridCol w="848875"/>
              </a:tblGrid>
              <a:tr h="374025">
                <a:tc>
                  <a:txBody>
                    <a:bodyPr/>
                    <a:lstStyle/>
                    <a:p>
                      <a:pPr>
                        <a:buNone/>
                      </a:pPr>
                      <a:r>
                        <a:rPr lang="en"/>
                        <a:t>Name</a:t>
                      </a:r>
                    </a:p>
                  </a:txBody>
                  <a:tcPr marL="91425" marR="91425" marT="91425" marB="91425"/>
                </a:tc>
                <a:tc>
                  <a:txBody>
                    <a:bodyPr/>
                    <a:lstStyle/>
                    <a:p>
                      <a:pPr>
                        <a:buNone/>
                      </a:pPr>
                      <a:r>
                        <a:rPr lang="en"/>
                        <a:t>Value</a:t>
                      </a:r>
                    </a:p>
                  </a:txBody>
                  <a:tcPr marL="91425" marR="91425" marT="91425" marB="91425"/>
                </a:tc>
                <a:tc>
                  <a:txBody>
                    <a:bodyPr/>
                    <a:lstStyle/>
                    <a:p>
                      <a:pPr>
                        <a:buNone/>
                      </a:pPr>
                      <a:r>
                        <a:rPr lang="en"/>
                        <a:t>address</a:t>
                      </a:r>
                    </a:p>
                  </a:txBody>
                  <a:tcPr marL="91425" marR="91425" marT="91425" marB="91425"/>
                </a:tc>
              </a:tr>
              <a:tr h="374025">
                <a:tc>
                  <a:txBody>
                    <a:bodyPr/>
                    <a:lstStyle/>
                    <a:p>
                      <a:pPr>
                        <a:buNone/>
                      </a:pPr>
                      <a:r>
                        <a:rPr lang="en"/>
                        <a:t>a[0]</a:t>
                      </a:r>
                    </a:p>
                  </a:txBody>
                  <a:tcPr marL="91425" marR="91425" marT="91425" marB="91425"/>
                </a:tc>
                <a:tc>
                  <a:txBody>
                    <a:bodyPr/>
                    <a:lstStyle/>
                    <a:p>
                      <a:pPr>
                        <a:buNone/>
                      </a:pPr>
                      <a:r>
                        <a:rPr lang="en"/>
                        <a:t>10</a:t>
                      </a:r>
                    </a:p>
                  </a:txBody>
                  <a:tcPr marL="91425" marR="91425" marT="91425" marB="91425"/>
                </a:tc>
                <a:tc>
                  <a:txBody>
                    <a:bodyPr/>
                    <a:lstStyle/>
                    <a:p>
                      <a:pPr lvl="0" rtl="0">
                        <a:buNone/>
                      </a:pPr>
                      <a:r>
                        <a:rPr lang="en"/>
                        <a:t>a</a:t>
                      </a:r>
                    </a:p>
                  </a:txBody>
                  <a:tcPr marL="91425" marR="91425" marT="91425" marB="91425"/>
                </a:tc>
              </a:tr>
              <a:tr h="374025">
                <a:tc>
                  <a:txBody>
                    <a:bodyPr/>
                    <a:lstStyle/>
                    <a:p>
                      <a:pPr rtl="0">
                        <a:buNone/>
                      </a:pPr>
                      <a:r>
                        <a:rPr lang="en"/>
                        <a:t>a[1]</a:t>
                      </a:r>
                    </a:p>
                  </a:txBody>
                  <a:tcPr marL="91425" marR="91425" marT="91425" marB="91425"/>
                </a:tc>
                <a:tc>
                  <a:txBody>
                    <a:bodyPr/>
                    <a:lstStyle/>
                    <a:p>
                      <a:pPr rtl="0">
                        <a:buNone/>
                      </a:pPr>
                      <a:r>
                        <a:rPr lang="en"/>
                        <a:t>9</a:t>
                      </a:r>
                    </a:p>
                  </a:txBody>
                  <a:tcPr marL="91425" marR="91425" marT="91425" marB="91425"/>
                </a:tc>
                <a:tc>
                  <a:txBody>
                    <a:bodyPr/>
                    <a:lstStyle/>
                    <a:p>
                      <a:pPr rtl="0">
                        <a:buNone/>
                      </a:pPr>
                      <a:r>
                        <a:rPr lang="en"/>
                        <a:t>a+1</a:t>
                      </a:r>
                    </a:p>
                  </a:txBody>
                  <a:tcPr marL="91425" marR="91425" marT="91425" marB="91425"/>
                </a:tc>
              </a:tr>
              <a:tr h="374025">
                <a:tc>
                  <a:txBody>
                    <a:bodyPr/>
                    <a:lstStyle/>
                    <a:p>
                      <a:pPr rtl="0">
                        <a:buNone/>
                      </a:pPr>
                      <a:r>
                        <a:rPr lang="en"/>
                        <a:t>a[2]</a:t>
                      </a:r>
                    </a:p>
                  </a:txBody>
                  <a:tcPr marL="91425" marR="91425" marT="91425" marB="91425"/>
                </a:tc>
                <a:tc>
                  <a:txBody>
                    <a:bodyPr/>
                    <a:lstStyle/>
                    <a:p>
                      <a:pPr rtl="0">
                        <a:buNone/>
                      </a:pPr>
                      <a:r>
                        <a:rPr lang="en"/>
                        <a:t>8</a:t>
                      </a:r>
                    </a:p>
                  </a:txBody>
                  <a:tcPr marL="91425" marR="91425" marT="91425" marB="91425"/>
                </a:tc>
                <a:tc>
                  <a:txBody>
                    <a:bodyPr/>
                    <a:lstStyle/>
                    <a:p>
                      <a:pPr rtl="0">
                        <a:buNone/>
                      </a:pPr>
                      <a:r>
                        <a:rPr lang="en"/>
                        <a:t>a+2</a:t>
                      </a:r>
                    </a:p>
                  </a:txBody>
                  <a:tcPr marL="91425" marR="91425" marT="91425" marB="91425"/>
                </a:tc>
              </a:tr>
              <a:tr h="374025">
                <a:tc>
                  <a:txBody>
                    <a:bodyPr/>
                    <a:lstStyle/>
                    <a:p>
                      <a:pPr rtl="0">
                        <a:buNone/>
                      </a:pPr>
                      <a:r>
                        <a:rPr lang="en"/>
                        <a:t>a[3]</a:t>
                      </a:r>
                    </a:p>
                  </a:txBody>
                  <a:tcPr marL="91425" marR="91425" marT="91425" marB="91425"/>
                </a:tc>
                <a:tc>
                  <a:txBody>
                    <a:bodyPr/>
                    <a:lstStyle/>
                    <a:p>
                      <a:pPr rtl="0">
                        <a:buNone/>
                      </a:pPr>
                      <a:r>
                        <a:rPr lang="en"/>
                        <a:t>7</a:t>
                      </a:r>
                    </a:p>
                  </a:txBody>
                  <a:tcPr marL="91425" marR="91425" marT="91425" marB="91425"/>
                </a:tc>
                <a:tc>
                  <a:txBody>
                    <a:bodyPr/>
                    <a:lstStyle/>
                    <a:p>
                      <a:pPr rtl="0">
                        <a:buNone/>
                      </a:pPr>
                      <a:r>
                        <a:rPr lang="en"/>
                        <a:t>a+3</a:t>
                      </a:r>
                    </a:p>
                  </a:txBody>
                  <a:tcPr marL="91425" marR="91425" marT="91425" marB="91425"/>
                </a:tc>
              </a:tr>
              <a:tr h="374025">
                <a:tc>
                  <a:txBody>
                    <a:bodyPr/>
                    <a:lstStyle/>
                    <a:p>
                      <a:pPr rtl="0">
                        <a:buNone/>
                      </a:pPr>
                      <a:r>
                        <a:rPr lang="en"/>
                        <a:t>a[4]</a:t>
                      </a:r>
                    </a:p>
                  </a:txBody>
                  <a:tcPr marL="91425" marR="91425" marT="91425" marB="91425"/>
                </a:tc>
                <a:tc>
                  <a:txBody>
                    <a:bodyPr/>
                    <a:lstStyle/>
                    <a:p>
                      <a:pPr rtl="0">
                        <a:buNone/>
                      </a:pPr>
                      <a:r>
                        <a:rPr lang="en"/>
                        <a:t>6</a:t>
                      </a:r>
                    </a:p>
                  </a:txBody>
                  <a:tcPr marL="91425" marR="91425" marT="91425" marB="91425"/>
                </a:tc>
                <a:tc>
                  <a:txBody>
                    <a:bodyPr/>
                    <a:lstStyle/>
                    <a:p>
                      <a:pPr rtl="0">
                        <a:buNone/>
                      </a:pPr>
                      <a:r>
                        <a:rPr lang="en"/>
                        <a:t>a+4</a:t>
                      </a:r>
                    </a:p>
                  </a:txBody>
                  <a:tcPr marL="91425" marR="91425" marT="91425" marB="91425"/>
                </a:tc>
              </a:tr>
              <a:tr h="374025">
                <a:tc>
                  <a:txBody>
                    <a:bodyPr/>
                    <a:lstStyle/>
                    <a:p>
                      <a:pPr rtl="0">
                        <a:buNone/>
                      </a:pPr>
                      <a:r>
                        <a:rPr lang="en"/>
                        <a:t>a[5]</a:t>
                      </a:r>
                    </a:p>
                  </a:txBody>
                  <a:tcPr marL="91425" marR="91425" marT="91425" marB="91425"/>
                </a:tc>
                <a:tc>
                  <a:txBody>
                    <a:bodyPr/>
                    <a:lstStyle/>
                    <a:p>
                      <a:pPr rtl="0">
                        <a:buNone/>
                      </a:pPr>
                      <a:r>
                        <a:rPr lang="en"/>
                        <a:t>5</a:t>
                      </a:r>
                    </a:p>
                  </a:txBody>
                  <a:tcPr marL="91425" marR="91425" marT="91425" marB="91425"/>
                </a:tc>
                <a:tc>
                  <a:txBody>
                    <a:bodyPr/>
                    <a:lstStyle/>
                    <a:p>
                      <a:pPr rtl="0">
                        <a:buNone/>
                      </a:pPr>
                      <a:r>
                        <a:rPr lang="en"/>
                        <a:t>a+5</a:t>
                      </a:r>
                    </a:p>
                  </a:txBody>
                  <a:tcPr marL="91425" marR="91425" marT="91425" marB="91425"/>
                </a:tc>
              </a:tr>
              <a:tr h="374025">
                <a:tc>
                  <a:txBody>
                    <a:bodyPr/>
                    <a:lstStyle/>
                    <a:p>
                      <a:pPr rtl="0">
                        <a:buNone/>
                      </a:pPr>
                      <a:r>
                        <a:rPr lang="en"/>
                        <a:t>a[6]</a:t>
                      </a:r>
                    </a:p>
                  </a:txBody>
                  <a:tcPr marL="91425" marR="91425" marT="91425" marB="91425"/>
                </a:tc>
                <a:tc>
                  <a:txBody>
                    <a:bodyPr/>
                    <a:lstStyle/>
                    <a:p>
                      <a:pPr rtl="0">
                        <a:buNone/>
                      </a:pPr>
                      <a:r>
                        <a:rPr lang="en"/>
                        <a:t>4</a:t>
                      </a:r>
                    </a:p>
                  </a:txBody>
                  <a:tcPr marL="91425" marR="91425" marT="91425" marB="91425"/>
                </a:tc>
                <a:tc>
                  <a:txBody>
                    <a:bodyPr/>
                    <a:lstStyle/>
                    <a:p>
                      <a:pPr rtl="0">
                        <a:buNone/>
                      </a:pPr>
                      <a:r>
                        <a:rPr lang="en"/>
                        <a:t>a+6</a:t>
                      </a:r>
                    </a:p>
                  </a:txBody>
                  <a:tcPr marL="91425" marR="91425" marT="91425" marB="91425"/>
                </a:tc>
              </a:tr>
              <a:tr h="374025">
                <a:tc>
                  <a:txBody>
                    <a:bodyPr/>
                    <a:lstStyle/>
                    <a:p>
                      <a:pPr rtl="0">
                        <a:buNone/>
                      </a:pPr>
                      <a:r>
                        <a:rPr lang="en"/>
                        <a:t>a[7]</a:t>
                      </a:r>
                    </a:p>
                  </a:txBody>
                  <a:tcPr marL="91425" marR="91425" marT="91425" marB="91425"/>
                </a:tc>
                <a:tc>
                  <a:txBody>
                    <a:bodyPr/>
                    <a:lstStyle/>
                    <a:p>
                      <a:pPr rtl="0">
                        <a:buNone/>
                      </a:pPr>
                      <a:r>
                        <a:rPr lang="en"/>
                        <a:t>3</a:t>
                      </a:r>
                    </a:p>
                  </a:txBody>
                  <a:tcPr marL="91425" marR="91425" marT="91425" marB="91425"/>
                </a:tc>
                <a:tc>
                  <a:txBody>
                    <a:bodyPr/>
                    <a:lstStyle/>
                    <a:p>
                      <a:pPr rtl="0">
                        <a:buNone/>
                      </a:pPr>
                      <a:r>
                        <a:rPr lang="en"/>
                        <a:t>a+7</a:t>
                      </a:r>
                    </a:p>
                  </a:txBody>
                  <a:tcPr marL="91425" marR="91425" marT="91425" marB="91425"/>
                </a:tc>
              </a:tr>
              <a:tr h="374025">
                <a:tc>
                  <a:txBody>
                    <a:bodyPr/>
                    <a:lstStyle/>
                    <a:p>
                      <a:pPr rtl="0">
                        <a:buNone/>
                      </a:pPr>
                      <a:r>
                        <a:rPr lang="en"/>
                        <a:t>a[8]</a:t>
                      </a:r>
                    </a:p>
                  </a:txBody>
                  <a:tcPr marL="91425" marR="91425" marT="91425" marB="91425"/>
                </a:tc>
                <a:tc>
                  <a:txBody>
                    <a:bodyPr/>
                    <a:lstStyle/>
                    <a:p>
                      <a:pPr rtl="0">
                        <a:buNone/>
                      </a:pPr>
                      <a:r>
                        <a:rPr lang="en"/>
                        <a:t>2</a:t>
                      </a:r>
                    </a:p>
                  </a:txBody>
                  <a:tcPr marL="91425" marR="91425" marT="91425" marB="91425"/>
                </a:tc>
                <a:tc>
                  <a:txBody>
                    <a:bodyPr/>
                    <a:lstStyle/>
                    <a:p>
                      <a:pPr rtl="0">
                        <a:buNone/>
                      </a:pPr>
                      <a:r>
                        <a:rPr lang="en"/>
                        <a:t>a+8</a:t>
                      </a:r>
                    </a:p>
                  </a:txBody>
                  <a:tcPr marL="91425" marR="91425" marT="91425" marB="91425"/>
                </a:tc>
              </a:tr>
              <a:tr h="374025">
                <a:tc>
                  <a:txBody>
                    <a:bodyPr/>
                    <a:lstStyle/>
                    <a:p>
                      <a:pPr rtl="0">
                        <a:buNone/>
                      </a:pPr>
                      <a:r>
                        <a:rPr lang="en"/>
                        <a:t>a[9]</a:t>
                      </a:r>
                    </a:p>
                  </a:txBody>
                  <a:tcPr marL="91425" marR="91425" marT="91425" marB="91425"/>
                </a:tc>
                <a:tc>
                  <a:txBody>
                    <a:bodyPr/>
                    <a:lstStyle/>
                    <a:p>
                      <a:pPr rtl="0">
                        <a:buNone/>
                      </a:pPr>
                      <a:r>
                        <a:rPr lang="en"/>
                        <a:t>1</a:t>
                      </a:r>
                    </a:p>
                  </a:txBody>
                  <a:tcPr marL="91425" marR="91425" marT="91425" marB="91425"/>
                </a:tc>
                <a:tc>
                  <a:txBody>
                    <a:bodyPr/>
                    <a:lstStyle/>
                    <a:p>
                      <a:pPr rtl="0">
                        <a:buNone/>
                      </a:pPr>
                      <a:r>
                        <a:rPr lang="en"/>
                        <a:t>a+9</a:t>
                      </a:r>
                    </a:p>
                  </a:txBody>
                  <a:tcPr marL="91425" marR="91425" marT="91425" marB="91425"/>
                </a:tc>
              </a:tr>
              <a:tr h="374025">
                <a:tc>
                  <a:txBody>
                    <a:bodyPr/>
                    <a:lstStyle/>
                    <a:p>
                      <a:pPr rtl="0">
                        <a:buNone/>
                      </a:pPr>
                      <a:r>
                        <a:rPr lang="en"/>
                        <a:t>p</a:t>
                      </a:r>
                    </a:p>
                  </a:txBody>
                  <a:tcPr marL="91425" marR="91425" marT="91425" marB="91425"/>
                </a:tc>
                <a:tc>
                  <a:txBody>
                    <a:bodyPr/>
                    <a:lstStyle/>
                    <a:p>
                      <a:pPr rtl="0">
                        <a:buNone/>
                      </a:pPr>
                      <a:r>
                        <a:rPr lang="en"/>
                        <a:t>a</a:t>
                      </a:r>
                    </a:p>
                  </a:txBody>
                  <a:tcPr marL="91425" marR="91425" marT="91425" marB="91425"/>
                </a:tc>
                <a:tc>
                  <a:txBody>
                    <a:bodyPr/>
                    <a:lstStyle/>
                    <a:p>
                      <a:pPr rtl="0">
                        <a:buNone/>
                      </a:pPr>
                      <a:r>
                        <a:rPr lang="en"/>
                        <a:t>&amp;p</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more Examples</a:t>
            </a:r>
          </a:p>
        </p:txBody>
      </p:sp>
      <p:graphicFrame>
        <p:nvGraphicFramePr>
          <p:cNvPr id="167" name="Shape 167"/>
          <p:cNvGraphicFramePr/>
          <p:nvPr/>
        </p:nvGraphicFramePr>
        <p:xfrm>
          <a:off x="124475" y="1231325"/>
          <a:ext cx="5306475" cy="2900680"/>
        </p:xfrm>
        <a:graphic>
          <a:graphicData uri="http://schemas.openxmlformats.org/drawingml/2006/table">
            <a:tbl>
              <a:tblPr>
                <a:noFill/>
                <a:tableStyleId>{086219D4-58B6-4EC2-9BF2-A3A528D30751}</a:tableStyleId>
              </a:tblPr>
              <a:tblGrid>
                <a:gridCol w="5306475"/>
              </a:tblGrid>
              <a:tr h="0">
                <a:tc>
                  <a:txBody>
                    <a:bodyPr/>
                    <a:lstStyle/>
                    <a:p>
                      <a:pPr lvl="0" rtl="0">
                        <a:buNone/>
                      </a:pPr>
                      <a:r>
                        <a:rPr lang="en">
                          <a:latin typeface="Consolas"/>
                          <a:ea typeface="Consolas"/>
                          <a:cs typeface="Consolas"/>
                          <a:sym typeface="Consolas"/>
                        </a:rPr>
                        <a:t>
//start with the original equation    </a:t>
                      </a:r>
                    </a:p>
                    <a:p>
                      <a:pPr lvl="0" rtl="0">
                        <a:buNone/>
                      </a:pPr>
                      <a:r>
                        <a:rPr lang="en">
                          <a:latin typeface="Consolas"/>
                          <a:ea typeface="Consolas"/>
                          <a:cs typeface="Consolas"/>
                          <a:sym typeface="Consolas"/>
                        </a:rPr>
                        <a:t>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"%d %d %d %d\n"</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3</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4</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5</a:t>
                      </a:r>
                      <a:r>
                        <a:rPr lang="en">
                          <a:solidFill>
                            <a:srgbClr val="666600"/>
                          </a:solidFill>
                          <a:latin typeface="Consolas"/>
                          <a:ea typeface="Consolas"/>
                          <a:cs typeface="Consolas"/>
                          <a:sym typeface="Consolas"/>
                        </a:rPr>
                        <a:t>);</a:t>
                      </a:r>
                    </a:p>
                    <a:p>
                      <a:endParaRPr lang="en">
                        <a:solidFill>
                          <a:srgbClr val="666600"/>
                        </a:solidFill>
                        <a:latin typeface="Consolas"/>
                        <a:ea typeface="Consolas"/>
                        <a:cs typeface="Consolas"/>
                        <a:sym typeface="Consolas"/>
                      </a:endParaRPr>
                    </a:p>
                    <a:p>
                      <a:pPr lvl="0" rtl="0">
                        <a:buNone/>
                      </a:pPr>
                      <a:r>
                        <a:rPr lang="en">
                          <a:solidFill>
                            <a:srgbClr val="666600"/>
                          </a:solidFill>
                          <a:latin typeface="Consolas"/>
                          <a:ea typeface="Consolas"/>
                          <a:cs typeface="Consolas"/>
                          <a:sym typeface="Consolas"/>
                        </a:rPr>
                        <a:t>//use table to substitute correct variable name:</a:t>
                      </a:r>
                    </a:p>
                    <a:p>
                      <a:pPr lvl="0" rtl="0">
                        <a:buNone/>
                      </a:pPr>
                      <a:r>
                        <a:rPr lang="en">
                          <a:solidFill>
                            <a:schemeClr val="dk1"/>
                          </a:solidFill>
                          <a:latin typeface="Consolas"/>
                          <a:ea typeface="Consolas"/>
                          <a:cs typeface="Consolas"/>
                          <a:sym typeface="Consolas"/>
                        </a:rPr>
                        <a:t>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"%d %d %d %d\n"</a:t>
                      </a:r>
                      <a:r>
                        <a:rPr lang="en">
                          <a:solidFill>
                            <a:srgbClr val="666600"/>
                          </a:solidFill>
                          <a:latin typeface="Consolas"/>
                          <a:ea typeface="Consolas"/>
                          <a:cs typeface="Consolas"/>
                          <a:sym typeface="Consolas"/>
                        </a:rPr>
                        <a:t>,</a:t>
                      </a:r>
                      <a:r>
                        <a:rPr lang="en">
                          <a:solidFill>
                            <a:schemeClr val="dk1"/>
                          </a:solidFill>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3</a:t>
                      </a:r>
                      <a:r>
                        <a:rPr lang="en">
                          <a:solidFill>
                            <a:srgbClr val="666600"/>
                          </a:solidFill>
                          <a:latin typeface="Consolas"/>
                          <a:ea typeface="Consolas"/>
                          <a:cs typeface="Consolas"/>
                          <a:sym typeface="Consolas"/>
                        </a:rPr>
                        <a:t>],a[</a:t>
                      </a:r>
                      <a:r>
                        <a:rPr lang="en">
                          <a:solidFill>
                            <a:srgbClr val="6D9EEB"/>
                          </a:solidFill>
                          <a:latin typeface="Consolas"/>
                          <a:ea typeface="Consolas"/>
                          <a:cs typeface="Consolas"/>
                          <a:sym typeface="Consolas"/>
                        </a:rPr>
                        <a:t>0</a:t>
                      </a:r>
                      <a:r>
                        <a:rPr lang="en">
                          <a:solidFill>
                            <a:srgbClr val="666600"/>
                          </a:solidFill>
                          <a:latin typeface="Consolas"/>
                          <a:ea typeface="Consolas"/>
                          <a:cs typeface="Consolas"/>
                          <a:sym typeface="Consolas"/>
                        </a:rPr>
                        <a:t>],</a:t>
                      </a:r>
                      <a:r>
                        <a:rPr lang="en">
                          <a:solidFill>
                            <a:schemeClr val="dk1"/>
                          </a:solidFill>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4</a:t>
                      </a:r>
                      <a:r>
                        <a:rPr lang="en">
                          <a:solidFill>
                            <a:srgbClr val="666600"/>
                          </a:solidFill>
                          <a:latin typeface="Consolas"/>
                          <a:ea typeface="Consolas"/>
                          <a:cs typeface="Consolas"/>
                          <a:sym typeface="Consolas"/>
                        </a:rPr>
                        <a:t>],a[</a:t>
                      </a:r>
                      <a:r>
                        <a:rPr lang="en">
                          <a:solidFill>
                            <a:srgbClr val="6D9EEB"/>
                          </a:solidFill>
                          <a:latin typeface="Consolas"/>
                          <a:ea typeface="Consolas"/>
                          <a:cs typeface="Consolas"/>
                          <a:sym typeface="Consolas"/>
                        </a:rPr>
                        <a:t>0</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5</a:t>
                      </a:r>
                      <a:r>
                        <a:rPr lang="en">
                          <a:solidFill>
                            <a:srgbClr val="666600"/>
                          </a:solidFill>
                          <a:latin typeface="Consolas"/>
                          <a:ea typeface="Consolas"/>
                          <a:cs typeface="Consolas"/>
                          <a:sym typeface="Consolas"/>
                        </a:rPr>
                        <a:t>);</a:t>
                      </a:r>
                    </a:p>
                    <a:p>
                      <a:endParaRPr lang="en">
                        <a:solidFill>
                          <a:srgbClr val="666600"/>
                        </a:solidFill>
                        <a:latin typeface="Consolas"/>
                        <a:ea typeface="Consolas"/>
                        <a:cs typeface="Consolas"/>
                        <a:sym typeface="Consolas"/>
                      </a:endParaRPr>
                    </a:p>
                    <a:p>
                      <a:pPr lvl="0" rtl="0">
                        <a:buNone/>
                      </a:pPr>
                      <a:r>
                        <a:rPr lang="en">
                          <a:solidFill>
                            <a:srgbClr val="666600"/>
                          </a:solidFill>
                          <a:latin typeface="Consolas"/>
                          <a:ea typeface="Consolas"/>
                          <a:cs typeface="Consolas"/>
                          <a:sym typeface="Consolas"/>
                        </a:rPr>
                        <a:t>//use table to substitute correct values</a:t>
                      </a:r>
                    </a:p>
                    <a:p>
                      <a:pPr lvl="0" rtl="0">
                        <a:buNone/>
                      </a:pPr>
                      <a:r>
                        <a:rPr lang="en">
                          <a:solidFill>
                            <a:schemeClr val="dk1"/>
                          </a:solidFill>
                          <a:latin typeface="Consolas"/>
                          <a:ea typeface="Consolas"/>
                          <a:cs typeface="Consolas"/>
                          <a:sym typeface="Consolas"/>
                        </a:rPr>
                        <a:t>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"%d %d %d %d\n"</a:t>
                      </a:r>
                      <a:r>
                        <a:rPr lang="en">
                          <a:solidFill>
                            <a:srgbClr val="666600"/>
                          </a:solidFill>
                          <a:latin typeface="Consolas"/>
                          <a:ea typeface="Consolas"/>
                          <a:cs typeface="Consolas"/>
                          <a:sym typeface="Consolas"/>
                        </a:rPr>
                        <a:t>,</a:t>
                      </a:r>
                      <a:r>
                        <a:rPr lang="en">
                          <a:solidFill>
                            <a:srgbClr val="1155CC"/>
                          </a:solidFill>
                          <a:latin typeface="Consolas"/>
                          <a:ea typeface="Consolas"/>
                          <a:cs typeface="Consolas"/>
                          <a:sym typeface="Consolas"/>
                        </a:rPr>
                        <a:t>7</a:t>
                      </a:r>
                      <a:r>
                        <a:rPr lang="en">
                          <a:solidFill>
                            <a:srgbClr val="666600"/>
                          </a:solidFill>
                          <a:latin typeface="Consolas"/>
                          <a:ea typeface="Consolas"/>
                          <a:cs typeface="Consolas"/>
                          <a:sym typeface="Consolas"/>
                        </a:rPr>
                        <a:t>,</a:t>
                      </a:r>
                      <a:r>
                        <a:rPr lang="en">
                          <a:solidFill>
                            <a:srgbClr val="3C78D8"/>
                          </a:solidFill>
                          <a:latin typeface="Consolas"/>
                          <a:ea typeface="Consolas"/>
                          <a:cs typeface="Consolas"/>
                          <a:sym typeface="Consolas"/>
                        </a:rPr>
                        <a:t>10</a:t>
                      </a:r>
                      <a:r>
                        <a:rPr lang="en">
                          <a:solidFill>
                            <a:srgbClr val="666600"/>
                          </a:solidFill>
                          <a:latin typeface="Consolas"/>
                          <a:ea typeface="Consolas"/>
                          <a:cs typeface="Consolas"/>
                          <a:sym typeface="Consolas"/>
                        </a:rPr>
                        <a:t>,</a:t>
                      </a:r>
                      <a:r>
                        <a:rPr lang="en">
                          <a:solidFill>
                            <a:srgbClr val="3C78D8"/>
                          </a:solidFill>
                          <a:latin typeface="Consolas"/>
                          <a:ea typeface="Consolas"/>
                          <a:cs typeface="Consolas"/>
                          <a:sym typeface="Consolas"/>
                        </a:rPr>
                        <a:t>6</a:t>
                      </a:r>
                      <a:r>
                        <a:rPr lang="en">
                          <a:solidFill>
                            <a:srgbClr val="666600"/>
                          </a:solidFill>
                          <a:latin typeface="Consolas"/>
                          <a:ea typeface="Consolas"/>
                          <a:cs typeface="Consolas"/>
                          <a:sym typeface="Consolas"/>
                        </a:rPr>
                        <a:t>,</a:t>
                      </a:r>
                      <a:r>
                        <a:rPr lang="en">
                          <a:solidFill>
                            <a:srgbClr val="3C78D8"/>
                          </a:solidFill>
                          <a:latin typeface="Consolas"/>
                          <a:ea typeface="Consolas"/>
                          <a:cs typeface="Consolas"/>
                          <a:sym typeface="Consolas"/>
                        </a:rPr>
                        <a:t>15</a:t>
                      </a:r>
                      <a:r>
                        <a:rPr lang="en">
                          <a:solidFill>
                            <a:srgbClr val="666600"/>
                          </a:solidFill>
                          <a:latin typeface="Consolas"/>
                          <a:ea typeface="Consolas"/>
                          <a:cs typeface="Consolas"/>
                          <a:sym typeface="Consolas"/>
                        </a:rPr>
                        <a:t>)</a:t>
                      </a:r>
                    </a:p>
                    <a:p>
                      <a:endParaRPr lang="en">
                        <a:solidFill>
                          <a:srgbClr val="666600"/>
                        </a:solidFill>
                        <a:latin typeface="Consolas"/>
                        <a:ea typeface="Consolas"/>
                        <a:cs typeface="Consolas"/>
                        <a:sym typeface="Consolas"/>
                      </a:endParaRPr>
                    </a:p>
                    <a:p>
                      <a:pPr lvl="0" rtl="0">
                        <a:buNone/>
                      </a:pPr>
                      <a:r>
                        <a:rPr lang="en">
                          <a:latin typeface="Consolas"/>
                          <a:ea typeface="Consolas"/>
                          <a:cs typeface="Consolas"/>
                          <a:sym typeface="Consolas"/>
                        </a:rPr>
                        <a:t>    </a:t>
                      </a:r>
                    </a:p>
                    <a:p>
                      <a:endParaRPr lang="en">
                        <a:latin typeface="Consolas"/>
                        <a:ea typeface="Consolas"/>
                        <a:cs typeface="Consolas"/>
                        <a:sym typeface="Consolas"/>
                      </a:endParaRPr>
                    </a:p>
                    <a:p>
                      <a:endParaRPr lang="en">
                        <a:latin typeface="Consolas"/>
                        <a:ea typeface="Consolas"/>
                        <a:cs typeface="Consolas"/>
                        <a:sym typeface="Consolas"/>
                      </a:endParaRPr>
                    </a:p>
                  </a:txBody>
                  <a:tcPr marL="63500" marR="63500" marT="63500" marB="63500"/>
                </a:tc>
              </a:tr>
            </a:tbl>
          </a:graphicData>
        </a:graphic>
      </p:graphicFrame>
      <p:graphicFrame>
        <p:nvGraphicFramePr>
          <p:cNvPr id="168" name="Shape 168"/>
          <p:cNvGraphicFramePr/>
          <p:nvPr/>
        </p:nvGraphicFramePr>
        <p:xfrm>
          <a:off x="6390325" y="388200"/>
          <a:ext cx="2546625" cy="4754520"/>
        </p:xfrm>
        <a:graphic>
          <a:graphicData uri="http://schemas.openxmlformats.org/drawingml/2006/table">
            <a:tbl>
              <a:tblPr>
                <a:noFill/>
                <a:tableStyleId>{E2D341AF-3C84-48B8-BBB2-E4018F3D14EB}</a:tableStyleId>
              </a:tblPr>
              <a:tblGrid>
                <a:gridCol w="848875"/>
                <a:gridCol w="848875"/>
                <a:gridCol w="848875"/>
              </a:tblGrid>
              <a:tr h="374025">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address</a:t>
                      </a:r>
                    </a:p>
                  </a:txBody>
                  <a:tcPr marL="91425" marR="91425" marT="91425" marB="91425"/>
                </a:tc>
              </a:tr>
              <a:tr h="374025">
                <a:tc>
                  <a:txBody>
                    <a:bodyPr/>
                    <a:lstStyle/>
                    <a:p>
                      <a:pPr lvl="0" rtl="0">
                        <a:buNone/>
                      </a:pPr>
                      <a:r>
                        <a:rPr lang="en"/>
                        <a:t>a[0]</a:t>
                      </a:r>
                    </a:p>
                  </a:txBody>
                  <a:tcPr marL="91425" marR="91425" marT="91425" marB="91425"/>
                </a:tc>
                <a:tc>
                  <a:txBody>
                    <a:bodyPr/>
                    <a:lstStyle/>
                    <a:p>
                      <a:pPr lvl="0" rtl="0">
                        <a:buNone/>
                      </a:pPr>
                      <a:r>
                        <a:rPr lang="en"/>
                        <a:t>10</a:t>
                      </a:r>
                    </a:p>
                  </a:txBody>
                  <a:tcPr marL="91425" marR="91425" marT="91425" marB="91425"/>
                </a:tc>
                <a:tc>
                  <a:txBody>
                    <a:bodyPr/>
                    <a:lstStyle/>
                    <a:p>
                      <a:pPr lvl="0" rtl="0">
                        <a:buNone/>
                      </a:pPr>
                      <a:r>
                        <a:rPr lang="en"/>
                        <a:t>a</a:t>
                      </a:r>
                    </a:p>
                  </a:txBody>
                  <a:tcPr marL="91425" marR="91425" marT="91425" marB="91425"/>
                </a:tc>
              </a:tr>
              <a:tr h="374025">
                <a:tc>
                  <a:txBody>
                    <a:bodyPr/>
                    <a:lstStyle/>
                    <a:p>
                      <a:pPr lvl="0" rtl="0">
                        <a:buNone/>
                      </a:pPr>
                      <a:r>
                        <a:rPr lang="en"/>
                        <a:t>a[1]</a:t>
                      </a:r>
                    </a:p>
                  </a:txBody>
                  <a:tcPr marL="91425" marR="91425" marT="91425" marB="91425"/>
                </a:tc>
                <a:tc>
                  <a:txBody>
                    <a:bodyPr/>
                    <a:lstStyle/>
                    <a:p>
                      <a:pPr lvl="0" rtl="0">
                        <a:buNone/>
                      </a:pPr>
                      <a:r>
                        <a:rPr lang="en"/>
                        <a:t>9</a:t>
                      </a:r>
                    </a:p>
                  </a:txBody>
                  <a:tcPr marL="91425" marR="91425" marT="91425" marB="91425"/>
                </a:tc>
                <a:tc>
                  <a:txBody>
                    <a:bodyPr/>
                    <a:lstStyle/>
                    <a:p>
                      <a:pPr lvl="0" rtl="0">
                        <a:buNone/>
                      </a:pPr>
                      <a:r>
                        <a:rPr lang="en"/>
                        <a:t>a+1</a:t>
                      </a:r>
                    </a:p>
                  </a:txBody>
                  <a:tcPr marL="91425" marR="91425" marT="91425" marB="91425"/>
                </a:tc>
              </a:tr>
              <a:tr h="374025">
                <a:tc>
                  <a:txBody>
                    <a:bodyPr/>
                    <a:lstStyle/>
                    <a:p>
                      <a:pPr lvl="0" rtl="0">
                        <a:buNone/>
                      </a:pPr>
                      <a:r>
                        <a:rPr lang="en"/>
                        <a:t>a[2]</a:t>
                      </a:r>
                    </a:p>
                  </a:txBody>
                  <a:tcPr marL="91425" marR="91425" marT="91425" marB="91425"/>
                </a:tc>
                <a:tc>
                  <a:txBody>
                    <a:bodyPr/>
                    <a:lstStyle/>
                    <a:p>
                      <a:pPr lvl="0" rtl="0">
                        <a:buNone/>
                      </a:pPr>
                      <a:r>
                        <a:rPr lang="en"/>
                        <a:t>8</a:t>
                      </a:r>
                    </a:p>
                  </a:txBody>
                  <a:tcPr marL="91425" marR="91425" marT="91425" marB="91425"/>
                </a:tc>
                <a:tc>
                  <a:txBody>
                    <a:bodyPr/>
                    <a:lstStyle/>
                    <a:p>
                      <a:pPr lvl="0" rtl="0">
                        <a:buNone/>
                      </a:pPr>
                      <a:r>
                        <a:rPr lang="en"/>
                        <a:t>a+2</a:t>
                      </a:r>
                    </a:p>
                  </a:txBody>
                  <a:tcPr marL="91425" marR="91425" marT="91425" marB="91425"/>
                </a:tc>
              </a:tr>
              <a:tr h="374025">
                <a:tc>
                  <a:txBody>
                    <a:bodyPr/>
                    <a:lstStyle/>
                    <a:p>
                      <a:pPr lvl="0" rtl="0">
                        <a:buNone/>
                      </a:pPr>
                      <a:r>
                        <a:rPr lang="en"/>
                        <a:t>a[3]</a:t>
                      </a:r>
                    </a:p>
                  </a:txBody>
                  <a:tcPr marL="91425" marR="91425" marT="91425" marB="91425"/>
                </a:tc>
                <a:tc>
                  <a:txBody>
                    <a:bodyPr/>
                    <a:lstStyle/>
                    <a:p>
                      <a:pPr lvl="0" rtl="0">
                        <a:buNone/>
                      </a:pPr>
                      <a:r>
                        <a:rPr lang="en"/>
                        <a:t>7</a:t>
                      </a:r>
                    </a:p>
                  </a:txBody>
                  <a:tcPr marL="91425" marR="91425" marT="91425" marB="91425"/>
                </a:tc>
                <a:tc>
                  <a:txBody>
                    <a:bodyPr/>
                    <a:lstStyle/>
                    <a:p>
                      <a:pPr lvl="0" rtl="0">
                        <a:buNone/>
                      </a:pPr>
                      <a:r>
                        <a:rPr lang="en"/>
                        <a:t>a+3</a:t>
                      </a:r>
                    </a:p>
                  </a:txBody>
                  <a:tcPr marL="91425" marR="91425" marT="91425" marB="91425"/>
                </a:tc>
              </a:tr>
              <a:tr h="374025">
                <a:tc>
                  <a:txBody>
                    <a:bodyPr/>
                    <a:lstStyle/>
                    <a:p>
                      <a:pPr lvl="0" rtl="0">
                        <a:buNone/>
                      </a:pPr>
                      <a:r>
                        <a:rPr lang="en"/>
                        <a:t>a[4]</a:t>
                      </a:r>
                    </a:p>
                  </a:txBody>
                  <a:tcPr marL="91425" marR="91425" marT="91425" marB="91425"/>
                </a:tc>
                <a:tc>
                  <a:txBody>
                    <a:bodyPr/>
                    <a:lstStyle/>
                    <a:p>
                      <a:pPr lvl="0" rtl="0">
                        <a:buNone/>
                      </a:pPr>
                      <a:r>
                        <a:rPr lang="en"/>
                        <a:t>6</a:t>
                      </a:r>
                    </a:p>
                  </a:txBody>
                  <a:tcPr marL="91425" marR="91425" marT="91425" marB="91425"/>
                </a:tc>
                <a:tc>
                  <a:txBody>
                    <a:bodyPr/>
                    <a:lstStyle/>
                    <a:p>
                      <a:pPr lvl="0" rtl="0">
                        <a:buNone/>
                      </a:pPr>
                      <a:r>
                        <a:rPr lang="en"/>
                        <a:t>a+4</a:t>
                      </a:r>
                    </a:p>
                  </a:txBody>
                  <a:tcPr marL="91425" marR="91425" marT="91425" marB="91425"/>
                </a:tc>
              </a:tr>
              <a:tr h="374025">
                <a:tc>
                  <a:txBody>
                    <a:bodyPr/>
                    <a:lstStyle/>
                    <a:p>
                      <a:pPr lvl="0" rtl="0">
                        <a:buNone/>
                      </a:pPr>
                      <a:r>
                        <a:rPr lang="en"/>
                        <a:t>a[5]</a:t>
                      </a:r>
                    </a:p>
                  </a:txBody>
                  <a:tcPr marL="91425" marR="91425" marT="91425" marB="91425"/>
                </a:tc>
                <a:tc>
                  <a:txBody>
                    <a:bodyPr/>
                    <a:lstStyle/>
                    <a:p>
                      <a:pPr lvl="0" rtl="0">
                        <a:buNone/>
                      </a:pPr>
                      <a:r>
                        <a:rPr lang="en"/>
                        <a:t>5</a:t>
                      </a:r>
                    </a:p>
                  </a:txBody>
                  <a:tcPr marL="91425" marR="91425" marT="91425" marB="91425"/>
                </a:tc>
                <a:tc>
                  <a:txBody>
                    <a:bodyPr/>
                    <a:lstStyle/>
                    <a:p>
                      <a:pPr lvl="0" rtl="0">
                        <a:buNone/>
                      </a:pPr>
                      <a:r>
                        <a:rPr lang="en"/>
                        <a:t>a+5</a:t>
                      </a:r>
                    </a:p>
                  </a:txBody>
                  <a:tcPr marL="91425" marR="91425" marT="91425" marB="91425"/>
                </a:tc>
              </a:tr>
              <a:tr h="374025">
                <a:tc>
                  <a:txBody>
                    <a:bodyPr/>
                    <a:lstStyle/>
                    <a:p>
                      <a:pPr lvl="0" rtl="0">
                        <a:buNone/>
                      </a:pPr>
                      <a:r>
                        <a:rPr lang="en"/>
                        <a:t>a[6]</a:t>
                      </a:r>
                    </a:p>
                  </a:txBody>
                  <a:tcPr marL="91425" marR="91425" marT="91425" marB="91425"/>
                </a:tc>
                <a:tc>
                  <a:txBody>
                    <a:bodyPr/>
                    <a:lstStyle/>
                    <a:p>
                      <a:pPr lvl="0" rtl="0">
                        <a:buNone/>
                      </a:pPr>
                      <a:r>
                        <a:rPr lang="en"/>
                        <a:t>4</a:t>
                      </a:r>
                    </a:p>
                  </a:txBody>
                  <a:tcPr marL="91425" marR="91425" marT="91425" marB="91425"/>
                </a:tc>
                <a:tc>
                  <a:txBody>
                    <a:bodyPr/>
                    <a:lstStyle/>
                    <a:p>
                      <a:pPr lvl="0" rtl="0">
                        <a:buNone/>
                      </a:pPr>
                      <a:r>
                        <a:rPr lang="en"/>
                        <a:t>a+6</a:t>
                      </a:r>
                    </a:p>
                  </a:txBody>
                  <a:tcPr marL="91425" marR="91425" marT="91425" marB="91425"/>
                </a:tc>
              </a:tr>
              <a:tr h="374025">
                <a:tc>
                  <a:txBody>
                    <a:bodyPr/>
                    <a:lstStyle/>
                    <a:p>
                      <a:pPr lvl="0" rtl="0">
                        <a:buNone/>
                      </a:pPr>
                      <a:r>
                        <a:rPr lang="en"/>
                        <a:t>a[7]</a:t>
                      </a:r>
                    </a:p>
                  </a:txBody>
                  <a:tcPr marL="91425" marR="91425" marT="91425" marB="91425"/>
                </a:tc>
                <a:tc>
                  <a:txBody>
                    <a:bodyPr/>
                    <a:lstStyle/>
                    <a:p>
                      <a:pPr lvl="0" rtl="0">
                        <a:buNone/>
                      </a:pPr>
                      <a:r>
                        <a:rPr lang="en"/>
                        <a:t>3</a:t>
                      </a:r>
                    </a:p>
                  </a:txBody>
                  <a:tcPr marL="91425" marR="91425" marT="91425" marB="91425"/>
                </a:tc>
                <a:tc>
                  <a:txBody>
                    <a:bodyPr/>
                    <a:lstStyle/>
                    <a:p>
                      <a:pPr lvl="0" rtl="0">
                        <a:buNone/>
                      </a:pPr>
                      <a:r>
                        <a:rPr lang="en"/>
                        <a:t>a+7</a:t>
                      </a:r>
                    </a:p>
                  </a:txBody>
                  <a:tcPr marL="91425" marR="91425" marT="91425" marB="91425"/>
                </a:tc>
              </a:tr>
              <a:tr h="374025">
                <a:tc>
                  <a:txBody>
                    <a:bodyPr/>
                    <a:lstStyle/>
                    <a:p>
                      <a:pPr lvl="0" rtl="0">
                        <a:buNone/>
                      </a:pPr>
                      <a:r>
                        <a:rPr lang="en"/>
                        <a:t>a[8]</a:t>
                      </a:r>
                    </a:p>
                  </a:txBody>
                  <a:tcPr marL="91425" marR="91425" marT="91425" marB="91425"/>
                </a:tc>
                <a:tc>
                  <a:txBody>
                    <a:bodyPr/>
                    <a:lstStyle/>
                    <a:p>
                      <a:pPr lvl="0" rtl="0">
                        <a:buNone/>
                      </a:pPr>
                      <a:r>
                        <a:rPr lang="en"/>
                        <a:t>2</a:t>
                      </a:r>
                    </a:p>
                  </a:txBody>
                  <a:tcPr marL="91425" marR="91425" marT="91425" marB="91425"/>
                </a:tc>
                <a:tc>
                  <a:txBody>
                    <a:bodyPr/>
                    <a:lstStyle/>
                    <a:p>
                      <a:pPr lvl="0" rtl="0">
                        <a:buNone/>
                      </a:pPr>
                      <a:r>
                        <a:rPr lang="en"/>
                        <a:t>a+8</a:t>
                      </a:r>
                    </a:p>
                  </a:txBody>
                  <a:tcPr marL="91425" marR="91425" marT="91425" marB="91425"/>
                </a:tc>
              </a:tr>
              <a:tr h="374025">
                <a:tc>
                  <a:txBody>
                    <a:bodyPr/>
                    <a:lstStyle/>
                    <a:p>
                      <a:pPr lvl="0" rtl="0">
                        <a:buNone/>
                      </a:pPr>
                      <a:r>
                        <a:rPr lang="en"/>
                        <a:t>a[9]</a:t>
                      </a:r>
                    </a:p>
                  </a:txBody>
                  <a:tcPr marL="91425" marR="91425" marT="91425" marB="91425"/>
                </a:tc>
                <a:tc>
                  <a:txBody>
                    <a:bodyPr/>
                    <a:lstStyle/>
                    <a:p>
                      <a:pPr lvl="0" rtl="0">
                        <a:buNone/>
                      </a:pPr>
                      <a:r>
                        <a:rPr lang="en"/>
                        <a:t>1</a:t>
                      </a:r>
                    </a:p>
                  </a:txBody>
                  <a:tcPr marL="91425" marR="91425" marT="91425" marB="91425"/>
                </a:tc>
                <a:tc>
                  <a:txBody>
                    <a:bodyPr/>
                    <a:lstStyle/>
                    <a:p>
                      <a:pPr lvl="0" rtl="0">
                        <a:buNone/>
                      </a:pPr>
                      <a:r>
                        <a:rPr lang="en"/>
                        <a:t>a+9</a:t>
                      </a:r>
                    </a:p>
                  </a:txBody>
                  <a:tcPr marL="91425" marR="91425" marT="91425" marB="91425"/>
                </a:tc>
              </a:tr>
              <a:tr h="374025">
                <a:tc>
                  <a:txBody>
                    <a:bodyPr/>
                    <a:lstStyle/>
                    <a:p>
                      <a:pPr lvl="0" rtl="0">
                        <a:buNone/>
                      </a:pPr>
                      <a:r>
                        <a:rPr lang="en"/>
                        <a:t>p</a:t>
                      </a:r>
                    </a:p>
                  </a:txBody>
                  <a:tcPr marL="91425" marR="91425" marT="91425" marB="91425"/>
                </a:tc>
                <a:tc>
                  <a:txBody>
                    <a:bodyPr/>
                    <a:lstStyle/>
                    <a:p>
                      <a:pPr lvl="0" rtl="0">
                        <a:buNone/>
                      </a:pPr>
                      <a:r>
                        <a:rPr lang="en"/>
                        <a:t>a</a:t>
                      </a:r>
                    </a:p>
                  </a:txBody>
                  <a:tcPr marL="91425" marR="91425" marT="91425" marB="91425"/>
                </a:tc>
                <a:tc>
                  <a:txBody>
                    <a:bodyPr/>
                    <a:lstStyle/>
                    <a:p>
                      <a:pPr lvl="0" rtl="0">
                        <a:buNone/>
                      </a:pPr>
                      <a:r>
                        <a:rPr lang="en"/>
                        <a:t>&amp;p</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74" name="Shape 174"/>
          <p:cNvSpPr/>
          <p:nvPr/>
        </p:nvSpPr>
        <p:spPr>
          <a:xfrm>
            <a:off x="45400" y="1581150"/>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75" name="Shape 175"/>
          <p:cNvGraphicFramePr/>
          <p:nvPr/>
        </p:nvGraphicFramePr>
        <p:xfrm>
          <a:off x="665600" y="901900"/>
          <a:ext cx="2675250" cy="4206210"/>
        </p:xfrm>
        <a:graphic>
          <a:graphicData uri="http://schemas.openxmlformats.org/drawingml/2006/table">
            <a:tbl>
              <a:tblPr>
                <a:noFill/>
                <a:tableStyleId>{84BBE7AB-A260-494C-8811-0E0D810A023F}</a:tableStyleId>
              </a:tblPr>
              <a:tblGrid>
                <a:gridCol w="2675250"/>
              </a:tblGrid>
              <a:tr h="3764825">
                <a:tc>
                  <a:txBody>
                    <a:bodyPr/>
                    <a:lstStyle/>
                    <a:p>
                      <a:pPr lvl="0" rtl="0">
                        <a:buClr>
                          <a:schemeClr val="dk1"/>
                        </a:buClr>
                        <a:buSzPct val="91666"/>
                        <a:buFont typeface="Arial"/>
                        <a:buNone/>
                      </a:pPr>
                      <a:r>
                        <a:rPr lang="en" sz="1200"/>
                        <a:t>#include &lt;stdio.h&gt;</a:t>
                      </a:r>
                    </a:p>
                    <a:p>
                      <a:pPr lvl="0" rtl="0">
                        <a:buClr>
                          <a:schemeClr val="dk1"/>
                        </a:buClr>
                        <a:buSzPct val="91666"/>
                        <a:buFont typeface="Arial"/>
                        <a:buNone/>
                      </a:pPr>
                      <a:r>
                        <a:rPr lang="en" sz="1200"/>
                        <a:t>#include &lt;string.h&gt;</a:t>
                      </a:r>
                    </a:p>
                    <a:p>
                      <a:endParaRPr lang="en" sz="1200"/>
                    </a:p>
                    <a:p>
                      <a:pPr lvl="0" rtl="0">
                        <a:buClr>
                          <a:schemeClr val="dk1"/>
                        </a:buClr>
                        <a:buSzPct val="91666"/>
                        <a:buFont typeface="Arial"/>
                        <a:buNone/>
                      </a:pPr>
                      <a:r>
                        <a:rPr lang="en" sz="1200">
                          <a:solidFill>
                            <a:srgbClr val="0000FF"/>
                          </a:solidFill>
                        </a:rPr>
                        <a:t>void </a:t>
                      </a:r>
                      <a:r>
                        <a:rPr lang="en" sz="1200">
                          <a:solidFill>
                            <a:srgbClr val="38761D"/>
                          </a:solidFill>
                        </a:rPr>
                        <a:t>abc</a:t>
                      </a:r>
                      <a:r>
                        <a:rPr lang="en" sz="1200"/>
                        <a:t>(float, float, float);</a:t>
                      </a:r>
                    </a:p>
                    <a:p>
                      <a:pPr lvl="0" rtl="0">
                        <a:buClr>
                          <a:schemeClr val="dk1"/>
                        </a:buClr>
                        <a:buSzPct val="91666"/>
                        <a:buFont typeface="Arial"/>
                        <a:buNone/>
                      </a:pPr>
                      <a:r>
                        <a:rPr lang="en" sz="1200">
                          <a:solidFill>
                            <a:srgbClr val="38761D"/>
                          </a:solidFill>
                        </a:rPr>
                        <a:t>main</a:t>
                      </a:r>
                      <a:r>
                        <a:rPr lang="en" sz="1200"/>
                        <a:t>()</a:t>
                      </a:r>
                    </a:p>
                    <a:p>
                      <a:pPr lvl="0" rtl="0">
                        <a:buClr>
                          <a:schemeClr val="dk1"/>
                        </a:buClr>
                        <a:buSzPct val="91666"/>
                        <a:buFont typeface="Arial"/>
                        <a:buNone/>
                      </a:pPr>
                      <a:r>
                        <a:rPr lang="en" sz="1200"/>
                        <a:t>{</a:t>
                      </a:r>
                    </a:p>
                    <a:p>
                      <a:endParaRPr lang="en" sz="1200"/>
                    </a:p>
                    <a:p>
                      <a:pPr lvl="0" rtl="0">
                        <a:buClr>
                          <a:schemeClr val="dk1"/>
                        </a:buClr>
                        <a:buSzPct val="91666"/>
                        <a:buFont typeface="Arial"/>
                        <a:buNone/>
                      </a:pPr>
                      <a:r>
                        <a:rPr lang="en" sz="1200"/>
                        <a:t>    </a:t>
                      </a:r>
                      <a:r>
                        <a:rPr lang="en" sz="1200">
                          <a:solidFill>
                            <a:srgbClr val="0000FF"/>
                          </a:solidFill>
                        </a:rPr>
                        <a:t>float</a:t>
                      </a:r>
                      <a:r>
                        <a:rPr lang="en" sz="1200"/>
                        <a:t> y =2.5;</a:t>
                      </a:r>
                    </a:p>
                    <a:p>
                      <a:pPr lvl="0" rtl="0">
                        <a:buClr>
                          <a:schemeClr val="dk1"/>
                        </a:buClr>
                        <a:buSzPct val="91666"/>
                        <a:buFont typeface="Arial"/>
                        <a:buNone/>
                      </a:pPr>
                      <a:r>
                        <a:rPr lang="en" sz="1200"/>
                        <a:t>    </a:t>
                      </a:r>
                      <a:r>
                        <a:rPr lang="en" sz="1200">
                          <a:solidFill>
                            <a:srgbClr val="38761D"/>
                          </a:solidFill>
                        </a:rPr>
                        <a:t>abc</a:t>
                      </a:r>
                      <a:r>
                        <a:rPr lang="en" sz="1200"/>
                        <a:t>(6.5, y, y);</a:t>
                      </a:r>
                    </a:p>
                    <a:p>
                      <a:pPr lvl="0" rtl="0">
                        <a:buClr>
                          <a:schemeClr val="dk1"/>
                        </a:buClr>
                        <a:buSzPct val="91666"/>
                        <a:buFont typeface="Arial"/>
                        <a:buNone/>
                      </a:pPr>
                      <a:r>
                        <a:rPr lang="en" sz="1200"/>
                        <a:t>    </a:t>
                      </a:r>
                    </a:p>
                    <a:p>
                      <a:pPr lvl="0" rtl="0">
                        <a:buClr>
                          <a:schemeClr val="dk1"/>
                        </a:buClr>
                        <a:buSzPct val="91666"/>
                        <a:buFont typeface="Arial"/>
                        <a:buNone/>
                      </a:pPr>
                      <a:r>
                        <a:rPr lang="en" sz="1200"/>
                        <a:t>    </a:t>
                      </a:r>
                      <a:r>
                        <a:rPr lang="en" sz="1200">
                          <a:solidFill>
                            <a:srgbClr val="38761D"/>
                          </a:solidFill>
                        </a:rPr>
                        <a:t>printf</a:t>
                      </a:r>
                      <a:r>
                        <a:rPr lang="en" sz="1200"/>
                        <a:t>("</a:t>
                      </a:r>
                      <a:r>
                        <a:rPr lang="en" sz="1200">
                          <a:solidFill>
                            <a:srgbClr val="666666"/>
                          </a:solidFill>
                        </a:rPr>
                        <a:t>%f\n</a:t>
                      </a:r>
                      <a:r>
                        <a:rPr lang="en" sz="1200"/>
                        <a:t>", y);</a:t>
                      </a:r>
                    </a:p>
                    <a:p>
                      <a:endParaRPr lang="en" sz="1200"/>
                    </a:p>
                    <a:p>
                      <a:pPr lvl="0" rtl="0">
                        <a:buClr>
                          <a:schemeClr val="dk1"/>
                        </a:buClr>
                        <a:buSzPct val="91666"/>
                        <a:buFont typeface="Arial"/>
                        <a:buNone/>
                      </a:pPr>
                      <a:r>
                        <a:rPr lang="en" sz="1200"/>
                        <a:t>    </a:t>
                      </a:r>
                      <a:r>
                        <a:rPr lang="en" sz="1200">
                          <a:solidFill>
                            <a:srgbClr val="0000FF"/>
                          </a:solidFill>
                        </a:rPr>
                        <a:t>return </a:t>
                      </a:r>
                      <a:r>
                        <a:rPr lang="en" sz="1200"/>
                        <a:t>0;</a:t>
                      </a:r>
                    </a:p>
                    <a:p>
                      <a:endParaRPr lang="en" sz="1200"/>
                    </a:p>
                    <a:p>
                      <a:pPr lvl="0" rtl="0">
                        <a:buClr>
                          <a:schemeClr val="dk1"/>
                        </a:buClr>
                        <a:buSzPct val="91666"/>
                        <a:buFont typeface="Arial"/>
                        <a:buNone/>
                      </a:pPr>
                      <a:r>
                        <a:rPr lang="en" sz="1200"/>
                        <a:t>}</a:t>
                      </a:r>
                    </a:p>
                    <a:p>
                      <a:endParaRPr lang="en" sz="1200"/>
                    </a:p>
                    <a:p>
                      <a:pPr lvl="0" rtl="0">
                        <a:buClr>
                          <a:schemeClr val="dk1"/>
                        </a:buClr>
                        <a:buSzPct val="91666"/>
                        <a:buFont typeface="Arial"/>
                        <a:buNone/>
                      </a:pPr>
                      <a:r>
                        <a:rPr lang="en" sz="1200">
                          <a:solidFill>
                            <a:srgbClr val="0000FF"/>
                          </a:solidFill>
                        </a:rPr>
                        <a:t>void </a:t>
                      </a:r>
                      <a:r>
                        <a:rPr lang="en" sz="1200"/>
                        <a:t>abc(</a:t>
                      </a:r>
                      <a:r>
                        <a:rPr lang="en" sz="1200">
                          <a:solidFill>
                            <a:srgbClr val="0000FF"/>
                          </a:solidFill>
                        </a:rPr>
                        <a:t>float</a:t>
                      </a:r>
                      <a:r>
                        <a:rPr lang="en" sz="1200"/>
                        <a:t> x, </a:t>
                      </a:r>
                      <a:r>
                        <a:rPr lang="en" sz="1200">
                          <a:solidFill>
                            <a:srgbClr val="0000FF"/>
                          </a:solidFill>
                        </a:rPr>
                        <a:t>float </a:t>
                      </a:r>
                      <a:r>
                        <a:rPr lang="en" sz="1200"/>
                        <a:t>y, </a:t>
                      </a:r>
                      <a:r>
                        <a:rPr lang="en" sz="1200">
                          <a:solidFill>
                            <a:srgbClr val="0000FF"/>
                          </a:solidFill>
                        </a:rPr>
                        <a:t>float </a:t>
                      </a:r>
                      <a:r>
                        <a:rPr lang="en" sz="1200"/>
                        <a:t>z){</a:t>
                      </a:r>
                    </a:p>
                    <a:p>
                      <a:pPr lvl="0" rtl="0">
                        <a:buClr>
                          <a:schemeClr val="dk1"/>
                        </a:buClr>
                        <a:buSzPct val="91666"/>
                        <a:buFont typeface="Arial"/>
                        <a:buNone/>
                      </a:pPr>
                      <a:r>
                        <a:rPr lang="en" sz="1200"/>
                        <a:t>    </a:t>
                      </a:r>
                    </a:p>
                    <a:p>
                      <a:pPr lvl="0" rtl="0">
                        <a:buClr>
                          <a:schemeClr val="dk1"/>
                        </a:buClr>
                        <a:buSzPct val="91666"/>
                        <a:buFont typeface="Arial"/>
                        <a:buNone/>
                      </a:pPr>
                      <a:r>
                        <a:rPr lang="en" sz="1200"/>
                        <a:t>    y = y-1;</a:t>
                      </a:r>
                    </a:p>
                    <a:p>
                      <a:pPr lvl="0" rtl="0">
                        <a:buClr>
                          <a:schemeClr val="dk1"/>
                        </a:buClr>
                        <a:buSzPct val="91666"/>
                        <a:buFont typeface="Arial"/>
                        <a:buNone/>
                      </a:pPr>
                      <a:r>
                        <a:rPr lang="en" sz="1200"/>
                        <a:t>    z = z+x;</a:t>
                      </a:r>
                    </a:p>
                    <a:p>
                      <a:pPr lvl="0" rtl="0">
                        <a:buClr>
                          <a:schemeClr val="dk1"/>
                        </a:buClr>
                        <a:buSzPct val="91666"/>
                        <a:buFont typeface="Arial"/>
                        <a:buNone/>
                      </a:pPr>
                      <a:r>
                        <a:rPr lang="en" sz="1200"/>
                        <a:t>}</a:t>
                      </a:r>
                    </a:p>
                    <a:p>
                      <a:endParaRPr lang="en" sz="1200"/>
                    </a:p>
                  </a:txBody>
                  <a:tcPr marL="91425" marR="91425" marT="91425" marB="91425"/>
                </a:tc>
              </a:tr>
            </a:tbl>
          </a:graphicData>
        </a:graphic>
      </p:graphicFrame>
      <p:sp>
        <p:nvSpPr>
          <p:cNvPr id="176" name="Shape 176"/>
          <p:cNvSpPr txBox="1"/>
          <p:nvPr/>
        </p:nvSpPr>
        <p:spPr>
          <a:xfrm>
            <a:off x="5945700" y="1166225"/>
            <a:ext cx="2480700" cy="3040199"/>
          </a:xfrm>
          <a:prstGeom prst="rect">
            <a:avLst/>
          </a:prstGeom>
        </p:spPr>
        <p:txBody>
          <a:bodyPr lIns="91425" tIns="91425" rIns="91425" bIns="91425" anchor="t" anchorCtr="0">
            <a:noAutofit/>
          </a:bodyPr>
          <a:lstStyle/>
          <a:p>
            <a:pPr lvl="0" rtl="0">
              <a:buNone/>
            </a:pPr>
            <a:r>
              <a:rPr lang="en"/>
              <a:t>What is the Output of this program?</a:t>
            </a:r>
          </a:p>
          <a:p>
            <a:endParaRPr lang="en"/>
          </a:p>
          <a:p>
            <a:pPr>
              <a:buNone/>
            </a:pPr>
            <a:r>
              <a:rPr lang="en"/>
              <a:t>Hint: answer is on the next slide. </a:t>
            </a:r>
            <a:r>
              <a:rPr lang="en" sz="1800">
                <a:solidFill>
                  <a:srgbClr val="FF9900"/>
                </a:solidFill>
              </a:rPr>
              <a:t>Don’t look</a:t>
            </a:r>
            <a:r>
              <a:rPr lang="en"/>
              <a:t> until you try it!</a:t>
            </a:r>
          </a:p>
        </p:txBody>
      </p:sp>
      <p:sp>
        <p:nvSpPr>
          <p:cNvPr id="177" name="Shape 177"/>
          <p:cNvSpPr txBox="1"/>
          <p:nvPr/>
        </p:nvSpPr>
        <p:spPr>
          <a:xfrm>
            <a:off x="3340850" y="4523300"/>
            <a:ext cx="3657600" cy="457200"/>
          </a:xfrm>
          <a:prstGeom prst="rect">
            <a:avLst/>
          </a:prstGeom>
        </p:spPr>
        <p:txBody>
          <a:bodyPr lIns="91425" tIns="91425" rIns="91425" bIns="91425" anchor="t" anchorCtr="0">
            <a:noAutofit/>
          </a:bodyPr>
          <a:lstStyle/>
          <a:p>
            <a:pPr lvl="0" rtl="0">
              <a:buNone/>
            </a:pPr>
            <a:r>
              <a:rPr lang="en"/>
              <a:t>Taken from Fall 2007 Final</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83" name="Shape 183"/>
          <p:cNvSpPr/>
          <p:nvPr/>
        </p:nvSpPr>
        <p:spPr>
          <a:xfrm>
            <a:off x="120925" y="2855400"/>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84" name="Shape 184"/>
          <p:cNvGraphicFramePr/>
          <p:nvPr/>
        </p:nvGraphicFramePr>
        <p:xfrm>
          <a:off x="665600" y="901900"/>
          <a:ext cx="2675250" cy="4206210"/>
        </p:xfrm>
        <a:graphic>
          <a:graphicData uri="http://schemas.openxmlformats.org/drawingml/2006/table">
            <a:tbl>
              <a:tblPr>
                <a:noFill/>
                <a:tableStyleId>{0E3D67F2-085F-43D6-8FD8-AD953E34A401}</a:tableStyleId>
              </a:tblPr>
              <a:tblGrid>
                <a:gridCol w="2675250"/>
              </a:tblGrid>
              <a:tr h="3764825">
                <a:tc>
                  <a:txBody>
                    <a:bodyPr/>
                    <a:lstStyle/>
                    <a:p>
                      <a:pPr lvl="0" rtl="0">
                        <a:buNone/>
                      </a:pPr>
                      <a:r>
                        <a:rPr lang="en" sz="1200"/>
                        <a:t>#include &lt;stdio.h&gt;</a:t>
                      </a:r>
                    </a:p>
                    <a:p>
                      <a:pPr lvl="0" rtl="0">
                        <a:buNone/>
                      </a:pPr>
                      <a:r>
                        <a:rPr lang="en" sz="1200"/>
                        <a:t>#include &lt;string.h&gt;</a:t>
                      </a:r>
                    </a:p>
                    <a:p>
                      <a:endParaRPr lang="en" sz="1200"/>
                    </a:p>
                    <a:p>
                      <a:pPr lvl="0" rtl="0">
                        <a:buNone/>
                      </a:pPr>
                      <a:r>
                        <a:rPr lang="en" sz="1200">
                          <a:solidFill>
                            <a:srgbClr val="0000FF"/>
                          </a:solidFill>
                        </a:rPr>
                        <a:t>void </a:t>
                      </a:r>
                      <a:r>
                        <a:rPr lang="en" sz="1200">
                          <a:solidFill>
                            <a:srgbClr val="38761D"/>
                          </a:solidFill>
                        </a:rPr>
                        <a:t>abc</a:t>
                      </a:r>
                      <a:r>
                        <a:rPr lang="en" sz="1200"/>
                        <a:t>(float, float, float);</a:t>
                      </a:r>
                    </a:p>
                    <a:p>
                      <a:pPr lvl="0" rtl="0">
                        <a:buNone/>
                      </a:pPr>
                      <a:r>
                        <a:rPr lang="en" sz="1200">
                          <a:solidFill>
                            <a:srgbClr val="38761D"/>
                          </a:solidFill>
                        </a:rPr>
                        <a:t>main</a:t>
                      </a:r>
                      <a:r>
                        <a:rPr lang="en" sz="1200"/>
                        <a:t>()</a:t>
                      </a:r>
                    </a:p>
                    <a:p>
                      <a:pPr lvl="0" rtl="0">
                        <a:buNone/>
                      </a:pPr>
                      <a:r>
                        <a:rPr lang="en" sz="1200"/>
                        <a:t>{</a:t>
                      </a:r>
                    </a:p>
                    <a:p>
                      <a:endParaRPr lang="en" sz="1200"/>
                    </a:p>
                    <a:p>
                      <a:pPr lvl="0" rtl="0">
                        <a:buNone/>
                      </a:pPr>
                      <a:r>
                        <a:rPr lang="en" sz="1200"/>
                        <a:t>    </a:t>
                      </a:r>
                      <a:r>
                        <a:rPr lang="en" sz="1200">
                          <a:solidFill>
                            <a:srgbClr val="0000FF"/>
                          </a:solidFill>
                        </a:rPr>
                        <a:t>float</a:t>
                      </a:r>
                      <a:r>
                        <a:rPr lang="en" sz="1200"/>
                        <a:t> y =2.5;</a:t>
                      </a:r>
                    </a:p>
                    <a:p>
                      <a:pPr lvl="0" rtl="0">
                        <a:buNone/>
                      </a:pPr>
                      <a:r>
                        <a:rPr lang="en" sz="1200"/>
                        <a:t>    </a:t>
                      </a:r>
                      <a:r>
                        <a:rPr lang="en" sz="1200">
                          <a:solidFill>
                            <a:srgbClr val="38761D"/>
                          </a:solidFill>
                        </a:rPr>
                        <a:t>abc</a:t>
                      </a:r>
                      <a:r>
                        <a:rPr lang="en" sz="1200"/>
                        <a:t>(6.5, y, y);</a:t>
                      </a:r>
                    </a:p>
                    <a:p>
                      <a:pPr lvl="0" rtl="0">
                        <a:buNone/>
                      </a:pPr>
                      <a:r>
                        <a:rPr lang="en" sz="1200"/>
                        <a:t>    </a:t>
                      </a:r>
                    </a:p>
                    <a:p>
                      <a:pPr lvl="0" rtl="0">
                        <a:buNone/>
                      </a:pPr>
                      <a:r>
                        <a:rPr lang="en" sz="1200"/>
                        <a:t>    </a:t>
                      </a:r>
                      <a:r>
                        <a:rPr lang="en" sz="1200">
                          <a:solidFill>
                            <a:srgbClr val="38761D"/>
                          </a:solidFill>
                        </a:rPr>
                        <a:t>printf</a:t>
                      </a:r>
                      <a:r>
                        <a:rPr lang="en" sz="1200"/>
                        <a:t>("</a:t>
                      </a:r>
                      <a:r>
                        <a:rPr lang="en" sz="1200">
                          <a:solidFill>
                            <a:srgbClr val="666666"/>
                          </a:solidFill>
                        </a:rPr>
                        <a:t>%f\n</a:t>
                      </a:r>
                      <a:r>
                        <a:rPr lang="en" sz="1200"/>
                        <a:t>", y);</a:t>
                      </a:r>
                    </a:p>
                    <a:p>
                      <a:endParaRPr lang="en" sz="1200"/>
                    </a:p>
                    <a:p>
                      <a:pPr lvl="0" rtl="0">
                        <a:buNone/>
                      </a:pPr>
                      <a:r>
                        <a:rPr lang="en" sz="1200"/>
                        <a:t>    </a:t>
                      </a:r>
                      <a:r>
                        <a:rPr lang="en" sz="1200">
                          <a:solidFill>
                            <a:srgbClr val="0000FF"/>
                          </a:solidFill>
                        </a:rPr>
                        <a:t>return </a:t>
                      </a:r>
                      <a:r>
                        <a:rPr lang="en" sz="1200"/>
                        <a:t>0;</a:t>
                      </a:r>
                    </a:p>
                    <a:p>
                      <a:endParaRPr lang="en" sz="1200"/>
                    </a:p>
                    <a:p>
                      <a:pPr lvl="0" rtl="0">
                        <a:buNone/>
                      </a:pPr>
                      <a:r>
                        <a:rPr lang="en" sz="1200"/>
                        <a:t>}</a:t>
                      </a:r>
                    </a:p>
                    <a:p>
                      <a:endParaRPr lang="en" sz="1200"/>
                    </a:p>
                    <a:p>
                      <a:pPr lvl="0" rtl="0">
                        <a:buNone/>
                      </a:pPr>
                      <a:r>
                        <a:rPr lang="en" sz="1200">
                          <a:solidFill>
                            <a:srgbClr val="0000FF"/>
                          </a:solidFill>
                        </a:rPr>
                        <a:t>void </a:t>
                      </a:r>
                      <a:r>
                        <a:rPr lang="en" sz="1200"/>
                        <a:t>abc(</a:t>
                      </a:r>
                      <a:r>
                        <a:rPr lang="en" sz="1200">
                          <a:solidFill>
                            <a:srgbClr val="0000FF"/>
                          </a:solidFill>
                        </a:rPr>
                        <a:t>float</a:t>
                      </a:r>
                      <a:r>
                        <a:rPr lang="en" sz="1200"/>
                        <a:t> x, </a:t>
                      </a:r>
                      <a:r>
                        <a:rPr lang="en" sz="1200">
                          <a:solidFill>
                            <a:srgbClr val="0000FF"/>
                          </a:solidFill>
                        </a:rPr>
                        <a:t>float </a:t>
                      </a:r>
                      <a:r>
                        <a:rPr lang="en" sz="1200"/>
                        <a:t>y, </a:t>
                      </a:r>
                      <a:r>
                        <a:rPr lang="en" sz="1200">
                          <a:solidFill>
                            <a:srgbClr val="0000FF"/>
                          </a:solidFill>
                        </a:rPr>
                        <a:t>float </a:t>
                      </a:r>
                      <a:r>
                        <a:rPr lang="en" sz="1200"/>
                        <a:t>z){</a:t>
                      </a:r>
                    </a:p>
                    <a:p>
                      <a:pPr lvl="0" rtl="0">
                        <a:buNone/>
                      </a:pPr>
                      <a:r>
                        <a:rPr lang="en" sz="1200"/>
                        <a:t>    </a:t>
                      </a:r>
                    </a:p>
                    <a:p>
                      <a:pPr lvl="0" rtl="0">
                        <a:buNone/>
                      </a:pPr>
                      <a:r>
                        <a:rPr lang="en" sz="1200"/>
                        <a:t>    y = y-1;</a:t>
                      </a:r>
                    </a:p>
                    <a:p>
                      <a:pPr lvl="0" rtl="0">
                        <a:buNone/>
                      </a:pPr>
                      <a:r>
                        <a:rPr lang="en" sz="1200"/>
                        <a:t>    z = z+x;</a:t>
                      </a:r>
                    </a:p>
                    <a:p>
                      <a:pPr lvl="0" rtl="0">
                        <a:buNone/>
                      </a:pPr>
                      <a:r>
                        <a:rPr lang="en" sz="1200"/>
                        <a:t>}</a:t>
                      </a:r>
                    </a:p>
                    <a:p>
                      <a:endParaRPr lang="en" sz="1200"/>
                    </a:p>
                  </a:txBody>
                  <a:tcPr marL="91425" marR="91425" marT="91425" marB="91425"/>
                </a:tc>
              </a:tr>
            </a:tbl>
          </a:graphicData>
        </a:graphic>
      </p:graphicFrame>
      <p:pic>
        <p:nvPicPr>
          <p:cNvPr id="185" name="Shape 185"/>
          <p:cNvPicPr preferRelativeResize="0"/>
          <p:nvPr/>
        </p:nvPicPr>
        <p:blipFill>
          <a:blip r:embed="rId3"/>
          <a:stretch>
            <a:fillRect/>
          </a:stretch>
        </p:blipFill>
        <p:spPr>
          <a:xfrm>
            <a:off x="3781425" y="2120825"/>
            <a:ext cx="1581150" cy="695325"/>
          </a:xfrm>
          <a:prstGeom prst="rect">
            <a:avLst/>
          </a:prstGeom>
        </p:spPr>
      </p:pic>
      <p:sp>
        <p:nvSpPr>
          <p:cNvPr id="186" name="Shape 186"/>
          <p:cNvSpPr txBox="1"/>
          <p:nvPr/>
        </p:nvSpPr>
        <p:spPr>
          <a:xfrm>
            <a:off x="5945700" y="1166225"/>
            <a:ext cx="2480700" cy="3040199"/>
          </a:xfrm>
          <a:prstGeom prst="rect">
            <a:avLst/>
          </a:prstGeom>
        </p:spPr>
        <p:txBody>
          <a:bodyPr lIns="91425" tIns="91425" rIns="91425" bIns="91425" anchor="t" anchorCtr="0">
            <a:noAutofit/>
          </a:bodyPr>
          <a:lstStyle/>
          <a:p>
            <a:pPr lvl="0" rtl="0">
              <a:buNone/>
            </a:pPr>
            <a:r>
              <a:rPr lang="en"/>
              <a:t>Whenever there is a function check the types for the inputs and the outputs to determine if values are modified.</a:t>
            </a:r>
          </a:p>
          <a:p>
            <a:endParaRPr lang="en"/>
          </a:p>
          <a:p>
            <a:pPr lvl="0" rtl="0">
              <a:buNone/>
            </a:pPr>
            <a:r>
              <a:rPr lang="en"/>
              <a:t>Here inputs are passed by value.</a:t>
            </a:r>
          </a:p>
          <a:p>
            <a:endParaRPr lang="en"/>
          </a:p>
          <a:p>
            <a:endParaRPr lang="en"/>
          </a:p>
          <a:p>
            <a:pPr lvl="0" rtl="0">
              <a:buNone/>
            </a:pPr>
            <a:r>
              <a:rPr lang="en">
                <a:solidFill>
                  <a:srgbClr val="FF0000"/>
                </a:solidFill>
              </a:rPr>
              <a:t>Trick:</a:t>
            </a:r>
            <a:r>
              <a:rPr lang="en"/>
              <a:t> the value of y does not change</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92" name="Shape 192"/>
          <p:cNvSpPr txBox="1"/>
          <p:nvPr/>
        </p:nvSpPr>
        <p:spPr>
          <a:xfrm>
            <a:off x="5945700" y="1166225"/>
            <a:ext cx="2480700" cy="3040199"/>
          </a:xfrm>
          <a:prstGeom prst="rect">
            <a:avLst/>
          </a:prstGeom>
        </p:spPr>
        <p:txBody>
          <a:bodyPr lIns="91425" tIns="91425" rIns="91425" bIns="91425" anchor="t" anchorCtr="0">
            <a:noAutofit/>
          </a:bodyPr>
          <a:lstStyle/>
          <a:p>
            <a:endParaRPr/>
          </a:p>
        </p:txBody>
      </p:sp>
      <p:sp>
        <p:nvSpPr>
          <p:cNvPr id="195" name="Shape 195"/>
          <p:cNvSpPr txBox="1"/>
          <p:nvPr/>
        </p:nvSpPr>
        <p:spPr>
          <a:xfrm>
            <a:off x="350550" y="4604200"/>
            <a:ext cx="3657600" cy="457200"/>
          </a:xfrm>
          <a:prstGeom prst="rect">
            <a:avLst/>
          </a:prstGeom>
        </p:spPr>
        <p:txBody>
          <a:bodyPr lIns="91425" tIns="91425" rIns="91425" bIns="91425" anchor="t" anchorCtr="0">
            <a:noAutofit/>
          </a:bodyPr>
          <a:lstStyle/>
          <a:p>
            <a:pPr>
              <a:buNone/>
            </a:pPr>
            <a:r>
              <a:rPr lang="en" dirty="0"/>
              <a:t>Taken from Fall </a:t>
            </a:r>
            <a:r>
              <a:rPr lang="en" dirty="0" smtClean="0"/>
              <a:t>2014Final</a:t>
            </a:r>
            <a:endParaRPr lang="en" dirty="0"/>
          </a:p>
        </p:txBody>
      </p:sp>
      <p:pic>
        <p:nvPicPr>
          <p:cNvPr id="2" name="Picture 1"/>
          <p:cNvPicPr>
            <a:picLocks noChangeAspect="1"/>
          </p:cNvPicPr>
          <p:nvPr/>
        </p:nvPicPr>
        <p:blipFill>
          <a:blip r:embed="rId3"/>
          <a:stretch>
            <a:fillRect/>
          </a:stretch>
        </p:blipFill>
        <p:spPr>
          <a:xfrm>
            <a:off x="574548" y="1063378"/>
            <a:ext cx="7209550" cy="2806249"/>
          </a:xfrm>
          <a:prstGeom prst="rect">
            <a:avLst/>
          </a:prstGeom>
        </p:spPr>
      </p:pic>
    </p:spTree>
    <p:extLst>
      <p:ext uri="{BB962C8B-B14F-4D97-AF65-F5344CB8AC3E}">
        <p14:creationId xmlns:p14="http://schemas.microsoft.com/office/powerpoint/2010/main" val="122706895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92" name="Shape 192"/>
          <p:cNvSpPr txBox="1"/>
          <p:nvPr/>
        </p:nvSpPr>
        <p:spPr>
          <a:xfrm>
            <a:off x="5945700" y="1166225"/>
            <a:ext cx="2480700" cy="3040199"/>
          </a:xfrm>
          <a:prstGeom prst="rect">
            <a:avLst/>
          </a:prstGeom>
        </p:spPr>
        <p:txBody>
          <a:bodyPr lIns="91425" tIns="91425" rIns="91425" bIns="91425" anchor="t" anchorCtr="0">
            <a:noAutofit/>
          </a:bodyPr>
          <a:lstStyle/>
          <a:p>
            <a:endParaRPr/>
          </a:p>
        </p:txBody>
      </p:sp>
      <p:sp>
        <p:nvSpPr>
          <p:cNvPr id="195" name="Shape 195"/>
          <p:cNvSpPr txBox="1"/>
          <p:nvPr/>
        </p:nvSpPr>
        <p:spPr>
          <a:xfrm>
            <a:off x="350550" y="4604200"/>
            <a:ext cx="3657600" cy="457200"/>
          </a:xfrm>
          <a:prstGeom prst="rect">
            <a:avLst/>
          </a:prstGeom>
        </p:spPr>
        <p:txBody>
          <a:bodyPr lIns="91425" tIns="91425" rIns="91425" bIns="91425" anchor="t" anchorCtr="0">
            <a:noAutofit/>
          </a:bodyPr>
          <a:lstStyle/>
          <a:p>
            <a:pPr>
              <a:buNone/>
            </a:pPr>
            <a:r>
              <a:rPr lang="en" dirty="0"/>
              <a:t>Taken from Fall </a:t>
            </a:r>
            <a:r>
              <a:rPr lang="en" dirty="0" smtClean="0"/>
              <a:t>2014Final</a:t>
            </a:r>
            <a:endParaRPr lang="en" dirty="0"/>
          </a:p>
        </p:txBody>
      </p:sp>
      <p:pic>
        <p:nvPicPr>
          <p:cNvPr id="2" name="Picture 1"/>
          <p:cNvPicPr>
            <a:picLocks noChangeAspect="1"/>
          </p:cNvPicPr>
          <p:nvPr/>
        </p:nvPicPr>
        <p:blipFill>
          <a:blip r:embed="rId3"/>
          <a:stretch>
            <a:fillRect/>
          </a:stretch>
        </p:blipFill>
        <p:spPr>
          <a:xfrm>
            <a:off x="574548" y="1063378"/>
            <a:ext cx="7209550" cy="2806249"/>
          </a:xfrm>
          <a:prstGeom prst="rect">
            <a:avLst/>
          </a:prstGeom>
        </p:spPr>
      </p:pic>
      <p:sp>
        <p:nvSpPr>
          <p:cNvPr id="7" name="Shape 183"/>
          <p:cNvSpPr/>
          <p:nvPr/>
        </p:nvSpPr>
        <p:spPr>
          <a:xfrm rot="10800000">
            <a:off x="1828800" y="2513252"/>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1407140705"/>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92" name="Shape 192"/>
          <p:cNvSpPr txBox="1"/>
          <p:nvPr/>
        </p:nvSpPr>
        <p:spPr>
          <a:xfrm>
            <a:off x="5945700" y="1166225"/>
            <a:ext cx="2480700" cy="3040199"/>
          </a:xfrm>
          <a:prstGeom prst="rect">
            <a:avLst/>
          </a:prstGeom>
        </p:spPr>
        <p:txBody>
          <a:bodyPr lIns="91425" tIns="91425" rIns="91425" bIns="91425" anchor="t" anchorCtr="0">
            <a:noAutofit/>
          </a:bodyPr>
          <a:lstStyle/>
          <a:p>
            <a:endParaRPr/>
          </a:p>
        </p:txBody>
      </p:sp>
      <p:sp>
        <p:nvSpPr>
          <p:cNvPr id="195" name="Shape 195"/>
          <p:cNvSpPr txBox="1"/>
          <p:nvPr/>
        </p:nvSpPr>
        <p:spPr>
          <a:xfrm>
            <a:off x="350550" y="4604200"/>
            <a:ext cx="3657600" cy="457200"/>
          </a:xfrm>
          <a:prstGeom prst="rect">
            <a:avLst/>
          </a:prstGeom>
        </p:spPr>
        <p:txBody>
          <a:bodyPr lIns="91425" tIns="91425" rIns="91425" bIns="91425" anchor="t" anchorCtr="0">
            <a:noAutofit/>
          </a:bodyPr>
          <a:lstStyle/>
          <a:p>
            <a:pPr>
              <a:buNone/>
            </a:pPr>
            <a:r>
              <a:rPr lang="en" dirty="0"/>
              <a:t>Taken from Fall </a:t>
            </a:r>
            <a:r>
              <a:rPr lang="en" dirty="0" smtClean="0"/>
              <a:t>2014Final</a:t>
            </a:r>
            <a:endParaRPr lang="en" dirty="0"/>
          </a:p>
        </p:txBody>
      </p:sp>
      <p:pic>
        <p:nvPicPr>
          <p:cNvPr id="2" name="Picture 1"/>
          <p:cNvPicPr>
            <a:picLocks noChangeAspect="1"/>
          </p:cNvPicPr>
          <p:nvPr/>
        </p:nvPicPr>
        <p:blipFill rotWithShape="1">
          <a:blip r:embed="rId3"/>
          <a:srcRect t="9029" b="79241"/>
          <a:stretch/>
        </p:blipFill>
        <p:spPr>
          <a:xfrm>
            <a:off x="547116" y="918420"/>
            <a:ext cx="7209550" cy="329185"/>
          </a:xfrm>
          <a:prstGeom prst="rect">
            <a:avLst/>
          </a:prstGeom>
        </p:spPr>
      </p:pic>
      <p:sp>
        <p:nvSpPr>
          <p:cNvPr id="4" name="Rectangle 3"/>
          <p:cNvSpPr/>
          <p:nvPr/>
        </p:nvSpPr>
        <p:spPr>
          <a:xfrm>
            <a:off x="547116" y="1387239"/>
            <a:ext cx="4572000" cy="2893100"/>
          </a:xfrm>
          <a:prstGeom prst="rect">
            <a:avLst/>
          </a:prstGeom>
        </p:spPr>
        <p:txBody>
          <a:bodyPr>
            <a:spAutoFit/>
          </a:bodyPr>
          <a:lstStyle/>
          <a:p>
            <a:r>
              <a:rPr lang="en-CA" dirty="0" smtClean="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a:solidFill>
                  <a:srgbClr val="000080"/>
                </a:solidFill>
                <a:highlight>
                  <a:srgbClr val="FFFFFF"/>
                </a:highlight>
              </a:rPr>
              <a:t>-</a:t>
            </a:r>
            <a:r>
              <a:rPr lang="en-CA" dirty="0">
                <a:solidFill>
                  <a:srgbClr val="FF8000"/>
                </a:solidFill>
                <a:highlight>
                  <a:srgbClr val="FFFFFF"/>
                </a:highlight>
              </a:rPr>
              <a:t>10</a:t>
            </a:r>
            <a:r>
              <a:rPr lang="en-CA" b="1" dirty="0">
                <a:solidFill>
                  <a:srgbClr val="000080"/>
                </a:solidFill>
                <a:highlight>
                  <a:srgbClr val="FFFFFF"/>
                </a:highlight>
              </a:rPr>
              <a:t>;</a:t>
            </a:r>
            <a:r>
              <a:rPr lang="en-CA" dirty="0">
                <a:highlight>
                  <a:srgbClr val="FFFFFF"/>
                </a:highlight>
              </a:rPr>
              <a:t> high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8</a:t>
            </a:r>
            <a:r>
              <a:rPr lang="en-CA" b="1" dirty="0">
                <a:solidFill>
                  <a:srgbClr val="000080"/>
                </a:solidFill>
                <a:highlight>
                  <a:srgbClr val="FFFFFF"/>
                </a:highlight>
              </a:rPr>
              <a:t>;</a:t>
            </a:r>
            <a:endParaRPr lang="en-CA" dirty="0">
              <a:highlight>
                <a:srgbClr val="FFFFFF"/>
              </a:highlight>
            </a:endParaRPr>
          </a:p>
          <a:p>
            <a:endParaRPr lang="en-CA" dirty="0">
              <a:highlight>
                <a:srgbClr val="FFFFFF"/>
              </a:highlight>
            </a:endParaRPr>
          </a:p>
          <a:p>
            <a:r>
              <a:rPr lang="en-CA" dirty="0" err="1" smtClean="0">
                <a:highlight>
                  <a:srgbClr val="FFFFFF"/>
                </a:highlight>
              </a:rPr>
              <a:t>midPoint</a:t>
            </a:r>
            <a:r>
              <a:rPr lang="en-CA" dirty="0" smtClean="0">
                <a:highlight>
                  <a:srgbClr val="FFFFFF"/>
                </a:highlight>
              </a:rPr>
              <a:t> </a:t>
            </a:r>
            <a:r>
              <a:rPr lang="en-CA" b="1" dirty="0">
                <a:solidFill>
                  <a:srgbClr val="000080"/>
                </a:solidFill>
                <a:highlight>
                  <a:srgbClr val="FFFFFF"/>
                </a:highlight>
              </a:rPr>
              <a:t>=</a:t>
            </a:r>
            <a:r>
              <a:rPr lang="en-CA" dirty="0">
                <a:highlight>
                  <a:srgbClr val="FFFFFF"/>
                </a:highlight>
              </a:rPr>
              <a:t> mean</a:t>
            </a:r>
            <a:r>
              <a:rPr lang="en-CA" b="1" dirty="0">
                <a:solidFill>
                  <a:srgbClr val="000080"/>
                </a:solidFill>
                <a:highlight>
                  <a:srgbClr val="FFFFFF"/>
                </a:highlight>
              </a:rPr>
              <a:t>([</a:t>
            </a:r>
            <a:r>
              <a:rPr lang="en-CA" dirty="0">
                <a:highlight>
                  <a:srgbClr val="FFFFFF"/>
                </a:highlight>
              </a:rPr>
              <a:t>low high</a:t>
            </a:r>
            <a:r>
              <a:rPr lang="en-CA" b="1" dirty="0">
                <a:solidFill>
                  <a:srgbClr val="000080"/>
                </a:solidFill>
                <a:highlight>
                  <a:srgbClr val="FFFFFF"/>
                </a:highlight>
              </a:rPr>
              <a:t>]);</a:t>
            </a:r>
            <a:endParaRPr lang="en-CA" dirty="0">
              <a:highlight>
                <a:srgbClr val="FFFFFF"/>
              </a:highlight>
            </a:endParaRPr>
          </a:p>
          <a:p>
            <a:endParaRPr lang="en-CA" b="1" dirty="0" smtClean="0">
              <a:solidFill>
                <a:srgbClr val="0000FF"/>
              </a:solidFill>
              <a:highlight>
                <a:srgbClr val="FFFFFF"/>
              </a:highlight>
            </a:endParaRPr>
          </a:p>
          <a:p>
            <a:r>
              <a:rPr lang="en-CA" b="1" dirty="0" smtClean="0">
                <a:solidFill>
                  <a:srgbClr val="0000FF"/>
                </a:solidFill>
                <a:highlight>
                  <a:srgbClr val="FFFFFF"/>
                </a:highlight>
              </a:rPr>
              <a:t>if</a:t>
            </a:r>
            <a:r>
              <a:rPr lang="en-CA" b="1" dirty="0" smtClean="0">
                <a:solidFill>
                  <a:srgbClr val="000080"/>
                </a:solidFill>
                <a:highlight>
                  <a:srgbClr val="FFFFFF"/>
                </a:highlight>
              </a:rPr>
              <a:t>(</a:t>
            </a:r>
            <a:r>
              <a:rPr lang="en-CA" dirty="0" smtClean="0">
                <a:solidFill>
                  <a:srgbClr val="FF8000"/>
                </a:solidFill>
                <a:highlight>
                  <a:srgbClr val="FFFFFF"/>
                </a:highlight>
              </a:rPr>
              <a:t>2</a:t>
            </a:r>
            <a:r>
              <a:rPr lang="en-CA" b="1" dirty="0">
                <a:solidFill>
                  <a:srgbClr val="000080"/>
                </a:solidFill>
                <a:highlight>
                  <a:srgbClr val="FFFFFF"/>
                </a:highlight>
              </a:rPr>
              <a:t>*(</a:t>
            </a:r>
            <a:r>
              <a:rPr lang="en-CA" dirty="0" err="1">
                <a:highlight>
                  <a:srgbClr val="FFFFFF"/>
                </a:highlight>
              </a:rPr>
              <a:t>midPoint</a:t>
            </a:r>
            <a:r>
              <a:rPr lang="en-CA" b="1" dirty="0">
                <a:solidFill>
                  <a:srgbClr val="000080"/>
                </a:solidFill>
                <a:highlight>
                  <a:srgbClr val="FFFFFF"/>
                </a:highlight>
              </a:rPr>
              <a:t>)+</a:t>
            </a:r>
            <a:r>
              <a:rPr lang="en-CA" dirty="0">
                <a:solidFill>
                  <a:srgbClr val="FF8000"/>
                </a:solidFill>
                <a:highlight>
                  <a:srgbClr val="FFFFFF"/>
                </a:highlight>
              </a:rPr>
              <a:t>2</a:t>
            </a:r>
            <a:r>
              <a:rPr lang="en-CA" dirty="0">
                <a:highlight>
                  <a:srgbClr val="FFFFFF"/>
                </a:highlight>
              </a:rPr>
              <a:t> </a:t>
            </a:r>
            <a:r>
              <a:rPr lang="en-CA" b="1" dirty="0">
                <a:solidFill>
                  <a:srgbClr val="000080"/>
                </a:solidFill>
                <a:highlight>
                  <a:srgbClr val="FFFFFF"/>
                </a:highlight>
              </a:rPr>
              <a:t>&gt;</a:t>
            </a:r>
            <a:r>
              <a:rPr lang="en-CA" dirty="0">
                <a:highlight>
                  <a:srgbClr val="FFFFFF"/>
                </a:highlight>
              </a:rPr>
              <a:t> </a:t>
            </a:r>
            <a:r>
              <a:rPr lang="en-CA" dirty="0" smtClean="0">
                <a:solidFill>
                  <a:srgbClr val="FF8000"/>
                </a:solidFill>
                <a:highlight>
                  <a:srgbClr val="FFFFFF"/>
                </a:highlight>
              </a:rPr>
              <a:t>0</a:t>
            </a:r>
            <a:r>
              <a:rPr lang="en-CA" b="1" dirty="0" smtClean="0">
                <a:solidFill>
                  <a:srgbClr val="000080"/>
                </a:solidFill>
                <a:highlight>
                  <a:srgbClr val="FFFFFF"/>
                </a:highlight>
              </a:rPr>
              <a:t>)</a:t>
            </a:r>
            <a:endParaRPr lang="en-CA" dirty="0" smtClean="0">
              <a:highlight>
                <a:srgbClr val="FFFFFF"/>
              </a:highlight>
            </a:endParaRPr>
          </a:p>
          <a:p>
            <a:r>
              <a:rPr lang="en-CA" dirty="0">
                <a:highlight>
                  <a:srgbClr val="FFFFFF"/>
                </a:highlight>
              </a:rPr>
              <a:t>	</a:t>
            </a:r>
            <a:r>
              <a:rPr lang="en-CA" dirty="0" smtClean="0">
                <a:highlight>
                  <a:srgbClr val="FFFFFF"/>
                </a:highlight>
              </a:rPr>
              <a:t>high </a:t>
            </a:r>
            <a:r>
              <a:rPr lang="en-CA" b="1" dirty="0">
                <a:solidFill>
                  <a:srgbClr val="000080"/>
                </a:solidFill>
                <a:highlight>
                  <a:srgbClr val="FFFFFF"/>
                </a:highlight>
              </a:rPr>
              <a:t>=</a:t>
            </a:r>
            <a:r>
              <a:rPr lang="en-CA" dirty="0">
                <a:highlight>
                  <a:srgbClr val="FFFFFF"/>
                </a:highlight>
              </a:rPr>
              <a:t> </a:t>
            </a:r>
            <a:r>
              <a:rPr lang="en-CA" dirty="0" err="1">
                <a:highlight>
                  <a:srgbClr val="FFFFFF"/>
                </a:highlight>
              </a:rPr>
              <a:t>midPoint</a:t>
            </a:r>
            <a:r>
              <a:rPr lang="en-CA" b="1" dirty="0">
                <a:solidFill>
                  <a:srgbClr val="000080"/>
                </a:solidFill>
                <a:highlight>
                  <a:srgbClr val="FFFFFF"/>
                </a:highlight>
              </a:rPr>
              <a:t>;</a:t>
            </a:r>
            <a:endParaRPr lang="en-CA" dirty="0">
              <a:highlight>
                <a:srgbClr val="FFFFFF"/>
              </a:highlight>
            </a:endParaRPr>
          </a:p>
          <a:p>
            <a:r>
              <a:rPr lang="en-CA" b="1" dirty="0" smtClean="0">
                <a:solidFill>
                  <a:srgbClr val="0000FF"/>
                </a:solidFill>
                <a:highlight>
                  <a:srgbClr val="FFFFFF"/>
                </a:highlight>
              </a:rPr>
              <a:t>end</a:t>
            </a:r>
            <a:endParaRPr lang="en-CA" dirty="0">
              <a:highlight>
                <a:srgbClr val="FFFFFF"/>
              </a:highlight>
            </a:endParaRPr>
          </a:p>
          <a:p>
            <a:r>
              <a:rPr lang="en-CA" dirty="0">
                <a:highlight>
                  <a:srgbClr val="FFFFFF"/>
                </a:highlight>
              </a:rPr>
              <a:t>		</a:t>
            </a:r>
          </a:p>
          <a:p>
            <a:r>
              <a:rPr lang="en-CA" b="1" dirty="0" smtClean="0">
                <a:solidFill>
                  <a:srgbClr val="0000FF"/>
                </a:solidFill>
                <a:highlight>
                  <a:srgbClr val="FFFFFF"/>
                </a:highlight>
              </a:rPr>
              <a:t>if</a:t>
            </a:r>
            <a:r>
              <a:rPr lang="en-CA" b="1" dirty="0" smtClean="0">
                <a:solidFill>
                  <a:srgbClr val="000080"/>
                </a:solidFill>
                <a:highlight>
                  <a:srgbClr val="FFFFFF"/>
                </a:highlight>
              </a:rPr>
              <a:t>(</a:t>
            </a:r>
            <a:r>
              <a:rPr lang="en-CA" dirty="0" smtClean="0">
                <a:solidFill>
                  <a:srgbClr val="FF8000"/>
                </a:solidFill>
                <a:highlight>
                  <a:srgbClr val="FFFFFF"/>
                </a:highlight>
              </a:rPr>
              <a:t>2</a:t>
            </a:r>
            <a:r>
              <a:rPr lang="en-CA" b="1" dirty="0">
                <a:solidFill>
                  <a:srgbClr val="000080"/>
                </a:solidFill>
                <a:highlight>
                  <a:srgbClr val="FFFFFF"/>
                </a:highlight>
              </a:rPr>
              <a:t>*(</a:t>
            </a:r>
            <a:r>
              <a:rPr lang="en-CA" dirty="0">
                <a:highlight>
                  <a:srgbClr val="FFFFFF"/>
                </a:highlight>
              </a:rPr>
              <a:t>midpoint</a:t>
            </a:r>
            <a:r>
              <a:rPr lang="en-CA" b="1" dirty="0">
                <a:solidFill>
                  <a:srgbClr val="000080"/>
                </a:solidFill>
                <a:highlight>
                  <a:srgbClr val="FFFFFF"/>
                </a:highlight>
              </a:rPr>
              <a:t>)+</a:t>
            </a:r>
            <a:r>
              <a:rPr lang="en-CA" dirty="0">
                <a:solidFill>
                  <a:srgbClr val="FF8000"/>
                </a:solidFill>
                <a:highlight>
                  <a:srgbClr val="FFFFFF"/>
                </a:highlight>
              </a:rPr>
              <a:t>1</a:t>
            </a:r>
            <a:r>
              <a:rPr lang="en-CA" dirty="0">
                <a:highlight>
                  <a:srgbClr val="FFFFFF"/>
                </a:highlight>
              </a:rPr>
              <a:t> </a:t>
            </a:r>
            <a:r>
              <a:rPr lang="en-CA" b="1" dirty="0">
                <a:solidFill>
                  <a:srgbClr val="000080"/>
                </a:solidFill>
                <a:highlight>
                  <a:srgbClr val="FFFFFF"/>
                </a:highlight>
              </a:rPr>
              <a:t>&lt;</a:t>
            </a:r>
            <a:r>
              <a:rPr lang="en-CA" dirty="0">
                <a:solidFill>
                  <a:srgbClr val="FF8000"/>
                </a:solidFill>
                <a:highlight>
                  <a:srgbClr val="FFFFFF"/>
                </a:highlight>
              </a:rPr>
              <a:t>0</a:t>
            </a:r>
            <a:r>
              <a:rPr lang="en-CA" b="1" dirty="0">
                <a:solidFill>
                  <a:srgbClr val="000080"/>
                </a:solidFill>
                <a:highlight>
                  <a:srgbClr val="FFFFFF"/>
                </a:highlight>
              </a:rPr>
              <a:t>)</a:t>
            </a:r>
            <a:endParaRPr lang="en-CA" dirty="0">
              <a:highlight>
                <a:srgbClr val="FFFFFF"/>
              </a:highlight>
            </a:endParaRPr>
          </a:p>
          <a:p>
            <a:r>
              <a:rPr lang="en-CA" dirty="0" smtClean="0">
                <a:highlight>
                  <a:srgbClr val="FFFFFF"/>
                </a:highlight>
              </a:rPr>
              <a:t>	low </a:t>
            </a:r>
            <a:r>
              <a:rPr lang="en-CA" b="1" dirty="0">
                <a:solidFill>
                  <a:srgbClr val="000080"/>
                </a:solidFill>
                <a:highlight>
                  <a:srgbClr val="FFFFFF"/>
                </a:highlight>
              </a:rPr>
              <a:t>=</a:t>
            </a:r>
            <a:r>
              <a:rPr lang="en-CA" dirty="0">
                <a:highlight>
                  <a:srgbClr val="FFFFFF"/>
                </a:highlight>
              </a:rPr>
              <a:t> midpoint</a:t>
            </a:r>
          </a:p>
          <a:p>
            <a:r>
              <a:rPr lang="en-CA" b="1" dirty="0" smtClean="0">
                <a:solidFill>
                  <a:srgbClr val="0000FF"/>
                </a:solidFill>
                <a:highlight>
                  <a:srgbClr val="FFFFFF"/>
                </a:highlight>
              </a:rPr>
              <a:t>else</a:t>
            </a:r>
            <a:endParaRPr lang="en-CA" dirty="0">
              <a:highlight>
                <a:srgbClr val="FFFFFF"/>
              </a:highlight>
            </a:endParaRPr>
          </a:p>
          <a:p>
            <a:r>
              <a:rPr lang="en-CA" dirty="0" smtClean="0">
                <a:highlight>
                  <a:srgbClr val="FFFFFF"/>
                </a:highlight>
              </a:rPr>
              <a:t>	high </a:t>
            </a:r>
            <a:r>
              <a:rPr lang="en-CA" b="1" dirty="0">
                <a:solidFill>
                  <a:srgbClr val="000080"/>
                </a:solidFill>
                <a:highlight>
                  <a:srgbClr val="FFFFFF"/>
                </a:highlight>
              </a:rPr>
              <a:t>=</a:t>
            </a:r>
            <a:r>
              <a:rPr lang="en-CA" dirty="0">
                <a:highlight>
                  <a:srgbClr val="FFFFFF"/>
                </a:highlight>
              </a:rPr>
              <a:t> </a:t>
            </a:r>
            <a:r>
              <a:rPr lang="en-CA" dirty="0" err="1">
                <a:highlight>
                  <a:srgbClr val="FFFFFF"/>
                </a:highlight>
              </a:rPr>
              <a:t>midPoint</a:t>
            </a:r>
            <a:r>
              <a:rPr lang="en-CA" b="1" dirty="0">
                <a:solidFill>
                  <a:srgbClr val="000080"/>
                </a:solidFill>
                <a:highlight>
                  <a:srgbClr val="FFFFFF"/>
                </a:highlight>
              </a:rPr>
              <a:t>;</a:t>
            </a:r>
            <a:endParaRPr lang="en-CA" dirty="0">
              <a:highlight>
                <a:srgbClr val="FFFFFF"/>
              </a:highlight>
            </a:endParaRPr>
          </a:p>
          <a:p>
            <a:r>
              <a:rPr lang="en-CA" b="1" dirty="0" smtClean="0">
                <a:solidFill>
                  <a:srgbClr val="0000FF"/>
                </a:solidFill>
                <a:highlight>
                  <a:srgbClr val="FFFFFF"/>
                </a:highlight>
              </a:rPr>
              <a:t>end</a:t>
            </a:r>
            <a:endParaRPr lang="en-CA" dirty="0"/>
          </a:p>
        </p:txBody>
      </p:sp>
      <p:sp>
        <p:nvSpPr>
          <p:cNvPr id="5" name="Rectangle 4"/>
          <p:cNvSpPr/>
          <p:nvPr/>
        </p:nvSpPr>
        <p:spPr>
          <a:xfrm>
            <a:off x="4572000" y="1509041"/>
            <a:ext cx="1725152" cy="307777"/>
          </a:xfrm>
          <a:prstGeom prst="rect">
            <a:avLst/>
          </a:prstGeom>
        </p:spPr>
        <p:txBody>
          <a:bodyPr wrap="none">
            <a:spAutoFit/>
          </a:bodyPr>
          <a:lstStyle/>
          <a:p>
            <a:r>
              <a:rPr lang="en-CA" dirty="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a:solidFill>
                  <a:srgbClr val="000080"/>
                </a:solidFill>
                <a:highlight>
                  <a:srgbClr val="FFFFFF"/>
                </a:highlight>
              </a:rPr>
              <a:t>-</a:t>
            </a:r>
            <a:r>
              <a:rPr lang="en-CA" dirty="0">
                <a:solidFill>
                  <a:srgbClr val="FF8000"/>
                </a:solidFill>
                <a:highlight>
                  <a:srgbClr val="FFFFFF"/>
                </a:highlight>
              </a:rPr>
              <a:t>10</a:t>
            </a:r>
            <a:r>
              <a:rPr lang="en-CA" b="1" dirty="0">
                <a:solidFill>
                  <a:srgbClr val="000080"/>
                </a:solidFill>
                <a:highlight>
                  <a:srgbClr val="FFFFFF"/>
                </a:highlight>
              </a:rPr>
              <a:t>;</a:t>
            </a:r>
            <a:r>
              <a:rPr lang="en-CA" dirty="0">
                <a:highlight>
                  <a:srgbClr val="FFFFFF"/>
                </a:highlight>
              </a:rPr>
              <a:t> high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8</a:t>
            </a:r>
            <a:r>
              <a:rPr lang="en-CA" b="1" dirty="0">
                <a:solidFill>
                  <a:srgbClr val="000080"/>
                </a:solidFill>
                <a:highlight>
                  <a:srgbClr val="FFFFFF"/>
                </a:highlight>
              </a:rPr>
              <a:t>;</a:t>
            </a:r>
            <a:endParaRPr lang="en-CA" dirty="0">
              <a:highlight>
                <a:srgbClr val="FFFFFF"/>
              </a:highlight>
            </a:endParaRPr>
          </a:p>
        </p:txBody>
      </p:sp>
      <p:sp>
        <p:nvSpPr>
          <p:cNvPr id="10" name="Rectangle 9"/>
          <p:cNvSpPr/>
          <p:nvPr/>
        </p:nvSpPr>
        <p:spPr>
          <a:xfrm>
            <a:off x="4568836" y="1680274"/>
            <a:ext cx="1784463" cy="307777"/>
          </a:xfrm>
          <a:prstGeom prst="rect">
            <a:avLst/>
          </a:prstGeom>
        </p:spPr>
        <p:txBody>
          <a:bodyPr wrap="none">
            <a:spAutoFit/>
          </a:bodyPr>
          <a:lstStyle/>
          <a:p>
            <a:r>
              <a:rPr lang="en-CA" dirty="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a:solidFill>
                  <a:srgbClr val="000080"/>
                </a:solidFill>
                <a:highlight>
                  <a:srgbClr val="FFFFFF"/>
                </a:highlight>
              </a:rPr>
              <a:t>-</a:t>
            </a:r>
            <a:r>
              <a:rPr lang="en-CA" dirty="0">
                <a:solidFill>
                  <a:srgbClr val="FF8000"/>
                </a:solidFill>
                <a:highlight>
                  <a:srgbClr val="FFFFFF"/>
                </a:highlight>
              </a:rPr>
              <a:t>10</a:t>
            </a:r>
            <a:r>
              <a:rPr lang="en-CA" b="1" dirty="0">
                <a:solidFill>
                  <a:srgbClr val="000080"/>
                </a:solidFill>
                <a:highlight>
                  <a:srgbClr val="FFFFFF"/>
                </a:highlight>
              </a:rPr>
              <a:t>;</a:t>
            </a:r>
            <a:r>
              <a:rPr lang="en-CA" dirty="0">
                <a:highlight>
                  <a:srgbClr val="FFFFFF"/>
                </a:highlight>
              </a:rPr>
              <a:t> high </a:t>
            </a:r>
            <a:r>
              <a:rPr lang="en-CA" b="1" dirty="0">
                <a:solidFill>
                  <a:srgbClr val="000080"/>
                </a:solidFill>
                <a:highlight>
                  <a:srgbClr val="FFFFFF"/>
                </a:highlight>
              </a:rPr>
              <a:t>=</a:t>
            </a:r>
            <a:r>
              <a:rPr lang="en-CA" dirty="0">
                <a:highlight>
                  <a:srgbClr val="FFFFFF"/>
                </a:highlight>
              </a:rPr>
              <a:t> </a:t>
            </a:r>
            <a:r>
              <a:rPr lang="en-CA" dirty="0" smtClean="0">
                <a:highlight>
                  <a:srgbClr val="FFFFFF"/>
                </a:highlight>
              </a:rPr>
              <a:t>-</a:t>
            </a:r>
            <a:r>
              <a:rPr lang="en-CA" dirty="0">
                <a:solidFill>
                  <a:srgbClr val="FF8000"/>
                </a:solidFill>
                <a:highlight>
                  <a:srgbClr val="FFFFFF"/>
                </a:highlight>
              </a:rPr>
              <a:t>2</a:t>
            </a:r>
            <a:r>
              <a:rPr lang="en-CA" b="1" dirty="0" smtClean="0">
                <a:solidFill>
                  <a:srgbClr val="000080"/>
                </a:solidFill>
                <a:highlight>
                  <a:srgbClr val="FFFFFF"/>
                </a:highlight>
              </a:rPr>
              <a:t>;</a:t>
            </a:r>
            <a:endParaRPr lang="en-CA" dirty="0">
              <a:highlight>
                <a:srgbClr val="FFFFFF"/>
              </a:highlight>
            </a:endParaRPr>
          </a:p>
        </p:txBody>
      </p:sp>
      <p:sp>
        <p:nvSpPr>
          <p:cNvPr id="11" name="Rectangle 10"/>
          <p:cNvSpPr/>
          <p:nvPr/>
        </p:nvSpPr>
        <p:spPr>
          <a:xfrm>
            <a:off x="4568836" y="1867025"/>
            <a:ext cx="1625766" cy="307777"/>
          </a:xfrm>
          <a:prstGeom prst="rect">
            <a:avLst/>
          </a:prstGeom>
        </p:spPr>
        <p:txBody>
          <a:bodyPr wrap="none">
            <a:spAutoFit/>
          </a:bodyPr>
          <a:lstStyle/>
          <a:p>
            <a:r>
              <a:rPr lang="en-CA" dirty="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smtClean="0">
                <a:solidFill>
                  <a:srgbClr val="000080"/>
                </a:solidFill>
                <a:highlight>
                  <a:srgbClr val="FFFFFF"/>
                </a:highlight>
              </a:rPr>
              <a:t>-</a:t>
            </a:r>
            <a:r>
              <a:rPr lang="en-CA" dirty="0" smtClean="0">
                <a:solidFill>
                  <a:srgbClr val="FF8000"/>
                </a:solidFill>
                <a:highlight>
                  <a:srgbClr val="FFFFFF"/>
                </a:highlight>
              </a:rPr>
              <a:t>2</a:t>
            </a:r>
            <a:r>
              <a:rPr lang="en-CA" b="1" dirty="0" smtClean="0">
                <a:solidFill>
                  <a:srgbClr val="000080"/>
                </a:solidFill>
                <a:highlight>
                  <a:srgbClr val="FFFFFF"/>
                </a:highlight>
              </a:rPr>
              <a:t>;</a:t>
            </a:r>
            <a:r>
              <a:rPr lang="en-CA" dirty="0" smtClean="0">
                <a:highlight>
                  <a:srgbClr val="FFFFFF"/>
                </a:highlight>
              </a:rPr>
              <a:t> </a:t>
            </a:r>
            <a:r>
              <a:rPr lang="en-CA" dirty="0">
                <a:highlight>
                  <a:srgbClr val="FFFFFF"/>
                </a:highlight>
              </a:rPr>
              <a:t>high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8</a:t>
            </a:r>
            <a:r>
              <a:rPr lang="en-CA" b="1" dirty="0">
                <a:solidFill>
                  <a:srgbClr val="000080"/>
                </a:solidFill>
                <a:highlight>
                  <a:srgbClr val="FFFFFF"/>
                </a:highlight>
              </a:rPr>
              <a:t>;</a:t>
            </a:r>
            <a:endParaRPr lang="en-CA" dirty="0">
              <a:highlight>
                <a:srgbClr val="FFFFFF"/>
              </a:highlight>
            </a:endParaRPr>
          </a:p>
        </p:txBody>
      </p:sp>
      <p:sp>
        <p:nvSpPr>
          <p:cNvPr id="12" name="Rectangle 11"/>
          <p:cNvSpPr/>
          <p:nvPr/>
        </p:nvSpPr>
        <p:spPr>
          <a:xfrm>
            <a:off x="4568836" y="2080636"/>
            <a:ext cx="1625766" cy="307777"/>
          </a:xfrm>
          <a:prstGeom prst="rect">
            <a:avLst/>
          </a:prstGeom>
        </p:spPr>
        <p:txBody>
          <a:bodyPr wrap="none">
            <a:spAutoFit/>
          </a:bodyPr>
          <a:lstStyle/>
          <a:p>
            <a:r>
              <a:rPr lang="en-CA" dirty="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a:solidFill>
                  <a:srgbClr val="000080"/>
                </a:solidFill>
                <a:highlight>
                  <a:srgbClr val="FFFFFF"/>
                </a:highlight>
              </a:rPr>
              <a:t>-</a:t>
            </a:r>
            <a:r>
              <a:rPr lang="en-CA" dirty="0" smtClean="0">
                <a:solidFill>
                  <a:srgbClr val="FF8000"/>
                </a:solidFill>
                <a:highlight>
                  <a:srgbClr val="FFFFFF"/>
                </a:highlight>
              </a:rPr>
              <a:t>1</a:t>
            </a:r>
            <a:r>
              <a:rPr lang="en-CA" b="1" dirty="0" smtClean="0">
                <a:solidFill>
                  <a:srgbClr val="000080"/>
                </a:solidFill>
                <a:highlight>
                  <a:srgbClr val="FFFFFF"/>
                </a:highlight>
              </a:rPr>
              <a:t>;</a:t>
            </a:r>
            <a:r>
              <a:rPr lang="en-CA" dirty="0" smtClean="0">
                <a:highlight>
                  <a:srgbClr val="FFFFFF"/>
                </a:highlight>
              </a:rPr>
              <a:t> </a:t>
            </a:r>
            <a:r>
              <a:rPr lang="en-CA" dirty="0">
                <a:highlight>
                  <a:srgbClr val="FFFFFF"/>
                </a:highlight>
              </a:rPr>
              <a:t>high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8</a:t>
            </a:r>
            <a:r>
              <a:rPr lang="en-CA" b="1" dirty="0">
                <a:solidFill>
                  <a:srgbClr val="000080"/>
                </a:solidFill>
                <a:highlight>
                  <a:srgbClr val="FFFFFF"/>
                </a:highlight>
              </a:rPr>
              <a:t>;</a:t>
            </a:r>
            <a:endParaRPr lang="en-CA" dirty="0">
              <a:highlight>
                <a:srgbClr val="FFFFFF"/>
              </a:highlight>
            </a:endParaRPr>
          </a:p>
        </p:txBody>
      </p:sp>
      <p:sp>
        <p:nvSpPr>
          <p:cNvPr id="6" name="TextBox 5"/>
          <p:cNvSpPr txBox="1"/>
          <p:nvPr/>
        </p:nvSpPr>
        <p:spPr>
          <a:xfrm>
            <a:off x="4291120" y="1482993"/>
            <a:ext cx="343364" cy="954107"/>
          </a:xfrm>
          <a:prstGeom prst="rect">
            <a:avLst/>
          </a:prstGeom>
          <a:noFill/>
        </p:spPr>
        <p:txBody>
          <a:bodyPr wrap="none" rtlCol="0">
            <a:spAutoFit/>
          </a:bodyPr>
          <a:lstStyle/>
          <a:p>
            <a:r>
              <a:rPr lang="en-CA" dirty="0" smtClean="0"/>
              <a:t>a)</a:t>
            </a:r>
          </a:p>
          <a:p>
            <a:r>
              <a:rPr lang="en-CA" dirty="0" smtClean="0"/>
              <a:t>b)</a:t>
            </a:r>
          </a:p>
          <a:p>
            <a:r>
              <a:rPr lang="en-CA" dirty="0" smtClean="0"/>
              <a:t>c)</a:t>
            </a:r>
          </a:p>
          <a:p>
            <a:r>
              <a:rPr lang="en-CA" dirty="0" smtClean="0"/>
              <a:t>d)</a:t>
            </a:r>
            <a:endParaRPr lang="en-CA" dirty="0"/>
          </a:p>
        </p:txBody>
      </p:sp>
    </p:spTree>
    <p:extLst>
      <p:ext uri="{BB962C8B-B14F-4D97-AF65-F5344CB8AC3E}">
        <p14:creationId xmlns:p14="http://schemas.microsoft.com/office/powerpoint/2010/main" val="101608779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Useful Links</a:t>
            </a:r>
          </a:p>
        </p:txBody>
      </p:sp>
      <p:sp>
        <p:nvSpPr>
          <p:cNvPr id="30" name="Shape 3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dirty="0"/>
              <a:t>Course Summary:</a:t>
            </a:r>
          </a:p>
          <a:p>
            <a:pPr marL="457200" lvl="0" indent="-279400" rtl="0">
              <a:buClr>
                <a:schemeClr val="dk1"/>
              </a:buClr>
              <a:buSzPct val="166666"/>
              <a:buFont typeface="Arial"/>
              <a:buChar char="•"/>
            </a:pPr>
            <a:r>
              <a:rPr lang="en" sz="800" u="sng" dirty="0">
                <a:solidFill>
                  <a:schemeClr val="hlink"/>
                </a:solidFill>
                <a:hlinkClick r:id="rId3"/>
              </a:rPr>
              <a:t>http://s3.amazonaws.com/docuum/attachments/2086/comp%20208%20info.pdf?1240285685</a:t>
            </a:r>
          </a:p>
          <a:p>
            <a:pPr lvl="0" rtl="0">
              <a:buNone/>
            </a:pPr>
            <a:r>
              <a:rPr lang="en" dirty="0"/>
              <a:t>Run C code online:</a:t>
            </a:r>
          </a:p>
          <a:p>
            <a:pPr marL="457200" lvl="0" indent="-279400" rtl="0">
              <a:buClr>
                <a:schemeClr val="dk1"/>
              </a:buClr>
              <a:buSzPct val="166666"/>
              <a:buFont typeface="Arial"/>
              <a:buChar char="•"/>
            </a:pPr>
            <a:r>
              <a:rPr lang="en" sz="800" u="sng" dirty="0">
                <a:solidFill>
                  <a:schemeClr val="hlink"/>
                </a:solidFill>
                <a:hlinkClick r:id="rId4"/>
              </a:rPr>
              <a:t>http://codepad.org/</a:t>
            </a:r>
            <a:r>
              <a:rPr lang="en" sz="800" dirty="0"/>
              <a:t> </a:t>
            </a:r>
          </a:p>
          <a:p>
            <a:pPr marL="457200" lvl="0" indent="-279400">
              <a:buSzPct val="166666"/>
              <a:buFont typeface="Arial"/>
              <a:buChar char="•"/>
            </a:pPr>
            <a:r>
              <a:rPr lang="en-CA" sz="800" u="sng" dirty="0">
                <a:solidFill>
                  <a:schemeClr val="hlink"/>
                </a:solidFill>
                <a:hlinkClick r:id="rId5"/>
              </a:rPr>
              <a:t>http://www.tutorialspoint.com/compile_c_online.php</a:t>
            </a:r>
            <a:endParaRPr lang="en" sz="800" u="sng" dirty="0">
              <a:solidFill>
                <a:schemeClr val="hlink"/>
              </a:solidFill>
              <a:hlinkClick r:id="rId5"/>
            </a:endParaRPr>
          </a:p>
          <a:p>
            <a:r>
              <a:rPr lang="en" dirty="0" smtClean="0">
                <a:solidFill>
                  <a:schemeClr val="tx1"/>
                </a:solidFill>
                <a:hlinkClick r:id="rId6"/>
              </a:rPr>
              <a:t>Run </a:t>
            </a:r>
            <a:r>
              <a:rPr lang="en" dirty="0" smtClean="0">
                <a:solidFill>
                  <a:schemeClr val="tx1"/>
                </a:solidFill>
                <a:hlinkClick r:id="rId6"/>
              </a:rPr>
              <a:t>“Matlab” code online:</a:t>
            </a:r>
          </a:p>
          <a:p>
            <a:endParaRPr lang="en" sz="800" u="sng" dirty="0">
              <a:solidFill>
                <a:schemeClr val="hlink"/>
              </a:solidFill>
              <a:hlinkClick r:id="rId6"/>
            </a:endParaRPr>
          </a:p>
          <a:p>
            <a:pPr marL="361950" indent="-171450">
              <a:buFont typeface="Arial" panose="020B0604020202020204" pitchFamily="34" charset="0"/>
              <a:buChar char="•"/>
            </a:pPr>
            <a:r>
              <a:rPr lang="en-CA" sz="800" u="sng" dirty="0">
                <a:solidFill>
                  <a:schemeClr val="hlink"/>
                </a:solidFill>
                <a:hlinkClick r:id="rId6"/>
              </a:rPr>
              <a:t>http://octave-online.net/</a:t>
            </a:r>
            <a:endParaRPr lang="en" sz="800" u="sng" dirty="0">
              <a:solidFill>
                <a:schemeClr val="hlink"/>
              </a:solidFill>
              <a:hlinkClick r:id="rId6"/>
            </a:endParaRPr>
          </a:p>
          <a:p>
            <a:endParaRPr lang="en" sz="800" u="sng" dirty="0">
              <a:solidFill>
                <a:schemeClr val="hlink"/>
              </a:solidFill>
              <a:hlinkClick r:id="rId6"/>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92" name="Shape 192"/>
          <p:cNvSpPr txBox="1"/>
          <p:nvPr/>
        </p:nvSpPr>
        <p:spPr>
          <a:xfrm>
            <a:off x="5945700" y="1166225"/>
            <a:ext cx="2480700" cy="3040199"/>
          </a:xfrm>
          <a:prstGeom prst="rect">
            <a:avLst/>
          </a:prstGeom>
        </p:spPr>
        <p:txBody>
          <a:bodyPr lIns="91425" tIns="91425" rIns="91425" bIns="91425" anchor="t" anchorCtr="0">
            <a:noAutofit/>
          </a:bodyPr>
          <a:lstStyle/>
          <a:p>
            <a:endParaRPr/>
          </a:p>
        </p:txBody>
      </p:sp>
      <p:sp>
        <p:nvSpPr>
          <p:cNvPr id="195" name="Shape 195"/>
          <p:cNvSpPr txBox="1"/>
          <p:nvPr/>
        </p:nvSpPr>
        <p:spPr>
          <a:xfrm>
            <a:off x="350550" y="4604200"/>
            <a:ext cx="3657600" cy="457200"/>
          </a:xfrm>
          <a:prstGeom prst="rect">
            <a:avLst/>
          </a:prstGeom>
        </p:spPr>
        <p:txBody>
          <a:bodyPr lIns="91425" tIns="91425" rIns="91425" bIns="91425" anchor="t" anchorCtr="0">
            <a:noAutofit/>
          </a:bodyPr>
          <a:lstStyle/>
          <a:p>
            <a:pPr>
              <a:buNone/>
            </a:pPr>
            <a:r>
              <a:rPr lang="en" dirty="0"/>
              <a:t>Taken from Fall </a:t>
            </a:r>
            <a:r>
              <a:rPr lang="en" dirty="0" smtClean="0"/>
              <a:t>2014Final</a:t>
            </a:r>
            <a:endParaRPr lang="en" dirty="0"/>
          </a:p>
        </p:txBody>
      </p:sp>
      <p:pic>
        <p:nvPicPr>
          <p:cNvPr id="2" name="Picture 1"/>
          <p:cNvPicPr>
            <a:picLocks noChangeAspect="1"/>
          </p:cNvPicPr>
          <p:nvPr/>
        </p:nvPicPr>
        <p:blipFill rotWithShape="1">
          <a:blip r:embed="rId3"/>
          <a:srcRect t="9029" b="79241"/>
          <a:stretch/>
        </p:blipFill>
        <p:spPr>
          <a:xfrm>
            <a:off x="547116" y="918420"/>
            <a:ext cx="7209550" cy="329185"/>
          </a:xfrm>
          <a:prstGeom prst="rect">
            <a:avLst/>
          </a:prstGeom>
        </p:spPr>
      </p:pic>
      <p:sp>
        <p:nvSpPr>
          <p:cNvPr id="4" name="Rectangle 3"/>
          <p:cNvSpPr/>
          <p:nvPr/>
        </p:nvSpPr>
        <p:spPr>
          <a:xfrm>
            <a:off x="547116" y="1387239"/>
            <a:ext cx="4572000" cy="2893100"/>
          </a:xfrm>
          <a:prstGeom prst="rect">
            <a:avLst/>
          </a:prstGeom>
        </p:spPr>
        <p:txBody>
          <a:bodyPr>
            <a:spAutoFit/>
          </a:bodyPr>
          <a:lstStyle/>
          <a:p>
            <a:r>
              <a:rPr lang="en-CA" dirty="0" smtClean="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a:solidFill>
                  <a:srgbClr val="000080"/>
                </a:solidFill>
                <a:highlight>
                  <a:srgbClr val="FFFFFF"/>
                </a:highlight>
              </a:rPr>
              <a:t>-</a:t>
            </a:r>
            <a:r>
              <a:rPr lang="en-CA" dirty="0">
                <a:solidFill>
                  <a:srgbClr val="FF8000"/>
                </a:solidFill>
                <a:highlight>
                  <a:srgbClr val="FFFFFF"/>
                </a:highlight>
              </a:rPr>
              <a:t>10</a:t>
            </a:r>
            <a:r>
              <a:rPr lang="en-CA" b="1" dirty="0">
                <a:solidFill>
                  <a:srgbClr val="000080"/>
                </a:solidFill>
                <a:highlight>
                  <a:srgbClr val="FFFFFF"/>
                </a:highlight>
              </a:rPr>
              <a:t>;</a:t>
            </a:r>
            <a:r>
              <a:rPr lang="en-CA" dirty="0">
                <a:highlight>
                  <a:srgbClr val="FFFFFF"/>
                </a:highlight>
              </a:rPr>
              <a:t> high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8</a:t>
            </a:r>
            <a:r>
              <a:rPr lang="en-CA" b="1" dirty="0">
                <a:solidFill>
                  <a:srgbClr val="000080"/>
                </a:solidFill>
                <a:highlight>
                  <a:srgbClr val="FFFFFF"/>
                </a:highlight>
              </a:rPr>
              <a:t>;</a:t>
            </a:r>
            <a:endParaRPr lang="en-CA" dirty="0">
              <a:highlight>
                <a:srgbClr val="FFFFFF"/>
              </a:highlight>
            </a:endParaRPr>
          </a:p>
          <a:p>
            <a:endParaRPr lang="en-CA" dirty="0">
              <a:highlight>
                <a:srgbClr val="FFFFFF"/>
              </a:highlight>
            </a:endParaRPr>
          </a:p>
          <a:p>
            <a:r>
              <a:rPr lang="en-CA" dirty="0" err="1" smtClean="0">
                <a:highlight>
                  <a:srgbClr val="FFFFFF"/>
                </a:highlight>
              </a:rPr>
              <a:t>midPoint</a:t>
            </a:r>
            <a:r>
              <a:rPr lang="en-CA" dirty="0" smtClean="0">
                <a:highlight>
                  <a:srgbClr val="FFFFFF"/>
                </a:highlight>
              </a:rPr>
              <a:t> </a:t>
            </a:r>
            <a:r>
              <a:rPr lang="en-CA" b="1" dirty="0">
                <a:solidFill>
                  <a:srgbClr val="000080"/>
                </a:solidFill>
                <a:highlight>
                  <a:srgbClr val="FFFFFF"/>
                </a:highlight>
              </a:rPr>
              <a:t>=</a:t>
            </a:r>
            <a:r>
              <a:rPr lang="en-CA" dirty="0">
                <a:highlight>
                  <a:srgbClr val="FFFFFF"/>
                </a:highlight>
              </a:rPr>
              <a:t> mean</a:t>
            </a:r>
            <a:r>
              <a:rPr lang="en-CA" b="1" dirty="0">
                <a:solidFill>
                  <a:srgbClr val="000080"/>
                </a:solidFill>
                <a:highlight>
                  <a:srgbClr val="FFFFFF"/>
                </a:highlight>
              </a:rPr>
              <a:t>([</a:t>
            </a:r>
            <a:r>
              <a:rPr lang="en-CA" dirty="0">
                <a:highlight>
                  <a:srgbClr val="FFFFFF"/>
                </a:highlight>
              </a:rPr>
              <a:t>low high</a:t>
            </a:r>
            <a:r>
              <a:rPr lang="en-CA" b="1" dirty="0">
                <a:solidFill>
                  <a:srgbClr val="000080"/>
                </a:solidFill>
                <a:highlight>
                  <a:srgbClr val="FFFFFF"/>
                </a:highlight>
              </a:rPr>
              <a:t>]);</a:t>
            </a:r>
            <a:endParaRPr lang="en-CA" dirty="0">
              <a:highlight>
                <a:srgbClr val="FFFFFF"/>
              </a:highlight>
            </a:endParaRPr>
          </a:p>
          <a:p>
            <a:endParaRPr lang="en-CA" b="1" dirty="0" smtClean="0">
              <a:solidFill>
                <a:srgbClr val="0000FF"/>
              </a:solidFill>
              <a:highlight>
                <a:srgbClr val="FFFFFF"/>
              </a:highlight>
            </a:endParaRPr>
          </a:p>
          <a:p>
            <a:r>
              <a:rPr lang="en-CA" b="1" dirty="0" smtClean="0">
                <a:solidFill>
                  <a:srgbClr val="0000FF"/>
                </a:solidFill>
                <a:highlight>
                  <a:srgbClr val="FFFFFF"/>
                </a:highlight>
              </a:rPr>
              <a:t>if</a:t>
            </a:r>
            <a:r>
              <a:rPr lang="en-CA" b="1" dirty="0" smtClean="0">
                <a:solidFill>
                  <a:srgbClr val="000080"/>
                </a:solidFill>
                <a:highlight>
                  <a:srgbClr val="FFFFFF"/>
                </a:highlight>
              </a:rPr>
              <a:t>(</a:t>
            </a:r>
            <a:r>
              <a:rPr lang="en-CA" dirty="0" smtClean="0">
                <a:solidFill>
                  <a:srgbClr val="FF8000"/>
                </a:solidFill>
                <a:highlight>
                  <a:srgbClr val="FFFFFF"/>
                </a:highlight>
              </a:rPr>
              <a:t>2</a:t>
            </a:r>
            <a:r>
              <a:rPr lang="en-CA" b="1" dirty="0">
                <a:solidFill>
                  <a:srgbClr val="000080"/>
                </a:solidFill>
                <a:highlight>
                  <a:srgbClr val="FFFFFF"/>
                </a:highlight>
              </a:rPr>
              <a:t>*(</a:t>
            </a:r>
            <a:r>
              <a:rPr lang="en-CA" dirty="0" err="1">
                <a:highlight>
                  <a:srgbClr val="FFFFFF"/>
                </a:highlight>
              </a:rPr>
              <a:t>midPoint</a:t>
            </a:r>
            <a:r>
              <a:rPr lang="en-CA" b="1" dirty="0">
                <a:solidFill>
                  <a:srgbClr val="000080"/>
                </a:solidFill>
                <a:highlight>
                  <a:srgbClr val="FFFFFF"/>
                </a:highlight>
              </a:rPr>
              <a:t>)+</a:t>
            </a:r>
            <a:r>
              <a:rPr lang="en-CA" dirty="0">
                <a:solidFill>
                  <a:srgbClr val="FF8000"/>
                </a:solidFill>
                <a:highlight>
                  <a:srgbClr val="FFFFFF"/>
                </a:highlight>
              </a:rPr>
              <a:t>2</a:t>
            </a:r>
            <a:r>
              <a:rPr lang="en-CA" dirty="0">
                <a:highlight>
                  <a:srgbClr val="FFFFFF"/>
                </a:highlight>
              </a:rPr>
              <a:t> </a:t>
            </a:r>
            <a:r>
              <a:rPr lang="en-CA" b="1" dirty="0">
                <a:solidFill>
                  <a:srgbClr val="000080"/>
                </a:solidFill>
                <a:highlight>
                  <a:srgbClr val="FFFFFF"/>
                </a:highlight>
              </a:rPr>
              <a:t>&gt;</a:t>
            </a:r>
            <a:r>
              <a:rPr lang="en-CA" dirty="0">
                <a:highlight>
                  <a:srgbClr val="FFFFFF"/>
                </a:highlight>
              </a:rPr>
              <a:t> </a:t>
            </a:r>
            <a:r>
              <a:rPr lang="en-CA" dirty="0" smtClean="0">
                <a:solidFill>
                  <a:srgbClr val="FF8000"/>
                </a:solidFill>
                <a:highlight>
                  <a:srgbClr val="FFFFFF"/>
                </a:highlight>
              </a:rPr>
              <a:t>0</a:t>
            </a:r>
            <a:r>
              <a:rPr lang="en-CA" b="1" dirty="0" smtClean="0">
                <a:solidFill>
                  <a:srgbClr val="000080"/>
                </a:solidFill>
                <a:highlight>
                  <a:srgbClr val="FFFFFF"/>
                </a:highlight>
              </a:rPr>
              <a:t>)</a:t>
            </a:r>
            <a:endParaRPr lang="en-CA" dirty="0" smtClean="0">
              <a:highlight>
                <a:srgbClr val="FFFFFF"/>
              </a:highlight>
            </a:endParaRPr>
          </a:p>
          <a:p>
            <a:r>
              <a:rPr lang="en-CA" dirty="0">
                <a:highlight>
                  <a:srgbClr val="FFFFFF"/>
                </a:highlight>
              </a:rPr>
              <a:t>	</a:t>
            </a:r>
            <a:r>
              <a:rPr lang="en-CA" dirty="0" smtClean="0">
                <a:highlight>
                  <a:srgbClr val="FFFFFF"/>
                </a:highlight>
              </a:rPr>
              <a:t>high </a:t>
            </a:r>
            <a:r>
              <a:rPr lang="en-CA" b="1" dirty="0">
                <a:solidFill>
                  <a:srgbClr val="000080"/>
                </a:solidFill>
                <a:highlight>
                  <a:srgbClr val="FFFFFF"/>
                </a:highlight>
              </a:rPr>
              <a:t>=</a:t>
            </a:r>
            <a:r>
              <a:rPr lang="en-CA" dirty="0">
                <a:highlight>
                  <a:srgbClr val="FFFFFF"/>
                </a:highlight>
              </a:rPr>
              <a:t> </a:t>
            </a:r>
            <a:r>
              <a:rPr lang="en-CA" dirty="0" err="1">
                <a:highlight>
                  <a:srgbClr val="FFFFFF"/>
                </a:highlight>
              </a:rPr>
              <a:t>midPoint</a:t>
            </a:r>
            <a:r>
              <a:rPr lang="en-CA" b="1" dirty="0">
                <a:solidFill>
                  <a:srgbClr val="000080"/>
                </a:solidFill>
                <a:highlight>
                  <a:srgbClr val="FFFFFF"/>
                </a:highlight>
              </a:rPr>
              <a:t>;</a:t>
            </a:r>
            <a:endParaRPr lang="en-CA" dirty="0">
              <a:highlight>
                <a:srgbClr val="FFFFFF"/>
              </a:highlight>
            </a:endParaRPr>
          </a:p>
          <a:p>
            <a:r>
              <a:rPr lang="en-CA" b="1" dirty="0" smtClean="0">
                <a:solidFill>
                  <a:srgbClr val="0000FF"/>
                </a:solidFill>
                <a:highlight>
                  <a:srgbClr val="FFFFFF"/>
                </a:highlight>
              </a:rPr>
              <a:t>end</a:t>
            </a:r>
            <a:endParaRPr lang="en-CA" dirty="0">
              <a:highlight>
                <a:srgbClr val="FFFFFF"/>
              </a:highlight>
            </a:endParaRPr>
          </a:p>
          <a:p>
            <a:r>
              <a:rPr lang="en-CA" dirty="0">
                <a:highlight>
                  <a:srgbClr val="FFFFFF"/>
                </a:highlight>
              </a:rPr>
              <a:t>		</a:t>
            </a:r>
          </a:p>
          <a:p>
            <a:r>
              <a:rPr lang="en-CA" b="1" dirty="0" smtClean="0">
                <a:solidFill>
                  <a:srgbClr val="0000FF"/>
                </a:solidFill>
                <a:highlight>
                  <a:srgbClr val="FFFFFF"/>
                </a:highlight>
              </a:rPr>
              <a:t>if</a:t>
            </a:r>
            <a:r>
              <a:rPr lang="en-CA" b="1" dirty="0" smtClean="0">
                <a:solidFill>
                  <a:srgbClr val="000080"/>
                </a:solidFill>
                <a:highlight>
                  <a:srgbClr val="FFFFFF"/>
                </a:highlight>
              </a:rPr>
              <a:t>(</a:t>
            </a:r>
            <a:r>
              <a:rPr lang="en-CA" dirty="0" smtClean="0">
                <a:solidFill>
                  <a:srgbClr val="FF8000"/>
                </a:solidFill>
                <a:highlight>
                  <a:srgbClr val="FFFFFF"/>
                </a:highlight>
              </a:rPr>
              <a:t>2</a:t>
            </a:r>
            <a:r>
              <a:rPr lang="en-CA" b="1" dirty="0">
                <a:solidFill>
                  <a:srgbClr val="000080"/>
                </a:solidFill>
                <a:highlight>
                  <a:srgbClr val="FFFFFF"/>
                </a:highlight>
              </a:rPr>
              <a:t>*(</a:t>
            </a:r>
            <a:r>
              <a:rPr lang="en-CA" dirty="0">
                <a:highlight>
                  <a:srgbClr val="FFFFFF"/>
                </a:highlight>
              </a:rPr>
              <a:t>midpoint</a:t>
            </a:r>
            <a:r>
              <a:rPr lang="en-CA" b="1" dirty="0">
                <a:solidFill>
                  <a:srgbClr val="000080"/>
                </a:solidFill>
                <a:highlight>
                  <a:srgbClr val="FFFFFF"/>
                </a:highlight>
              </a:rPr>
              <a:t>)+</a:t>
            </a:r>
            <a:r>
              <a:rPr lang="en-CA" dirty="0">
                <a:solidFill>
                  <a:srgbClr val="FF8000"/>
                </a:solidFill>
                <a:highlight>
                  <a:srgbClr val="FFFFFF"/>
                </a:highlight>
              </a:rPr>
              <a:t>1</a:t>
            </a:r>
            <a:r>
              <a:rPr lang="en-CA" dirty="0">
                <a:highlight>
                  <a:srgbClr val="FFFFFF"/>
                </a:highlight>
              </a:rPr>
              <a:t> </a:t>
            </a:r>
            <a:r>
              <a:rPr lang="en-CA" b="1" dirty="0">
                <a:solidFill>
                  <a:srgbClr val="000080"/>
                </a:solidFill>
                <a:highlight>
                  <a:srgbClr val="FFFFFF"/>
                </a:highlight>
              </a:rPr>
              <a:t>&lt;</a:t>
            </a:r>
            <a:r>
              <a:rPr lang="en-CA" dirty="0">
                <a:solidFill>
                  <a:srgbClr val="FF8000"/>
                </a:solidFill>
                <a:highlight>
                  <a:srgbClr val="FFFFFF"/>
                </a:highlight>
              </a:rPr>
              <a:t>0</a:t>
            </a:r>
            <a:r>
              <a:rPr lang="en-CA" b="1" dirty="0">
                <a:solidFill>
                  <a:srgbClr val="000080"/>
                </a:solidFill>
                <a:highlight>
                  <a:srgbClr val="FFFFFF"/>
                </a:highlight>
              </a:rPr>
              <a:t>)</a:t>
            </a:r>
            <a:endParaRPr lang="en-CA" dirty="0">
              <a:highlight>
                <a:srgbClr val="FFFFFF"/>
              </a:highlight>
            </a:endParaRPr>
          </a:p>
          <a:p>
            <a:r>
              <a:rPr lang="en-CA" dirty="0" smtClean="0">
                <a:highlight>
                  <a:srgbClr val="FFFFFF"/>
                </a:highlight>
              </a:rPr>
              <a:t>	low </a:t>
            </a:r>
            <a:r>
              <a:rPr lang="en-CA" b="1" dirty="0">
                <a:solidFill>
                  <a:srgbClr val="000080"/>
                </a:solidFill>
                <a:highlight>
                  <a:srgbClr val="FFFFFF"/>
                </a:highlight>
              </a:rPr>
              <a:t>=</a:t>
            </a:r>
            <a:r>
              <a:rPr lang="en-CA" dirty="0">
                <a:highlight>
                  <a:srgbClr val="FFFFFF"/>
                </a:highlight>
              </a:rPr>
              <a:t> midpoint</a:t>
            </a:r>
          </a:p>
          <a:p>
            <a:r>
              <a:rPr lang="en-CA" b="1" dirty="0" smtClean="0">
                <a:solidFill>
                  <a:srgbClr val="0000FF"/>
                </a:solidFill>
                <a:highlight>
                  <a:srgbClr val="FFFFFF"/>
                </a:highlight>
              </a:rPr>
              <a:t>else</a:t>
            </a:r>
            <a:endParaRPr lang="en-CA" dirty="0">
              <a:highlight>
                <a:srgbClr val="FFFFFF"/>
              </a:highlight>
            </a:endParaRPr>
          </a:p>
          <a:p>
            <a:r>
              <a:rPr lang="en-CA" dirty="0" smtClean="0">
                <a:highlight>
                  <a:srgbClr val="FFFFFF"/>
                </a:highlight>
              </a:rPr>
              <a:t>	high </a:t>
            </a:r>
            <a:r>
              <a:rPr lang="en-CA" b="1" dirty="0">
                <a:solidFill>
                  <a:srgbClr val="000080"/>
                </a:solidFill>
                <a:highlight>
                  <a:srgbClr val="FFFFFF"/>
                </a:highlight>
              </a:rPr>
              <a:t>=</a:t>
            </a:r>
            <a:r>
              <a:rPr lang="en-CA" dirty="0">
                <a:highlight>
                  <a:srgbClr val="FFFFFF"/>
                </a:highlight>
              </a:rPr>
              <a:t> </a:t>
            </a:r>
            <a:r>
              <a:rPr lang="en-CA" dirty="0" err="1">
                <a:highlight>
                  <a:srgbClr val="FFFFFF"/>
                </a:highlight>
              </a:rPr>
              <a:t>midPoint</a:t>
            </a:r>
            <a:r>
              <a:rPr lang="en-CA" b="1" dirty="0">
                <a:solidFill>
                  <a:srgbClr val="000080"/>
                </a:solidFill>
                <a:highlight>
                  <a:srgbClr val="FFFFFF"/>
                </a:highlight>
              </a:rPr>
              <a:t>;</a:t>
            </a:r>
            <a:endParaRPr lang="en-CA" dirty="0">
              <a:highlight>
                <a:srgbClr val="FFFFFF"/>
              </a:highlight>
            </a:endParaRPr>
          </a:p>
          <a:p>
            <a:r>
              <a:rPr lang="en-CA" b="1" dirty="0" smtClean="0">
                <a:solidFill>
                  <a:srgbClr val="0000FF"/>
                </a:solidFill>
                <a:highlight>
                  <a:srgbClr val="FFFFFF"/>
                </a:highlight>
              </a:rPr>
              <a:t>end</a:t>
            </a:r>
            <a:endParaRPr lang="en-CA" dirty="0"/>
          </a:p>
        </p:txBody>
      </p:sp>
      <p:sp>
        <p:nvSpPr>
          <p:cNvPr id="5" name="Rectangle 4"/>
          <p:cNvSpPr/>
          <p:nvPr/>
        </p:nvSpPr>
        <p:spPr>
          <a:xfrm>
            <a:off x="4572000" y="1509041"/>
            <a:ext cx="1725152" cy="307777"/>
          </a:xfrm>
          <a:prstGeom prst="rect">
            <a:avLst/>
          </a:prstGeom>
        </p:spPr>
        <p:txBody>
          <a:bodyPr wrap="none">
            <a:spAutoFit/>
          </a:bodyPr>
          <a:lstStyle/>
          <a:p>
            <a:r>
              <a:rPr lang="en-CA" dirty="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a:solidFill>
                  <a:srgbClr val="000080"/>
                </a:solidFill>
                <a:highlight>
                  <a:srgbClr val="FFFFFF"/>
                </a:highlight>
              </a:rPr>
              <a:t>-</a:t>
            </a:r>
            <a:r>
              <a:rPr lang="en-CA" dirty="0">
                <a:solidFill>
                  <a:srgbClr val="FF8000"/>
                </a:solidFill>
                <a:highlight>
                  <a:srgbClr val="FFFFFF"/>
                </a:highlight>
              </a:rPr>
              <a:t>10</a:t>
            </a:r>
            <a:r>
              <a:rPr lang="en-CA" b="1" dirty="0">
                <a:solidFill>
                  <a:srgbClr val="000080"/>
                </a:solidFill>
                <a:highlight>
                  <a:srgbClr val="FFFFFF"/>
                </a:highlight>
              </a:rPr>
              <a:t>;</a:t>
            </a:r>
            <a:r>
              <a:rPr lang="en-CA" dirty="0">
                <a:highlight>
                  <a:srgbClr val="FFFFFF"/>
                </a:highlight>
              </a:rPr>
              <a:t> high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8</a:t>
            </a:r>
            <a:r>
              <a:rPr lang="en-CA" b="1" dirty="0">
                <a:solidFill>
                  <a:srgbClr val="000080"/>
                </a:solidFill>
                <a:highlight>
                  <a:srgbClr val="FFFFFF"/>
                </a:highlight>
              </a:rPr>
              <a:t>;</a:t>
            </a:r>
            <a:endParaRPr lang="en-CA" dirty="0">
              <a:highlight>
                <a:srgbClr val="FFFFFF"/>
              </a:highlight>
            </a:endParaRPr>
          </a:p>
        </p:txBody>
      </p:sp>
      <p:sp>
        <p:nvSpPr>
          <p:cNvPr id="10" name="Rectangle 9"/>
          <p:cNvSpPr/>
          <p:nvPr/>
        </p:nvSpPr>
        <p:spPr>
          <a:xfrm>
            <a:off x="4568836" y="1680274"/>
            <a:ext cx="1784463" cy="307777"/>
          </a:xfrm>
          <a:prstGeom prst="rect">
            <a:avLst/>
          </a:prstGeom>
        </p:spPr>
        <p:txBody>
          <a:bodyPr wrap="none">
            <a:spAutoFit/>
          </a:bodyPr>
          <a:lstStyle/>
          <a:p>
            <a:r>
              <a:rPr lang="en-CA" dirty="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a:solidFill>
                  <a:srgbClr val="000080"/>
                </a:solidFill>
                <a:highlight>
                  <a:srgbClr val="FFFFFF"/>
                </a:highlight>
              </a:rPr>
              <a:t>-</a:t>
            </a:r>
            <a:r>
              <a:rPr lang="en-CA" dirty="0">
                <a:solidFill>
                  <a:srgbClr val="FF8000"/>
                </a:solidFill>
                <a:highlight>
                  <a:srgbClr val="FFFFFF"/>
                </a:highlight>
              </a:rPr>
              <a:t>10</a:t>
            </a:r>
            <a:r>
              <a:rPr lang="en-CA" b="1" dirty="0">
                <a:solidFill>
                  <a:srgbClr val="000080"/>
                </a:solidFill>
                <a:highlight>
                  <a:srgbClr val="FFFFFF"/>
                </a:highlight>
              </a:rPr>
              <a:t>;</a:t>
            </a:r>
            <a:r>
              <a:rPr lang="en-CA" dirty="0">
                <a:highlight>
                  <a:srgbClr val="FFFFFF"/>
                </a:highlight>
              </a:rPr>
              <a:t> high </a:t>
            </a:r>
            <a:r>
              <a:rPr lang="en-CA" b="1" dirty="0">
                <a:solidFill>
                  <a:srgbClr val="000080"/>
                </a:solidFill>
                <a:highlight>
                  <a:srgbClr val="FFFFFF"/>
                </a:highlight>
              </a:rPr>
              <a:t>=</a:t>
            </a:r>
            <a:r>
              <a:rPr lang="en-CA" dirty="0">
                <a:highlight>
                  <a:srgbClr val="FFFFFF"/>
                </a:highlight>
              </a:rPr>
              <a:t> </a:t>
            </a:r>
            <a:r>
              <a:rPr lang="en-CA" dirty="0" smtClean="0">
                <a:highlight>
                  <a:srgbClr val="FFFFFF"/>
                </a:highlight>
              </a:rPr>
              <a:t>-</a:t>
            </a:r>
            <a:r>
              <a:rPr lang="en-CA" dirty="0">
                <a:solidFill>
                  <a:srgbClr val="FF8000"/>
                </a:solidFill>
                <a:highlight>
                  <a:srgbClr val="FFFFFF"/>
                </a:highlight>
              </a:rPr>
              <a:t>2</a:t>
            </a:r>
            <a:r>
              <a:rPr lang="en-CA" b="1" dirty="0" smtClean="0">
                <a:solidFill>
                  <a:srgbClr val="000080"/>
                </a:solidFill>
                <a:highlight>
                  <a:srgbClr val="FFFFFF"/>
                </a:highlight>
              </a:rPr>
              <a:t>;</a:t>
            </a:r>
            <a:endParaRPr lang="en-CA" dirty="0">
              <a:highlight>
                <a:srgbClr val="FFFFFF"/>
              </a:highlight>
            </a:endParaRPr>
          </a:p>
        </p:txBody>
      </p:sp>
      <p:sp>
        <p:nvSpPr>
          <p:cNvPr id="11" name="Rectangle 10"/>
          <p:cNvSpPr/>
          <p:nvPr/>
        </p:nvSpPr>
        <p:spPr>
          <a:xfrm>
            <a:off x="4568836" y="1867025"/>
            <a:ext cx="1625766" cy="307777"/>
          </a:xfrm>
          <a:prstGeom prst="rect">
            <a:avLst/>
          </a:prstGeom>
        </p:spPr>
        <p:txBody>
          <a:bodyPr wrap="none">
            <a:spAutoFit/>
          </a:bodyPr>
          <a:lstStyle/>
          <a:p>
            <a:r>
              <a:rPr lang="en-CA" dirty="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smtClean="0">
                <a:solidFill>
                  <a:srgbClr val="000080"/>
                </a:solidFill>
                <a:highlight>
                  <a:srgbClr val="FFFFFF"/>
                </a:highlight>
              </a:rPr>
              <a:t>-</a:t>
            </a:r>
            <a:r>
              <a:rPr lang="en-CA" dirty="0" smtClean="0">
                <a:solidFill>
                  <a:srgbClr val="FF8000"/>
                </a:solidFill>
                <a:highlight>
                  <a:srgbClr val="FFFFFF"/>
                </a:highlight>
              </a:rPr>
              <a:t>2</a:t>
            </a:r>
            <a:r>
              <a:rPr lang="en-CA" b="1" dirty="0" smtClean="0">
                <a:solidFill>
                  <a:srgbClr val="000080"/>
                </a:solidFill>
                <a:highlight>
                  <a:srgbClr val="FFFFFF"/>
                </a:highlight>
              </a:rPr>
              <a:t>;</a:t>
            </a:r>
            <a:r>
              <a:rPr lang="en-CA" dirty="0" smtClean="0">
                <a:highlight>
                  <a:srgbClr val="FFFFFF"/>
                </a:highlight>
              </a:rPr>
              <a:t> </a:t>
            </a:r>
            <a:r>
              <a:rPr lang="en-CA" dirty="0">
                <a:highlight>
                  <a:srgbClr val="FFFFFF"/>
                </a:highlight>
              </a:rPr>
              <a:t>high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8</a:t>
            </a:r>
            <a:r>
              <a:rPr lang="en-CA" b="1" dirty="0">
                <a:solidFill>
                  <a:srgbClr val="000080"/>
                </a:solidFill>
                <a:highlight>
                  <a:srgbClr val="FFFFFF"/>
                </a:highlight>
              </a:rPr>
              <a:t>;</a:t>
            </a:r>
            <a:endParaRPr lang="en-CA" dirty="0">
              <a:highlight>
                <a:srgbClr val="FFFFFF"/>
              </a:highlight>
            </a:endParaRPr>
          </a:p>
        </p:txBody>
      </p:sp>
      <p:sp>
        <p:nvSpPr>
          <p:cNvPr id="12" name="Rectangle 11"/>
          <p:cNvSpPr/>
          <p:nvPr/>
        </p:nvSpPr>
        <p:spPr>
          <a:xfrm>
            <a:off x="4568836" y="2080636"/>
            <a:ext cx="1625766" cy="307777"/>
          </a:xfrm>
          <a:prstGeom prst="rect">
            <a:avLst/>
          </a:prstGeom>
        </p:spPr>
        <p:txBody>
          <a:bodyPr wrap="none">
            <a:spAutoFit/>
          </a:bodyPr>
          <a:lstStyle/>
          <a:p>
            <a:r>
              <a:rPr lang="en-CA" dirty="0">
                <a:highlight>
                  <a:srgbClr val="FFFFFF"/>
                </a:highlight>
              </a:rPr>
              <a:t>low </a:t>
            </a:r>
            <a:r>
              <a:rPr lang="en-CA" b="1" dirty="0">
                <a:solidFill>
                  <a:srgbClr val="000080"/>
                </a:solidFill>
                <a:highlight>
                  <a:srgbClr val="FFFFFF"/>
                </a:highlight>
              </a:rPr>
              <a:t>=</a:t>
            </a:r>
            <a:r>
              <a:rPr lang="en-CA" dirty="0">
                <a:highlight>
                  <a:srgbClr val="FFFFFF"/>
                </a:highlight>
              </a:rPr>
              <a:t> </a:t>
            </a:r>
            <a:r>
              <a:rPr lang="en-CA" b="1" dirty="0">
                <a:solidFill>
                  <a:srgbClr val="000080"/>
                </a:solidFill>
                <a:highlight>
                  <a:srgbClr val="FFFFFF"/>
                </a:highlight>
              </a:rPr>
              <a:t>-</a:t>
            </a:r>
            <a:r>
              <a:rPr lang="en-CA" dirty="0" smtClean="0">
                <a:solidFill>
                  <a:srgbClr val="FF8000"/>
                </a:solidFill>
                <a:highlight>
                  <a:srgbClr val="FFFFFF"/>
                </a:highlight>
              </a:rPr>
              <a:t>1</a:t>
            </a:r>
            <a:r>
              <a:rPr lang="en-CA" b="1" dirty="0" smtClean="0">
                <a:solidFill>
                  <a:srgbClr val="000080"/>
                </a:solidFill>
                <a:highlight>
                  <a:srgbClr val="FFFFFF"/>
                </a:highlight>
              </a:rPr>
              <a:t>;</a:t>
            </a:r>
            <a:r>
              <a:rPr lang="en-CA" dirty="0" smtClean="0">
                <a:highlight>
                  <a:srgbClr val="FFFFFF"/>
                </a:highlight>
              </a:rPr>
              <a:t> </a:t>
            </a:r>
            <a:r>
              <a:rPr lang="en-CA" dirty="0">
                <a:highlight>
                  <a:srgbClr val="FFFFFF"/>
                </a:highlight>
              </a:rPr>
              <a:t>high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8</a:t>
            </a:r>
            <a:r>
              <a:rPr lang="en-CA" b="1" dirty="0">
                <a:solidFill>
                  <a:srgbClr val="000080"/>
                </a:solidFill>
                <a:highlight>
                  <a:srgbClr val="FFFFFF"/>
                </a:highlight>
              </a:rPr>
              <a:t>;</a:t>
            </a:r>
            <a:endParaRPr lang="en-CA" dirty="0">
              <a:highlight>
                <a:srgbClr val="FFFFFF"/>
              </a:highlight>
            </a:endParaRPr>
          </a:p>
        </p:txBody>
      </p:sp>
      <p:sp>
        <p:nvSpPr>
          <p:cNvPr id="6" name="TextBox 5"/>
          <p:cNvSpPr txBox="1"/>
          <p:nvPr/>
        </p:nvSpPr>
        <p:spPr>
          <a:xfrm>
            <a:off x="4291120" y="1482993"/>
            <a:ext cx="343364" cy="954107"/>
          </a:xfrm>
          <a:prstGeom prst="rect">
            <a:avLst/>
          </a:prstGeom>
          <a:noFill/>
        </p:spPr>
        <p:txBody>
          <a:bodyPr wrap="none" rtlCol="0">
            <a:spAutoFit/>
          </a:bodyPr>
          <a:lstStyle/>
          <a:p>
            <a:r>
              <a:rPr lang="en-CA" dirty="0" smtClean="0"/>
              <a:t>a)</a:t>
            </a:r>
          </a:p>
          <a:p>
            <a:r>
              <a:rPr lang="en-CA" dirty="0" smtClean="0"/>
              <a:t>b)</a:t>
            </a:r>
          </a:p>
          <a:p>
            <a:r>
              <a:rPr lang="en-CA" dirty="0" smtClean="0"/>
              <a:t>c)</a:t>
            </a:r>
          </a:p>
          <a:p>
            <a:r>
              <a:rPr lang="en-CA" dirty="0" smtClean="0"/>
              <a:t>d)</a:t>
            </a:r>
            <a:endParaRPr lang="en-CA" dirty="0"/>
          </a:p>
        </p:txBody>
      </p:sp>
      <p:sp>
        <p:nvSpPr>
          <p:cNvPr id="13" name="Shape 183"/>
          <p:cNvSpPr/>
          <p:nvPr/>
        </p:nvSpPr>
        <p:spPr>
          <a:xfrm rot="10800000">
            <a:off x="6194602" y="2188887"/>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3782023898"/>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211" name="Shape 211"/>
          <p:cNvSpPr txBox="1"/>
          <p:nvPr/>
        </p:nvSpPr>
        <p:spPr>
          <a:xfrm>
            <a:off x="5945700" y="1166225"/>
            <a:ext cx="2480700" cy="3040199"/>
          </a:xfrm>
          <a:prstGeom prst="rect">
            <a:avLst/>
          </a:prstGeom>
        </p:spPr>
        <p:txBody>
          <a:bodyPr lIns="91425" tIns="91425" rIns="91425" bIns="91425" anchor="t" anchorCtr="0">
            <a:noAutofit/>
          </a:bodyPr>
          <a:lstStyle/>
          <a:p>
            <a:endParaRPr/>
          </a:p>
        </p:txBody>
      </p:sp>
      <p:sp>
        <p:nvSpPr>
          <p:cNvPr id="212" name="Shape 212"/>
          <p:cNvSpPr txBox="1"/>
          <p:nvPr/>
        </p:nvSpPr>
        <p:spPr>
          <a:xfrm>
            <a:off x="748250" y="1280825"/>
            <a:ext cx="7738800" cy="3094199"/>
          </a:xfrm>
          <a:prstGeom prst="rect">
            <a:avLst/>
          </a:prstGeom>
        </p:spPr>
        <p:txBody>
          <a:bodyPr lIns="91425" tIns="91425" rIns="91425" bIns="91425" anchor="t" anchorCtr="0">
            <a:noAutofit/>
          </a:bodyPr>
          <a:lstStyle/>
          <a:p>
            <a:pPr lvl="0" rtl="0">
              <a:buNone/>
            </a:pPr>
            <a:r>
              <a:rPr lang="en" sz="2400"/>
              <a:t>General Solution to these types of problems:</a:t>
            </a:r>
          </a:p>
          <a:p>
            <a:pPr marL="457200" lvl="0" indent="-381000" rtl="0">
              <a:buClr>
                <a:srgbClr val="000000"/>
              </a:buClr>
              <a:buSzPct val="100000"/>
              <a:buFont typeface="Arial"/>
              <a:buAutoNum type="arabicPeriod"/>
            </a:pPr>
            <a:r>
              <a:rPr lang="en" sz="2400"/>
              <a:t>Know your stuff</a:t>
            </a:r>
          </a:p>
          <a:p>
            <a:pPr marL="457200" lvl="0" indent="-381000">
              <a:buClr>
                <a:srgbClr val="000000"/>
              </a:buClr>
              <a:buSzPct val="100000"/>
              <a:buFont typeface="Arial"/>
              <a:buAutoNum type="arabicPeriod"/>
            </a:pPr>
            <a:r>
              <a:rPr lang="en" sz="2400"/>
              <a:t>Relax, its not worth that much anyway</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Big O</a:t>
            </a:r>
          </a:p>
        </p:txBody>
      </p:sp>
      <p:sp>
        <p:nvSpPr>
          <p:cNvPr id="218" name="Shape 21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How does the Upper bound complexity grow?</a:t>
            </a:r>
          </a:p>
          <a:p>
            <a:endParaRPr lang="en"/>
          </a:p>
          <a:p>
            <a:pPr lvl="0" rtl="0">
              <a:buNone/>
            </a:pPr>
            <a:r>
              <a:rPr lang="en"/>
              <a:t>Its a measure of either run-time or resources (memory slots, etc.)</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Big O</a:t>
            </a:r>
          </a:p>
        </p:txBody>
      </p:sp>
      <p:pic>
        <p:nvPicPr>
          <p:cNvPr id="224" name="Shape 224"/>
          <p:cNvPicPr preferRelativeResize="0"/>
          <p:nvPr/>
        </p:nvPicPr>
        <p:blipFill>
          <a:blip r:embed="rId3"/>
          <a:stretch>
            <a:fillRect/>
          </a:stretch>
        </p:blipFill>
        <p:spPr>
          <a:xfrm>
            <a:off x="654800" y="895850"/>
            <a:ext cx="8113250" cy="3862774"/>
          </a:xfrm>
          <a:prstGeom prst="rect">
            <a:avLst/>
          </a:prstGeom>
        </p:spPr>
      </p:pic>
      <p:sp>
        <p:nvSpPr>
          <p:cNvPr id="225" name="Shape 225"/>
          <p:cNvSpPr txBox="1"/>
          <p:nvPr/>
        </p:nvSpPr>
        <p:spPr>
          <a:xfrm>
            <a:off x="869600" y="4401975"/>
            <a:ext cx="3657600" cy="457200"/>
          </a:xfrm>
          <a:prstGeom prst="rect">
            <a:avLst/>
          </a:prstGeom>
        </p:spPr>
        <p:txBody>
          <a:bodyPr lIns="91425" tIns="91425" rIns="91425" bIns="91425" anchor="t" anchorCtr="0">
            <a:noAutofit/>
          </a:bodyPr>
          <a:lstStyle/>
          <a:p>
            <a:pPr lvl="0" rtl="0">
              <a:buNone/>
            </a:pPr>
            <a:r>
              <a:rPr lang="en"/>
              <a:t>Taken from fall 2006 final</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Big O</a:t>
            </a:r>
          </a:p>
        </p:txBody>
      </p:sp>
      <p:pic>
        <p:nvPicPr>
          <p:cNvPr id="231" name="Shape 231"/>
          <p:cNvPicPr preferRelativeResize="0"/>
          <p:nvPr/>
        </p:nvPicPr>
        <p:blipFill>
          <a:blip r:embed="rId3"/>
          <a:stretch>
            <a:fillRect/>
          </a:stretch>
        </p:blipFill>
        <p:spPr>
          <a:xfrm>
            <a:off x="457200" y="1210750"/>
            <a:ext cx="5381625" cy="2562225"/>
          </a:xfrm>
          <a:prstGeom prst="rect">
            <a:avLst/>
          </a:prstGeom>
        </p:spPr>
      </p:pic>
      <p:sp>
        <p:nvSpPr>
          <p:cNvPr id="232" name="Shape 232"/>
          <p:cNvSpPr txBox="1"/>
          <p:nvPr/>
        </p:nvSpPr>
        <p:spPr>
          <a:xfrm>
            <a:off x="869600" y="4401975"/>
            <a:ext cx="3657600" cy="457200"/>
          </a:xfrm>
          <a:prstGeom prst="rect">
            <a:avLst/>
          </a:prstGeom>
        </p:spPr>
        <p:txBody>
          <a:bodyPr lIns="91425" tIns="91425" rIns="91425" bIns="91425" anchor="t" anchorCtr="0">
            <a:noAutofit/>
          </a:bodyPr>
          <a:lstStyle/>
          <a:p>
            <a:pPr>
              <a:buNone/>
            </a:pPr>
            <a:r>
              <a:rPr lang="en"/>
              <a:t>Taken from fall 2006 final</a:t>
            </a:r>
          </a:p>
        </p:txBody>
      </p:sp>
      <p:sp>
        <p:nvSpPr>
          <p:cNvPr id="233" name="Shape 233"/>
          <p:cNvSpPr txBox="1"/>
          <p:nvPr/>
        </p:nvSpPr>
        <p:spPr>
          <a:xfrm>
            <a:off x="4372150" y="2055925"/>
            <a:ext cx="3657600" cy="457200"/>
          </a:xfrm>
          <a:prstGeom prst="rect">
            <a:avLst/>
          </a:prstGeom>
        </p:spPr>
        <p:txBody>
          <a:bodyPr lIns="91425" tIns="91425" rIns="91425" bIns="91425" anchor="t" anchorCtr="0">
            <a:noAutofit/>
          </a:bodyPr>
          <a:lstStyle/>
          <a:p>
            <a:pPr>
              <a:buNone/>
            </a:pPr>
            <a:r>
              <a:rPr lang="en"/>
              <a:t>3n-1</a:t>
            </a:r>
          </a:p>
        </p:txBody>
      </p:sp>
      <p:sp>
        <p:nvSpPr>
          <p:cNvPr id="234" name="Shape 234"/>
          <p:cNvSpPr txBox="1"/>
          <p:nvPr/>
        </p:nvSpPr>
        <p:spPr>
          <a:xfrm>
            <a:off x="4621600" y="1830975"/>
            <a:ext cx="3657600" cy="457200"/>
          </a:xfrm>
          <a:prstGeom prst="rect">
            <a:avLst/>
          </a:prstGeom>
        </p:spPr>
        <p:txBody>
          <a:bodyPr lIns="91425" tIns="91425" rIns="91425" bIns="91425" anchor="t" anchorCtr="0">
            <a:noAutofit/>
          </a:bodyPr>
          <a:lstStyle/>
          <a:p>
            <a:pPr lvl="0" rtl="0">
              <a:buNone/>
            </a:pPr>
            <a:r>
              <a:rPr lang="en"/>
              <a:t>2n</a:t>
            </a:r>
          </a:p>
        </p:txBody>
      </p:sp>
      <p:sp>
        <p:nvSpPr>
          <p:cNvPr id="235" name="Shape 235"/>
          <p:cNvSpPr txBox="1"/>
          <p:nvPr/>
        </p:nvSpPr>
        <p:spPr>
          <a:xfrm>
            <a:off x="5123250" y="1598725"/>
            <a:ext cx="3657600" cy="457200"/>
          </a:xfrm>
          <a:prstGeom prst="rect">
            <a:avLst/>
          </a:prstGeom>
        </p:spPr>
        <p:txBody>
          <a:bodyPr lIns="91425" tIns="91425" rIns="91425" bIns="91425" anchor="t" anchorCtr="0">
            <a:noAutofit/>
          </a:bodyPr>
          <a:lstStyle/>
          <a:p>
            <a:pPr lvl="0" rtl="0">
              <a:buNone/>
            </a:pPr>
            <a:r>
              <a:rPr lang="en"/>
              <a:t>n</a:t>
            </a:r>
          </a:p>
        </p:txBody>
      </p:sp>
      <p:cxnSp>
        <p:nvCxnSpPr>
          <p:cNvPr id="236" name="Shape 236"/>
          <p:cNvCxnSpPr/>
          <p:nvPr/>
        </p:nvCxnSpPr>
        <p:spPr>
          <a:xfrm>
            <a:off x="2972850" y="1786400"/>
            <a:ext cx="2150399" cy="0"/>
          </a:xfrm>
          <a:prstGeom prst="straightConnector1">
            <a:avLst/>
          </a:prstGeom>
          <a:noFill/>
          <a:ln w="19050" cap="flat">
            <a:solidFill>
              <a:schemeClr val="dk2"/>
            </a:solidFill>
            <a:prstDash val="solid"/>
            <a:round/>
            <a:headEnd type="none" w="lg" len="lg"/>
            <a:tailEnd type="triangle" w="lg" len="lg"/>
          </a:ln>
        </p:spPr>
      </p:cxnSp>
      <p:cxnSp>
        <p:nvCxnSpPr>
          <p:cNvPr id="237" name="Shape 237"/>
          <p:cNvCxnSpPr/>
          <p:nvPr/>
        </p:nvCxnSpPr>
        <p:spPr>
          <a:xfrm>
            <a:off x="3424500" y="1981900"/>
            <a:ext cx="1166100" cy="0"/>
          </a:xfrm>
          <a:prstGeom prst="straightConnector1">
            <a:avLst/>
          </a:prstGeom>
          <a:noFill/>
          <a:ln w="19050" cap="flat">
            <a:solidFill>
              <a:schemeClr val="dk2"/>
            </a:solidFill>
            <a:prstDash val="solid"/>
            <a:round/>
            <a:headEnd type="none" w="lg" len="lg"/>
            <a:tailEnd type="triangle" w="lg" len="lg"/>
          </a:ln>
        </p:spPr>
      </p:cxnSp>
      <p:cxnSp>
        <p:nvCxnSpPr>
          <p:cNvPr id="238" name="Shape 238"/>
          <p:cNvCxnSpPr/>
          <p:nvPr/>
        </p:nvCxnSpPr>
        <p:spPr>
          <a:xfrm>
            <a:off x="3862675" y="2251550"/>
            <a:ext cx="471899" cy="0"/>
          </a:xfrm>
          <a:prstGeom prst="straightConnector1">
            <a:avLst/>
          </a:prstGeom>
          <a:noFill/>
          <a:ln w="19050" cap="flat">
            <a:solidFill>
              <a:schemeClr val="dk2"/>
            </a:solidFill>
            <a:prstDash val="solid"/>
            <a:round/>
            <a:headEnd type="none" w="lg" len="lg"/>
            <a:tailEnd type="triangle" w="lg" len="lg"/>
          </a:ln>
        </p:spPr>
      </p:cxnSp>
      <p:sp>
        <p:nvSpPr>
          <p:cNvPr id="239" name="Shape 239"/>
          <p:cNvSpPr txBox="1"/>
          <p:nvPr/>
        </p:nvSpPr>
        <p:spPr>
          <a:xfrm>
            <a:off x="4476125" y="2736925"/>
            <a:ext cx="3657600" cy="457200"/>
          </a:xfrm>
          <a:prstGeom prst="rect">
            <a:avLst/>
          </a:prstGeom>
        </p:spPr>
        <p:txBody>
          <a:bodyPr lIns="91425" tIns="91425" rIns="91425" bIns="91425" anchor="t" anchorCtr="0">
            <a:noAutofit/>
          </a:bodyPr>
          <a:lstStyle/>
          <a:p>
            <a:pPr lvl="0" rtl="0">
              <a:buNone/>
            </a:pPr>
            <a:r>
              <a:rPr lang="en"/>
              <a:t>n*(2n)*(3n-1) </a:t>
            </a:r>
          </a:p>
          <a:p>
            <a:pPr lvl="0" rtl="0">
              <a:buNone/>
            </a:pPr>
            <a:r>
              <a:rPr lang="en"/>
              <a:t>= 2n^2*(3n-1) </a:t>
            </a:r>
          </a:p>
          <a:p>
            <a:pPr lvl="0" rtl="0">
              <a:buNone/>
            </a:pPr>
            <a:r>
              <a:rPr lang="en"/>
              <a:t>= 6n^3 - 2n^2</a:t>
            </a:r>
          </a:p>
        </p:txBody>
      </p:sp>
      <p:cxnSp>
        <p:nvCxnSpPr>
          <p:cNvPr id="240" name="Shape 240"/>
          <p:cNvCxnSpPr/>
          <p:nvPr/>
        </p:nvCxnSpPr>
        <p:spPr>
          <a:xfrm rot="10800000">
            <a:off x="1570650" y="3323500"/>
            <a:ext cx="2993099" cy="33599"/>
          </a:xfrm>
          <a:prstGeom prst="straightConnector1">
            <a:avLst/>
          </a:prstGeom>
          <a:noFill/>
          <a:ln w="19050" cap="flat">
            <a:solidFill>
              <a:schemeClr val="dk2"/>
            </a:solidFill>
            <a:prstDash val="solid"/>
            <a:round/>
            <a:headEnd type="none" w="lg" len="lg"/>
            <a:tailEnd type="triangle" w="lg" len="lg"/>
          </a:ln>
        </p:spPr>
      </p:cxnSp>
      <p:sp>
        <p:nvSpPr>
          <p:cNvPr id="241" name="Shape 241"/>
          <p:cNvSpPr txBox="1"/>
          <p:nvPr/>
        </p:nvSpPr>
        <p:spPr>
          <a:xfrm>
            <a:off x="5838825" y="3194125"/>
            <a:ext cx="3657600" cy="457200"/>
          </a:xfrm>
          <a:prstGeom prst="rect">
            <a:avLst/>
          </a:prstGeom>
        </p:spPr>
        <p:txBody>
          <a:bodyPr lIns="91425" tIns="91425" rIns="91425" bIns="91425" anchor="t" anchorCtr="0">
            <a:noAutofit/>
          </a:bodyPr>
          <a:lstStyle/>
          <a:p>
            <a:pPr>
              <a:buNone/>
            </a:pPr>
            <a:r>
              <a:rPr lang="en"/>
              <a:t>Take the highest order</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Big O</a:t>
            </a:r>
            <a:endParaRPr lang="en-CA" dirty="0"/>
          </a:p>
        </p:txBody>
      </p:sp>
      <p:pic>
        <p:nvPicPr>
          <p:cNvPr id="4" name="Picture 3"/>
          <p:cNvPicPr>
            <a:picLocks noChangeAspect="1"/>
          </p:cNvPicPr>
          <p:nvPr/>
        </p:nvPicPr>
        <p:blipFill>
          <a:blip r:embed="rId2"/>
          <a:stretch>
            <a:fillRect/>
          </a:stretch>
        </p:blipFill>
        <p:spPr>
          <a:xfrm>
            <a:off x="257175" y="1371600"/>
            <a:ext cx="8629650" cy="2581275"/>
          </a:xfrm>
          <a:prstGeom prst="rect">
            <a:avLst/>
          </a:prstGeom>
        </p:spPr>
      </p:pic>
    </p:spTree>
    <p:extLst>
      <p:ext uri="{BB962C8B-B14F-4D97-AF65-F5344CB8AC3E}">
        <p14:creationId xmlns:p14="http://schemas.microsoft.com/office/powerpoint/2010/main" val="989714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Big O</a:t>
            </a:r>
            <a:endParaRPr lang="en-CA" dirty="0"/>
          </a:p>
        </p:txBody>
      </p:sp>
      <p:pic>
        <p:nvPicPr>
          <p:cNvPr id="4" name="Picture 3"/>
          <p:cNvPicPr>
            <a:picLocks noChangeAspect="1"/>
          </p:cNvPicPr>
          <p:nvPr/>
        </p:nvPicPr>
        <p:blipFill>
          <a:blip r:embed="rId2"/>
          <a:stretch>
            <a:fillRect/>
          </a:stretch>
        </p:blipFill>
        <p:spPr>
          <a:xfrm>
            <a:off x="257175" y="1371600"/>
            <a:ext cx="8629650" cy="2581275"/>
          </a:xfrm>
          <a:prstGeom prst="rect">
            <a:avLst/>
          </a:prstGeom>
        </p:spPr>
      </p:pic>
      <p:sp>
        <p:nvSpPr>
          <p:cNvPr id="5" name="Shape 256"/>
          <p:cNvSpPr/>
          <p:nvPr/>
        </p:nvSpPr>
        <p:spPr>
          <a:xfrm rot="10800000">
            <a:off x="1520337" y="2541038"/>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3" name="TextBox 2"/>
          <p:cNvSpPr txBox="1"/>
          <p:nvPr/>
        </p:nvSpPr>
        <p:spPr>
          <a:xfrm>
            <a:off x="3127597" y="2541038"/>
            <a:ext cx="5229554" cy="2246769"/>
          </a:xfrm>
          <a:prstGeom prst="rect">
            <a:avLst/>
          </a:prstGeom>
          <a:noFill/>
        </p:spPr>
        <p:txBody>
          <a:bodyPr wrap="square" rtlCol="0">
            <a:spAutoFit/>
          </a:bodyPr>
          <a:lstStyle/>
          <a:p>
            <a:r>
              <a:rPr lang="en-CA" dirty="0"/>
              <a:t>This question involves knowing that bubble sort is of time complexity O(n^2). This means that as you have more values to sort, the amount of time to sort them grows proportionally to the square of the amount of values. Use the following ratio so solve for N.</a:t>
            </a:r>
          </a:p>
          <a:p>
            <a:r>
              <a:rPr lang="en-CA" dirty="0"/>
              <a:t/>
            </a:r>
            <a:br>
              <a:rPr lang="en-CA" dirty="0"/>
            </a:br>
            <a:endParaRPr lang="en-CA" dirty="0"/>
          </a:p>
          <a:p>
            <a:r>
              <a:rPr lang="en-CA" dirty="0"/>
              <a:t>200^2/N^2 = 200/800</a:t>
            </a:r>
          </a:p>
          <a:p>
            <a:r>
              <a:rPr lang="en-CA" dirty="0"/>
              <a:t>N=400</a:t>
            </a:r>
          </a:p>
          <a:p>
            <a:endParaRPr lang="en-CA" dirty="0"/>
          </a:p>
        </p:txBody>
      </p:sp>
    </p:spTree>
    <p:extLst>
      <p:ext uri="{BB962C8B-B14F-4D97-AF65-F5344CB8AC3E}">
        <p14:creationId xmlns:p14="http://schemas.microsoft.com/office/powerpoint/2010/main" val="681752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Binary Searching</a:t>
            </a:r>
            <a:endParaRPr lang="en-CA" dirty="0"/>
          </a:p>
        </p:txBody>
      </p:sp>
      <p:sp>
        <p:nvSpPr>
          <p:cNvPr id="3" name="Text Placeholder 2"/>
          <p:cNvSpPr>
            <a:spLocks noGrp="1"/>
          </p:cNvSpPr>
          <p:nvPr>
            <p:ph type="body" idx="1"/>
          </p:nvPr>
        </p:nvSpPr>
        <p:spPr/>
        <p:txBody>
          <a:bodyPr/>
          <a:lstStyle/>
          <a:p>
            <a:r>
              <a:rPr lang="en-CA" sz="1400" dirty="0"/>
              <a:t>1.Take a sorted array A and set two </a:t>
            </a:r>
            <a:r>
              <a:rPr lang="en-CA" sz="1400" dirty="0" err="1"/>
              <a:t>indeces</a:t>
            </a:r>
            <a:r>
              <a:rPr lang="en-CA" sz="1400" dirty="0"/>
              <a:t> left and right where left is the lowest value and right is the highest value</a:t>
            </a:r>
          </a:p>
          <a:p>
            <a:r>
              <a:rPr lang="en-CA" sz="1400" dirty="0"/>
              <a:t>2. if left is greater than or equal to right then RETURN with no results</a:t>
            </a:r>
          </a:p>
          <a:p>
            <a:r>
              <a:rPr lang="en-CA" sz="1400" dirty="0"/>
              <a:t>3. calculate a mid index using mid=(</a:t>
            </a:r>
            <a:r>
              <a:rPr lang="en-CA" sz="1400" dirty="0" err="1"/>
              <a:t>left+right</a:t>
            </a:r>
            <a:r>
              <a:rPr lang="en-CA" sz="1400" dirty="0"/>
              <a:t>)/2</a:t>
            </a:r>
          </a:p>
          <a:p>
            <a:r>
              <a:rPr lang="en-CA" sz="1400" dirty="0"/>
              <a:t>4. check if A[mid] is the value you are looking for RETURN A[mid]</a:t>
            </a:r>
          </a:p>
          <a:p>
            <a:r>
              <a:rPr lang="en-CA" sz="1400" dirty="0"/>
              <a:t>5. otherwise if A[mid] is less than your value set left = mid (search the upper half) else set right=mid (search the lower half</a:t>
            </a:r>
          </a:p>
          <a:p>
            <a:r>
              <a:rPr lang="en-CA" sz="1400" dirty="0"/>
              <a:t>6. Return to step 2</a:t>
            </a:r>
          </a:p>
          <a:p>
            <a:r>
              <a:rPr lang="en-CA" sz="1400" dirty="0"/>
              <a:t/>
            </a:r>
            <a:br>
              <a:rPr lang="en-CA" sz="1400" dirty="0"/>
            </a:br>
            <a:endParaRPr lang="en-CA" sz="1400" dirty="0"/>
          </a:p>
          <a:p>
            <a:endParaRPr lang="en-CA" dirty="0"/>
          </a:p>
        </p:txBody>
      </p:sp>
    </p:spTree>
    <p:extLst>
      <p:ext uri="{BB962C8B-B14F-4D97-AF65-F5344CB8AC3E}">
        <p14:creationId xmlns:p14="http://schemas.microsoft.com/office/powerpoint/2010/main" val="2851051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Binary Searching</a:t>
            </a:r>
            <a:endParaRPr lang="en-CA" dirty="0"/>
          </a:p>
        </p:txBody>
      </p:sp>
      <p:pic>
        <p:nvPicPr>
          <p:cNvPr id="4" name="Picture 3"/>
          <p:cNvPicPr>
            <a:picLocks noChangeAspect="1"/>
          </p:cNvPicPr>
          <p:nvPr/>
        </p:nvPicPr>
        <p:blipFill>
          <a:blip r:embed="rId2"/>
          <a:stretch>
            <a:fillRect/>
          </a:stretch>
        </p:blipFill>
        <p:spPr>
          <a:xfrm>
            <a:off x="547687" y="1218676"/>
            <a:ext cx="8048625" cy="2181225"/>
          </a:xfrm>
          <a:prstGeom prst="rect">
            <a:avLst/>
          </a:prstGeom>
        </p:spPr>
      </p:pic>
    </p:spTree>
    <p:extLst>
      <p:ext uri="{BB962C8B-B14F-4D97-AF65-F5344CB8AC3E}">
        <p14:creationId xmlns:p14="http://schemas.microsoft.com/office/powerpoint/2010/main" val="446851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Binary Searching</a:t>
            </a:r>
            <a:endParaRPr lang="en-CA" dirty="0"/>
          </a:p>
        </p:txBody>
      </p:sp>
      <p:pic>
        <p:nvPicPr>
          <p:cNvPr id="4" name="Picture 3"/>
          <p:cNvPicPr>
            <a:picLocks noChangeAspect="1"/>
          </p:cNvPicPr>
          <p:nvPr/>
        </p:nvPicPr>
        <p:blipFill>
          <a:blip r:embed="rId2"/>
          <a:stretch>
            <a:fillRect/>
          </a:stretch>
        </p:blipFill>
        <p:spPr>
          <a:xfrm>
            <a:off x="547687" y="1218676"/>
            <a:ext cx="8048625" cy="2181225"/>
          </a:xfrm>
          <a:prstGeom prst="rect">
            <a:avLst/>
          </a:prstGeom>
        </p:spPr>
      </p:pic>
      <p:sp>
        <p:nvSpPr>
          <p:cNvPr id="5" name="Rectangle 4"/>
          <p:cNvSpPr/>
          <p:nvPr/>
        </p:nvSpPr>
        <p:spPr>
          <a:xfrm>
            <a:off x="2194560" y="3756898"/>
            <a:ext cx="4572000" cy="738664"/>
          </a:xfrm>
          <a:prstGeom prst="rect">
            <a:avLst/>
          </a:prstGeom>
        </p:spPr>
        <p:txBody>
          <a:bodyPr>
            <a:spAutoFit/>
          </a:bodyPr>
          <a:lstStyle/>
          <a:p>
            <a:r>
              <a:rPr lang="en-CA" dirty="0">
                <a:latin typeface="Tahoma" panose="020B0604030504040204" pitchFamily="34" charset="0"/>
              </a:rPr>
              <a:t>Looking at the </a:t>
            </a:r>
            <a:r>
              <a:rPr lang="en-CA" dirty="0" smtClean="0">
                <a:latin typeface="Tahoma" panose="020B0604030504040204" pitchFamily="34" charset="0"/>
              </a:rPr>
              <a:t>plain English definition, </a:t>
            </a:r>
            <a:r>
              <a:rPr lang="en-CA" dirty="0">
                <a:latin typeface="Tahoma" panose="020B0604030504040204" pitchFamily="34" charset="0"/>
              </a:rPr>
              <a:t>the only way to exit this program and still have left index less than right index is if step 4 occurs.</a:t>
            </a:r>
            <a:endParaRPr lang="en-CA" dirty="0"/>
          </a:p>
        </p:txBody>
      </p:sp>
      <p:sp>
        <p:nvSpPr>
          <p:cNvPr id="6" name="Shape 256"/>
          <p:cNvSpPr/>
          <p:nvPr/>
        </p:nvSpPr>
        <p:spPr>
          <a:xfrm rot="10800000">
            <a:off x="5388249" y="211127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341800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Study Strategies</a:t>
            </a:r>
          </a:p>
        </p:txBody>
      </p:sp>
      <p:sp>
        <p:nvSpPr>
          <p:cNvPr id="36" name="Shape 3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buClr>
                <a:schemeClr val="dk1"/>
              </a:buClr>
              <a:buSzPct val="100000"/>
              <a:buFont typeface="Arial"/>
              <a:buAutoNum type="arabicPeriod"/>
            </a:pPr>
            <a:r>
              <a:rPr lang="en"/>
              <a:t>Do past finals</a:t>
            </a:r>
          </a:p>
          <a:p>
            <a:pPr marL="914400" lvl="1" indent="-381000" rtl="0">
              <a:buClr>
                <a:schemeClr val="dk1"/>
              </a:buClr>
              <a:buSzPct val="80000"/>
              <a:buFont typeface="Arial"/>
              <a:buAutoNum type="alphaLcPeriod"/>
            </a:pPr>
            <a:r>
              <a:rPr lang="en"/>
              <a:t>Check the course website</a:t>
            </a:r>
          </a:p>
          <a:p>
            <a:pPr marL="914400" lvl="1" indent="-381000" rtl="0">
              <a:buClr>
                <a:schemeClr val="dk1"/>
              </a:buClr>
              <a:buSzPct val="80000"/>
              <a:buFont typeface="Arial"/>
              <a:buAutoNum type="alphaLcPeriod"/>
            </a:pPr>
            <a:r>
              <a:rPr lang="en"/>
              <a:t>Start by doing the hardest questions first</a:t>
            </a:r>
          </a:p>
          <a:p>
            <a:pPr marL="914400" lvl="1" indent="-381000" rtl="0">
              <a:buClr>
                <a:schemeClr val="dk1"/>
              </a:buClr>
              <a:buSzPct val="80000"/>
              <a:buFont typeface="Arial"/>
              <a:buAutoNum type="alphaLcPeriod"/>
            </a:pPr>
            <a:r>
              <a:rPr lang="en"/>
              <a:t>Test your code on the computer</a:t>
            </a:r>
          </a:p>
          <a:p>
            <a:pPr marL="457200" lvl="0" indent="-419100" rtl="0">
              <a:buClr>
                <a:schemeClr val="dk1"/>
              </a:buClr>
              <a:buSzPct val="100000"/>
              <a:buFont typeface="Arial"/>
              <a:buAutoNum type="arabicPeriod"/>
            </a:pPr>
            <a:r>
              <a:rPr lang="en"/>
              <a:t>Make a cheat sheet (as an exercise)</a:t>
            </a:r>
          </a:p>
          <a:p>
            <a:endParaRPr lang="en"/>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247" name="Shape 247"/>
          <p:cNvSpPr txBox="1">
            <a:spLocks noGrp="1"/>
          </p:cNvSpPr>
          <p:nvPr>
            <p:ph type="body" idx="1"/>
          </p:nvPr>
        </p:nvSpPr>
        <p:spPr>
          <a:xfrm>
            <a:off x="457200" y="1200150"/>
            <a:ext cx="5636700" cy="3725699"/>
          </a:xfrm>
          <a:prstGeom prst="rect">
            <a:avLst/>
          </a:prstGeom>
        </p:spPr>
        <p:txBody>
          <a:bodyPr lIns="91425" tIns="91425" rIns="91425" bIns="91425" anchor="t" anchorCtr="0">
            <a:noAutofit/>
          </a:bodyPr>
          <a:lstStyle/>
          <a:p>
            <a:pPr lvl="0" rtl="0">
              <a:buNone/>
            </a:pPr>
            <a:r>
              <a:rPr lang="en"/>
              <a:t>One pass of Bubble sort:</a:t>
            </a:r>
          </a:p>
          <a:p>
            <a:pPr marL="457200" lvl="0" indent="-342900" rtl="0">
              <a:buClr>
                <a:schemeClr val="dk1"/>
              </a:buClr>
              <a:buSzPct val="100000"/>
              <a:buFont typeface="Arial"/>
              <a:buAutoNum type="arabicPeriod"/>
            </a:pPr>
            <a:r>
              <a:rPr lang="en" sz="1800"/>
              <a:t>Start at the back</a:t>
            </a:r>
          </a:p>
          <a:p>
            <a:pPr marL="457200" lvl="0" indent="-342900" rtl="0">
              <a:buClr>
                <a:schemeClr val="dk1"/>
              </a:buClr>
              <a:buSzPct val="100000"/>
              <a:buFont typeface="Arial"/>
              <a:buAutoNum type="arabicPeriod"/>
            </a:pPr>
            <a:r>
              <a:rPr lang="en" sz="1800"/>
              <a:t>Swap if that element is less than the preceding</a:t>
            </a:r>
          </a:p>
          <a:p>
            <a:pPr marL="457200" lvl="0" indent="-342900" rtl="0">
              <a:buClr>
                <a:schemeClr val="dk1"/>
              </a:buClr>
              <a:buSzPct val="100000"/>
              <a:buFont typeface="Arial"/>
              <a:buAutoNum type="arabicPeriod"/>
            </a:pPr>
            <a:r>
              <a:rPr lang="en" sz="1800"/>
              <a:t>Move to the next element </a:t>
            </a:r>
            <a:r>
              <a:rPr lang="en" sz="1200"/>
              <a:t>(continue till first element)</a:t>
            </a:r>
          </a:p>
        </p:txBody>
      </p:sp>
      <p:pic>
        <p:nvPicPr>
          <p:cNvPr id="248" name="Shape 248"/>
          <p:cNvPicPr preferRelativeResize="0"/>
          <p:nvPr/>
        </p:nvPicPr>
        <p:blipFill>
          <a:blip r:embed="rId3"/>
          <a:stretch>
            <a:fillRect/>
          </a:stretch>
        </p:blipFill>
        <p:spPr>
          <a:xfrm>
            <a:off x="6269925" y="1112300"/>
            <a:ext cx="1790700" cy="400050"/>
          </a:xfrm>
          <a:prstGeom prst="rect">
            <a:avLst/>
          </a:prstGeom>
        </p:spPr>
      </p:pic>
      <p:sp>
        <p:nvSpPr>
          <p:cNvPr id="249" name="Shape 249"/>
          <p:cNvSpPr/>
          <p:nvPr/>
        </p:nvSpPr>
        <p:spPr>
          <a:xfrm rot="-5400000">
            <a:off x="7484025" y="15570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50" name="Shape 250"/>
          <p:cNvSpPr/>
          <p:nvPr/>
        </p:nvSpPr>
        <p:spPr>
          <a:xfrm rot="-5400000">
            <a:off x="7178025" y="15570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51" name="Shape 251"/>
          <p:cNvPicPr preferRelativeResize="0"/>
          <p:nvPr/>
        </p:nvPicPr>
        <p:blipFill>
          <a:blip r:embed="rId4"/>
          <a:stretch>
            <a:fillRect/>
          </a:stretch>
        </p:blipFill>
        <p:spPr>
          <a:xfrm>
            <a:off x="6330300" y="1844425"/>
            <a:ext cx="1733550" cy="400050"/>
          </a:xfrm>
          <a:prstGeom prst="rect">
            <a:avLst/>
          </a:prstGeom>
        </p:spPr>
      </p:pic>
      <p:sp>
        <p:nvSpPr>
          <p:cNvPr id="252" name="Shape 252"/>
          <p:cNvSpPr/>
          <p:nvPr/>
        </p:nvSpPr>
        <p:spPr>
          <a:xfrm rot="-5400000">
            <a:off x="7484025" y="23234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53" name="Shape 253"/>
          <p:cNvSpPr/>
          <p:nvPr/>
        </p:nvSpPr>
        <p:spPr>
          <a:xfrm rot="-5400000">
            <a:off x="7178025" y="23234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54" name="Shape 254"/>
          <p:cNvPicPr preferRelativeResize="0"/>
          <p:nvPr/>
        </p:nvPicPr>
        <p:blipFill>
          <a:blip r:embed="rId4"/>
          <a:stretch>
            <a:fillRect/>
          </a:stretch>
        </p:blipFill>
        <p:spPr>
          <a:xfrm>
            <a:off x="6451500" y="2638550"/>
            <a:ext cx="1733550" cy="400050"/>
          </a:xfrm>
          <a:prstGeom prst="rect">
            <a:avLst/>
          </a:prstGeom>
        </p:spPr>
      </p:pic>
      <p:sp>
        <p:nvSpPr>
          <p:cNvPr id="255" name="Shape 255"/>
          <p:cNvSpPr/>
          <p:nvPr/>
        </p:nvSpPr>
        <p:spPr>
          <a:xfrm rot="-5400000">
            <a:off x="7299225" y="3089787"/>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56" name="Shape 256"/>
          <p:cNvSpPr/>
          <p:nvPr/>
        </p:nvSpPr>
        <p:spPr>
          <a:xfrm rot="-5400000">
            <a:off x="7025025" y="31044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57" name="Shape 257"/>
          <p:cNvPicPr preferRelativeResize="0"/>
          <p:nvPr/>
        </p:nvPicPr>
        <p:blipFill>
          <a:blip r:embed="rId4"/>
          <a:stretch>
            <a:fillRect/>
          </a:stretch>
        </p:blipFill>
        <p:spPr>
          <a:xfrm>
            <a:off x="6483300" y="3360425"/>
            <a:ext cx="1733550" cy="400050"/>
          </a:xfrm>
          <a:prstGeom prst="rect">
            <a:avLst/>
          </a:prstGeom>
        </p:spPr>
      </p:pic>
      <p:sp>
        <p:nvSpPr>
          <p:cNvPr id="258" name="Shape 258"/>
          <p:cNvSpPr/>
          <p:nvPr/>
        </p:nvSpPr>
        <p:spPr>
          <a:xfrm rot="-5400000">
            <a:off x="6993225" y="38067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59" name="Shape 259"/>
          <p:cNvSpPr/>
          <p:nvPr/>
        </p:nvSpPr>
        <p:spPr>
          <a:xfrm rot="-5400000">
            <a:off x="6727700" y="38067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60" name="Shape 260"/>
          <p:cNvPicPr preferRelativeResize="0"/>
          <p:nvPr/>
        </p:nvPicPr>
        <p:blipFill>
          <a:blip r:embed="rId5"/>
          <a:stretch>
            <a:fillRect/>
          </a:stretch>
        </p:blipFill>
        <p:spPr>
          <a:xfrm>
            <a:off x="6511875" y="4085675"/>
            <a:ext cx="1704975" cy="381000"/>
          </a:xfrm>
          <a:prstGeom prst="rect">
            <a:avLst/>
          </a:prstGeom>
        </p:spPr>
      </p:pic>
      <p:sp>
        <p:nvSpPr>
          <p:cNvPr id="261" name="Shape 261"/>
          <p:cNvSpPr/>
          <p:nvPr/>
        </p:nvSpPr>
        <p:spPr>
          <a:xfrm rot="-5400000">
            <a:off x="7025025" y="45089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62" name="Shape 262"/>
          <p:cNvSpPr/>
          <p:nvPr/>
        </p:nvSpPr>
        <p:spPr>
          <a:xfrm rot="-5400000">
            <a:off x="6759500" y="45089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268" name="Shape 268"/>
          <p:cNvSpPr txBox="1">
            <a:spLocks noGrp="1"/>
          </p:cNvSpPr>
          <p:nvPr>
            <p:ph type="body" idx="1"/>
          </p:nvPr>
        </p:nvSpPr>
        <p:spPr>
          <a:xfrm>
            <a:off x="457200" y="1200150"/>
            <a:ext cx="5636700" cy="3725699"/>
          </a:xfrm>
          <a:prstGeom prst="rect">
            <a:avLst/>
          </a:prstGeom>
        </p:spPr>
        <p:txBody>
          <a:bodyPr lIns="91425" tIns="91425" rIns="91425" bIns="91425" anchor="t" anchorCtr="0">
            <a:noAutofit/>
          </a:bodyPr>
          <a:lstStyle/>
          <a:p>
            <a:pPr lvl="0" rtl="0">
              <a:buNone/>
            </a:pPr>
            <a:r>
              <a:rPr lang="en"/>
              <a:t>One pass of Selection sort:</a:t>
            </a:r>
          </a:p>
          <a:p>
            <a:pPr marL="457200" lvl="0" indent="-342900" rtl="0">
              <a:buClr>
                <a:schemeClr val="dk1"/>
              </a:buClr>
              <a:buSzPct val="100000"/>
              <a:buFont typeface="Arial"/>
              <a:buAutoNum type="arabicPeriod"/>
            </a:pPr>
            <a:r>
              <a:rPr lang="en" sz="1800"/>
              <a:t>Find the smallest element</a:t>
            </a:r>
          </a:p>
          <a:p>
            <a:pPr marL="457200" lvl="0" indent="-342900" rtl="0">
              <a:buClr>
                <a:schemeClr val="dk1"/>
              </a:buClr>
              <a:buSzPct val="100000"/>
              <a:buFont typeface="Arial"/>
              <a:buAutoNum type="arabicPeriod"/>
            </a:pPr>
            <a:r>
              <a:rPr lang="en" sz="1800"/>
              <a:t>Swap it with the front</a:t>
            </a:r>
          </a:p>
        </p:txBody>
      </p:sp>
      <p:pic>
        <p:nvPicPr>
          <p:cNvPr id="269" name="Shape 269"/>
          <p:cNvPicPr preferRelativeResize="0"/>
          <p:nvPr/>
        </p:nvPicPr>
        <p:blipFill>
          <a:blip r:embed="rId3"/>
          <a:stretch>
            <a:fillRect/>
          </a:stretch>
        </p:blipFill>
        <p:spPr>
          <a:xfrm>
            <a:off x="6330600" y="1685300"/>
            <a:ext cx="1790700" cy="400050"/>
          </a:xfrm>
          <a:prstGeom prst="rect">
            <a:avLst/>
          </a:prstGeom>
        </p:spPr>
      </p:pic>
      <p:sp>
        <p:nvSpPr>
          <p:cNvPr id="270" name="Shape 270"/>
          <p:cNvSpPr/>
          <p:nvPr/>
        </p:nvSpPr>
        <p:spPr>
          <a:xfrm rot="-5400000">
            <a:off x="6638725" y="36063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71" name="Shape 271"/>
          <p:cNvPicPr preferRelativeResize="0"/>
          <p:nvPr/>
        </p:nvPicPr>
        <p:blipFill>
          <a:blip r:embed="rId4"/>
          <a:stretch>
            <a:fillRect/>
          </a:stretch>
        </p:blipFill>
        <p:spPr>
          <a:xfrm>
            <a:off x="6302025" y="2997175"/>
            <a:ext cx="1819275" cy="466725"/>
          </a:xfrm>
          <a:prstGeom prst="rect">
            <a:avLst/>
          </a:prstGeom>
        </p:spPr>
      </p:pic>
      <p:sp>
        <p:nvSpPr>
          <p:cNvPr id="272" name="Shape 272"/>
          <p:cNvSpPr/>
          <p:nvPr/>
        </p:nvSpPr>
        <p:spPr>
          <a:xfrm rot="-5400000">
            <a:off x="6919200" y="22352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278" name="Shape 278"/>
          <p:cNvSpPr txBox="1">
            <a:spLocks noGrp="1"/>
          </p:cNvSpPr>
          <p:nvPr>
            <p:ph type="body" idx="1"/>
          </p:nvPr>
        </p:nvSpPr>
        <p:spPr>
          <a:xfrm>
            <a:off x="457200" y="1200150"/>
            <a:ext cx="5636700" cy="3725699"/>
          </a:xfrm>
          <a:prstGeom prst="rect">
            <a:avLst/>
          </a:prstGeom>
        </p:spPr>
        <p:txBody>
          <a:bodyPr lIns="91425" tIns="91425" rIns="91425" bIns="91425" anchor="t" anchorCtr="0">
            <a:noAutofit/>
          </a:bodyPr>
          <a:lstStyle/>
          <a:p>
            <a:pPr lvl="0" rtl="0">
              <a:buNone/>
            </a:pPr>
            <a:r>
              <a:rPr lang="en"/>
              <a:t>One pass of Selection sort:</a:t>
            </a:r>
          </a:p>
          <a:p>
            <a:pPr marL="457200" lvl="0" indent="-342900" rtl="0">
              <a:buClr>
                <a:schemeClr val="dk1"/>
              </a:buClr>
              <a:buSzPct val="100000"/>
              <a:buFont typeface="Arial"/>
              <a:buAutoNum type="arabicPeriod"/>
            </a:pPr>
            <a:r>
              <a:rPr lang="en" sz="1800"/>
              <a:t>Find the smallest element</a:t>
            </a:r>
          </a:p>
          <a:p>
            <a:pPr marL="457200" lvl="0" indent="-342900" rtl="0">
              <a:buClr>
                <a:schemeClr val="dk1"/>
              </a:buClr>
              <a:buSzPct val="100000"/>
              <a:buFont typeface="Arial"/>
              <a:buAutoNum type="arabicPeriod"/>
            </a:pPr>
            <a:r>
              <a:rPr lang="en" sz="1800"/>
              <a:t>Swap it with the front</a:t>
            </a:r>
          </a:p>
        </p:txBody>
      </p:sp>
      <p:pic>
        <p:nvPicPr>
          <p:cNvPr id="279" name="Shape 279"/>
          <p:cNvPicPr preferRelativeResize="0"/>
          <p:nvPr/>
        </p:nvPicPr>
        <p:blipFill>
          <a:blip r:embed="rId3"/>
          <a:stretch>
            <a:fillRect/>
          </a:stretch>
        </p:blipFill>
        <p:spPr>
          <a:xfrm>
            <a:off x="6330600" y="1685300"/>
            <a:ext cx="1790700" cy="400050"/>
          </a:xfrm>
          <a:prstGeom prst="rect">
            <a:avLst/>
          </a:prstGeom>
        </p:spPr>
      </p:pic>
      <p:sp>
        <p:nvSpPr>
          <p:cNvPr id="280" name="Shape 280"/>
          <p:cNvSpPr/>
          <p:nvPr/>
        </p:nvSpPr>
        <p:spPr>
          <a:xfrm rot="-5400000">
            <a:off x="6658950" y="30708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81" name="Shape 281"/>
          <p:cNvPicPr preferRelativeResize="0"/>
          <p:nvPr/>
        </p:nvPicPr>
        <p:blipFill>
          <a:blip r:embed="rId4"/>
          <a:stretch>
            <a:fillRect/>
          </a:stretch>
        </p:blipFill>
        <p:spPr>
          <a:xfrm>
            <a:off x="6330600" y="2467875"/>
            <a:ext cx="1819275" cy="466725"/>
          </a:xfrm>
          <a:prstGeom prst="rect">
            <a:avLst/>
          </a:prstGeom>
        </p:spPr>
      </p:pic>
      <p:sp>
        <p:nvSpPr>
          <p:cNvPr id="282" name="Shape 282"/>
          <p:cNvSpPr/>
          <p:nvPr/>
        </p:nvSpPr>
        <p:spPr>
          <a:xfrm rot="-5400000">
            <a:off x="6919200" y="22352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83" name="Shape 283"/>
          <p:cNvSpPr txBox="1"/>
          <p:nvPr/>
        </p:nvSpPr>
        <p:spPr>
          <a:xfrm>
            <a:off x="707825" y="2959375"/>
            <a:ext cx="4435800" cy="457200"/>
          </a:xfrm>
          <a:prstGeom prst="rect">
            <a:avLst/>
          </a:prstGeom>
        </p:spPr>
        <p:txBody>
          <a:bodyPr lIns="91425" tIns="91425" rIns="91425" bIns="91425" anchor="t" anchorCtr="0">
            <a:noAutofit/>
          </a:bodyPr>
          <a:lstStyle/>
          <a:p>
            <a:pPr>
              <a:buNone/>
            </a:pPr>
            <a:r>
              <a:rPr lang="en"/>
              <a:t>What would the array look like after a second pass?</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289" name="Shape 289"/>
          <p:cNvSpPr txBox="1">
            <a:spLocks noGrp="1"/>
          </p:cNvSpPr>
          <p:nvPr>
            <p:ph type="body" idx="1"/>
          </p:nvPr>
        </p:nvSpPr>
        <p:spPr>
          <a:xfrm>
            <a:off x="457200" y="1200150"/>
            <a:ext cx="5636700" cy="3725699"/>
          </a:xfrm>
          <a:prstGeom prst="rect">
            <a:avLst/>
          </a:prstGeom>
        </p:spPr>
        <p:txBody>
          <a:bodyPr lIns="91425" tIns="91425" rIns="91425" bIns="91425" anchor="t" anchorCtr="0">
            <a:noAutofit/>
          </a:bodyPr>
          <a:lstStyle/>
          <a:p>
            <a:pPr lvl="0" rtl="0">
              <a:buNone/>
            </a:pPr>
            <a:r>
              <a:rPr lang="en"/>
              <a:t>One pass of Selection sort:</a:t>
            </a:r>
          </a:p>
          <a:p>
            <a:pPr marL="457200" lvl="0" indent="-342900" rtl="0">
              <a:buClr>
                <a:schemeClr val="dk1"/>
              </a:buClr>
              <a:buSzPct val="100000"/>
              <a:buFont typeface="Arial"/>
              <a:buAutoNum type="arabicPeriod"/>
            </a:pPr>
            <a:r>
              <a:rPr lang="en" sz="1800"/>
              <a:t>Find the smallest element</a:t>
            </a:r>
          </a:p>
          <a:p>
            <a:pPr marL="457200" lvl="0" indent="-342900" rtl="0">
              <a:buClr>
                <a:schemeClr val="dk1"/>
              </a:buClr>
              <a:buSzPct val="100000"/>
              <a:buFont typeface="Arial"/>
              <a:buAutoNum type="arabicPeriod"/>
            </a:pPr>
            <a:r>
              <a:rPr lang="en" sz="1800"/>
              <a:t>Swap it with the front</a:t>
            </a:r>
          </a:p>
        </p:txBody>
      </p:sp>
      <p:pic>
        <p:nvPicPr>
          <p:cNvPr id="290" name="Shape 290"/>
          <p:cNvPicPr preferRelativeResize="0"/>
          <p:nvPr/>
        </p:nvPicPr>
        <p:blipFill>
          <a:blip r:embed="rId3"/>
          <a:stretch>
            <a:fillRect/>
          </a:stretch>
        </p:blipFill>
        <p:spPr>
          <a:xfrm>
            <a:off x="6330600" y="1685300"/>
            <a:ext cx="1790700" cy="400050"/>
          </a:xfrm>
          <a:prstGeom prst="rect">
            <a:avLst/>
          </a:prstGeom>
        </p:spPr>
      </p:pic>
      <p:sp>
        <p:nvSpPr>
          <p:cNvPr id="291" name="Shape 291"/>
          <p:cNvSpPr/>
          <p:nvPr/>
        </p:nvSpPr>
        <p:spPr>
          <a:xfrm rot="-5400000">
            <a:off x="6658950" y="30708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92" name="Shape 292"/>
          <p:cNvPicPr preferRelativeResize="0"/>
          <p:nvPr/>
        </p:nvPicPr>
        <p:blipFill>
          <a:blip r:embed="rId4"/>
          <a:stretch>
            <a:fillRect/>
          </a:stretch>
        </p:blipFill>
        <p:spPr>
          <a:xfrm>
            <a:off x="6330600" y="2467875"/>
            <a:ext cx="1819275" cy="466725"/>
          </a:xfrm>
          <a:prstGeom prst="rect">
            <a:avLst/>
          </a:prstGeom>
        </p:spPr>
      </p:pic>
      <p:sp>
        <p:nvSpPr>
          <p:cNvPr id="293" name="Shape 293"/>
          <p:cNvSpPr/>
          <p:nvPr/>
        </p:nvSpPr>
        <p:spPr>
          <a:xfrm rot="-5400000">
            <a:off x="6919200" y="22352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94" name="Shape 294"/>
          <p:cNvSpPr txBox="1"/>
          <p:nvPr/>
        </p:nvSpPr>
        <p:spPr>
          <a:xfrm>
            <a:off x="707825" y="2959375"/>
            <a:ext cx="4435800" cy="457200"/>
          </a:xfrm>
          <a:prstGeom prst="rect">
            <a:avLst/>
          </a:prstGeom>
        </p:spPr>
        <p:txBody>
          <a:bodyPr lIns="91425" tIns="91425" rIns="91425" bIns="91425" anchor="t" anchorCtr="0">
            <a:noAutofit/>
          </a:bodyPr>
          <a:lstStyle/>
          <a:p>
            <a:pPr lvl="0" rtl="0">
              <a:buNone/>
            </a:pPr>
            <a:r>
              <a:rPr lang="en"/>
              <a:t>What would the array look like after a second pass?</a:t>
            </a:r>
          </a:p>
        </p:txBody>
      </p:sp>
      <p:pic>
        <p:nvPicPr>
          <p:cNvPr id="295" name="Shape 295"/>
          <p:cNvPicPr preferRelativeResize="0"/>
          <p:nvPr/>
        </p:nvPicPr>
        <p:blipFill>
          <a:blip r:embed="rId5"/>
          <a:stretch>
            <a:fillRect/>
          </a:stretch>
        </p:blipFill>
        <p:spPr>
          <a:xfrm>
            <a:off x="1831850" y="4242650"/>
            <a:ext cx="1832229" cy="400050"/>
          </a:xfrm>
          <a:prstGeom prst="rect">
            <a:avLst/>
          </a:prstGeom>
        </p:spPr>
      </p:pic>
      <p:pic>
        <p:nvPicPr>
          <p:cNvPr id="296" name="Shape 296"/>
          <p:cNvPicPr preferRelativeResize="0"/>
          <p:nvPr/>
        </p:nvPicPr>
        <p:blipFill>
          <a:blip r:embed="rId4"/>
          <a:stretch>
            <a:fillRect/>
          </a:stretch>
        </p:blipFill>
        <p:spPr>
          <a:xfrm>
            <a:off x="1838325" y="3368550"/>
            <a:ext cx="1819275" cy="466725"/>
          </a:xfrm>
          <a:prstGeom prst="rect">
            <a:avLst/>
          </a:prstGeom>
        </p:spPr>
      </p:pic>
      <p:sp>
        <p:nvSpPr>
          <p:cNvPr id="297" name="Shape 297"/>
          <p:cNvSpPr/>
          <p:nvPr/>
        </p:nvSpPr>
        <p:spPr>
          <a:xfrm rot="-5400000">
            <a:off x="3103500" y="3910587"/>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98" name="Shape 298"/>
          <p:cNvSpPr/>
          <p:nvPr/>
        </p:nvSpPr>
        <p:spPr>
          <a:xfrm rot="-5400000">
            <a:off x="2409375" y="46932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cxnSp>
        <p:nvCxnSpPr>
          <p:cNvPr id="299" name="Shape 299"/>
          <p:cNvCxnSpPr>
            <a:endCxn id="290" idx="1"/>
          </p:cNvCxnSpPr>
          <p:nvPr/>
        </p:nvCxnSpPr>
        <p:spPr>
          <a:xfrm rot="10800000" flipH="1">
            <a:off x="3729600" y="1885325"/>
            <a:ext cx="2600999" cy="170099"/>
          </a:xfrm>
          <a:prstGeom prst="straightConnector1">
            <a:avLst/>
          </a:prstGeom>
          <a:noFill/>
          <a:ln w="19050" cap="flat">
            <a:solidFill>
              <a:schemeClr val="dk2"/>
            </a:solidFill>
            <a:prstDash val="solid"/>
            <a:round/>
            <a:headEnd type="none" w="lg" len="lg"/>
            <a:tailEnd type="triangle" w="lg" len="lg"/>
          </a:ln>
        </p:spPr>
      </p:cxnSp>
      <p:cxnSp>
        <p:nvCxnSpPr>
          <p:cNvPr id="300" name="Shape 300"/>
          <p:cNvCxnSpPr>
            <a:endCxn id="292" idx="1"/>
          </p:cNvCxnSpPr>
          <p:nvPr/>
        </p:nvCxnSpPr>
        <p:spPr>
          <a:xfrm>
            <a:off x="3292500" y="2334637"/>
            <a:ext cx="3038099" cy="366599"/>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306" name="Shape 306"/>
          <p:cNvSpPr txBox="1">
            <a:spLocks noGrp="1"/>
          </p:cNvSpPr>
          <p:nvPr>
            <p:ph type="body" idx="1"/>
          </p:nvPr>
        </p:nvSpPr>
        <p:spPr>
          <a:xfrm>
            <a:off x="457200" y="1200150"/>
            <a:ext cx="5636700" cy="3725699"/>
          </a:xfrm>
          <a:prstGeom prst="rect">
            <a:avLst/>
          </a:prstGeom>
        </p:spPr>
        <p:txBody>
          <a:bodyPr lIns="91425" tIns="91425" rIns="91425" bIns="91425" anchor="t" anchorCtr="0">
            <a:noAutofit/>
          </a:bodyPr>
          <a:lstStyle/>
          <a:p>
            <a:pPr lvl="0" rtl="0">
              <a:buNone/>
            </a:pPr>
            <a:r>
              <a:rPr lang="en"/>
              <a:t>One pass of Insertion sort:</a:t>
            </a:r>
          </a:p>
          <a:p>
            <a:pPr marL="457200" lvl="0" indent="-342900" rtl="0">
              <a:buClr>
                <a:schemeClr val="dk1"/>
              </a:buClr>
              <a:buSzPct val="100000"/>
              <a:buFont typeface="Arial"/>
              <a:buAutoNum type="arabicPeriod"/>
            </a:pPr>
            <a:r>
              <a:rPr lang="en" sz="1800"/>
              <a:t>Take an element from the rest of the list</a:t>
            </a:r>
          </a:p>
          <a:p>
            <a:pPr marL="457200" lvl="0" indent="-342900" rtl="0">
              <a:buClr>
                <a:schemeClr val="dk1"/>
              </a:buClr>
              <a:buSzPct val="100000"/>
              <a:buFont typeface="Arial"/>
              <a:buAutoNum type="arabicPeriod"/>
            </a:pPr>
            <a:r>
              <a:rPr lang="en" sz="1800"/>
              <a:t>Insert it to the sorted list</a:t>
            </a:r>
          </a:p>
        </p:txBody>
      </p:sp>
      <p:pic>
        <p:nvPicPr>
          <p:cNvPr id="307" name="Shape 307"/>
          <p:cNvPicPr preferRelativeResize="0"/>
          <p:nvPr/>
        </p:nvPicPr>
        <p:blipFill>
          <a:blip r:embed="rId3"/>
          <a:stretch>
            <a:fillRect/>
          </a:stretch>
        </p:blipFill>
        <p:spPr>
          <a:xfrm>
            <a:off x="6316337" y="1112275"/>
            <a:ext cx="1790700" cy="400050"/>
          </a:xfrm>
          <a:prstGeom prst="rect">
            <a:avLst/>
          </a:prstGeom>
        </p:spPr>
      </p:pic>
      <p:sp>
        <p:nvSpPr>
          <p:cNvPr id="308" name="Shape 308"/>
          <p:cNvSpPr/>
          <p:nvPr/>
        </p:nvSpPr>
        <p:spPr>
          <a:xfrm rot="-5400000">
            <a:off x="6953725" y="31174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309" name="Shape 309"/>
          <p:cNvPicPr preferRelativeResize="0"/>
          <p:nvPr/>
        </p:nvPicPr>
        <p:blipFill>
          <a:blip r:embed="rId4"/>
          <a:stretch>
            <a:fillRect/>
          </a:stretch>
        </p:blipFill>
        <p:spPr>
          <a:xfrm>
            <a:off x="6316325" y="2516925"/>
            <a:ext cx="1819275" cy="466725"/>
          </a:xfrm>
          <a:prstGeom prst="rect">
            <a:avLst/>
          </a:prstGeom>
        </p:spPr>
      </p:pic>
      <p:sp>
        <p:nvSpPr>
          <p:cNvPr id="310" name="Shape 310"/>
          <p:cNvSpPr/>
          <p:nvPr/>
        </p:nvSpPr>
        <p:spPr>
          <a:xfrm rot="-5400000">
            <a:off x="6602350" y="15408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311" name="Shape 311"/>
          <p:cNvPicPr preferRelativeResize="0"/>
          <p:nvPr/>
        </p:nvPicPr>
        <p:blipFill>
          <a:blip r:embed="rId3"/>
          <a:stretch>
            <a:fillRect/>
          </a:stretch>
        </p:blipFill>
        <p:spPr>
          <a:xfrm>
            <a:off x="6330625" y="1834675"/>
            <a:ext cx="1790700" cy="400050"/>
          </a:xfrm>
          <a:prstGeom prst="rect">
            <a:avLst/>
          </a:prstGeom>
        </p:spPr>
      </p:pic>
      <p:sp>
        <p:nvSpPr>
          <p:cNvPr id="312" name="Shape 312"/>
          <p:cNvSpPr/>
          <p:nvPr/>
        </p:nvSpPr>
        <p:spPr>
          <a:xfrm rot="-5400000">
            <a:off x="6953725" y="22842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313" name="Shape 313"/>
          <p:cNvSpPr/>
          <p:nvPr/>
        </p:nvSpPr>
        <p:spPr>
          <a:xfrm rot="-5400000">
            <a:off x="7355550" y="4015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314" name="Shape 314"/>
          <p:cNvPicPr preferRelativeResize="0"/>
          <p:nvPr/>
        </p:nvPicPr>
        <p:blipFill>
          <a:blip r:embed="rId4"/>
          <a:stretch>
            <a:fillRect/>
          </a:stretch>
        </p:blipFill>
        <p:spPr>
          <a:xfrm>
            <a:off x="6387862" y="3437500"/>
            <a:ext cx="1819275" cy="466725"/>
          </a:xfrm>
          <a:prstGeom prst="rect">
            <a:avLst/>
          </a:prstGeom>
        </p:spPr>
      </p:pic>
      <p:pic>
        <p:nvPicPr>
          <p:cNvPr id="315" name="Shape 315"/>
          <p:cNvPicPr preferRelativeResize="0"/>
          <p:nvPr/>
        </p:nvPicPr>
        <p:blipFill>
          <a:blip r:embed="rId5"/>
          <a:stretch>
            <a:fillRect/>
          </a:stretch>
        </p:blipFill>
        <p:spPr>
          <a:xfrm>
            <a:off x="6511700" y="4355587"/>
            <a:ext cx="1695450" cy="361950"/>
          </a:xfrm>
          <a:prstGeom prst="rect">
            <a:avLst/>
          </a:prstGeom>
        </p:spPr>
      </p:pic>
      <p:sp>
        <p:nvSpPr>
          <p:cNvPr id="316" name="Shape 316"/>
          <p:cNvSpPr/>
          <p:nvPr/>
        </p:nvSpPr>
        <p:spPr>
          <a:xfrm rot="-5400000">
            <a:off x="7355550" y="48290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cxnSp>
        <p:nvCxnSpPr>
          <p:cNvPr id="317" name="Shape 317"/>
          <p:cNvCxnSpPr/>
          <p:nvPr/>
        </p:nvCxnSpPr>
        <p:spPr>
          <a:xfrm>
            <a:off x="5891775" y="1860550"/>
            <a:ext cx="2858100" cy="0"/>
          </a:xfrm>
          <a:prstGeom prst="straightConnector1">
            <a:avLst/>
          </a:prstGeom>
          <a:noFill/>
          <a:ln w="19050" cap="flat">
            <a:solidFill>
              <a:schemeClr val="dk2"/>
            </a:solidFill>
            <a:prstDash val="solid"/>
            <a:round/>
            <a:headEnd type="none" w="lg" len="lg"/>
            <a:tailEnd type="none" w="lg" len="lg"/>
          </a:ln>
        </p:spPr>
      </p:cxnSp>
      <p:cxnSp>
        <p:nvCxnSpPr>
          <p:cNvPr id="318" name="Shape 318"/>
          <p:cNvCxnSpPr/>
          <p:nvPr/>
        </p:nvCxnSpPr>
        <p:spPr>
          <a:xfrm>
            <a:off x="6013100" y="3451475"/>
            <a:ext cx="2730299" cy="0"/>
          </a:xfrm>
          <a:prstGeom prst="straightConnector1">
            <a:avLst/>
          </a:prstGeom>
          <a:noFill/>
          <a:ln w="19050" cap="flat">
            <a:solidFill>
              <a:schemeClr val="dk2"/>
            </a:solidFill>
            <a:prstDash val="solid"/>
            <a:round/>
            <a:headEnd type="none" w="lg" len="lg"/>
            <a:tailEnd type="none" w="lg" len="lg"/>
          </a:ln>
        </p:spPr>
      </p:cxnSp>
      <p:sp>
        <p:nvSpPr>
          <p:cNvPr id="319" name="Shape 319"/>
          <p:cNvSpPr txBox="1"/>
          <p:nvPr/>
        </p:nvSpPr>
        <p:spPr>
          <a:xfrm>
            <a:off x="5397175" y="1095275"/>
            <a:ext cx="3657600" cy="457200"/>
          </a:xfrm>
          <a:prstGeom prst="rect">
            <a:avLst/>
          </a:prstGeom>
        </p:spPr>
        <p:txBody>
          <a:bodyPr lIns="91425" tIns="91425" rIns="91425" bIns="91425" anchor="t" anchorCtr="0">
            <a:noAutofit/>
          </a:bodyPr>
          <a:lstStyle/>
          <a:p>
            <a:pPr>
              <a:buNone/>
            </a:pPr>
            <a:r>
              <a:rPr lang="en" dirty="0" smtClean="0"/>
              <a:t>0 </a:t>
            </a:r>
            <a:r>
              <a:rPr lang="en" dirty="0"/>
              <a:t>pass:</a:t>
            </a:r>
          </a:p>
        </p:txBody>
      </p:sp>
      <p:sp>
        <p:nvSpPr>
          <p:cNvPr id="320" name="Shape 320"/>
          <p:cNvSpPr txBox="1"/>
          <p:nvPr/>
        </p:nvSpPr>
        <p:spPr>
          <a:xfrm>
            <a:off x="5392512" y="1840412"/>
            <a:ext cx="3657600" cy="457200"/>
          </a:xfrm>
          <a:prstGeom prst="rect">
            <a:avLst/>
          </a:prstGeom>
        </p:spPr>
        <p:txBody>
          <a:bodyPr lIns="91425" tIns="91425" rIns="91425" bIns="91425" anchor="t" anchorCtr="0">
            <a:noAutofit/>
          </a:bodyPr>
          <a:lstStyle/>
          <a:p>
            <a:pPr lvl="0" rtl="0">
              <a:buNone/>
            </a:pPr>
            <a:r>
              <a:rPr lang="en" dirty="0" smtClean="0"/>
              <a:t>1st </a:t>
            </a:r>
            <a:r>
              <a:rPr lang="en" dirty="0"/>
              <a:t>pass:</a:t>
            </a:r>
          </a:p>
        </p:txBody>
      </p:sp>
      <p:sp>
        <p:nvSpPr>
          <p:cNvPr id="321" name="Shape 321"/>
          <p:cNvSpPr txBox="1"/>
          <p:nvPr/>
        </p:nvSpPr>
        <p:spPr>
          <a:xfrm>
            <a:off x="5459100" y="3441012"/>
            <a:ext cx="3657600" cy="457200"/>
          </a:xfrm>
          <a:prstGeom prst="rect">
            <a:avLst/>
          </a:prstGeom>
        </p:spPr>
        <p:txBody>
          <a:bodyPr lIns="91425" tIns="91425" rIns="91425" bIns="91425" anchor="t" anchorCtr="0">
            <a:noAutofit/>
          </a:bodyPr>
          <a:lstStyle/>
          <a:p>
            <a:pPr lvl="0" rtl="0">
              <a:buNone/>
            </a:pPr>
            <a:r>
              <a:rPr lang="en" dirty="0" smtClean="0"/>
              <a:t>2nd </a:t>
            </a:r>
            <a:r>
              <a:rPr lang="en" dirty="0"/>
              <a:t>pass:</a:t>
            </a: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Sorting Pop Quiz</a:t>
            </a:r>
          </a:p>
        </p:txBody>
      </p:sp>
      <p:pic>
        <p:nvPicPr>
          <p:cNvPr id="327" name="Shape 327"/>
          <p:cNvPicPr preferRelativeResize="0"/>
          <p:nvPr/>
        </p:nvPicPr>
        <p:blipFill>
          <a:blip r:embed="rId3"/>
          <a:stretch>
            <a:fillRect/>
          </a:stretch>
        </p:blipFill>
        <p:spPr>
          <a:xfrm>
            <a:off x="159150" y="1406250"/>
            <a:ext cx="8884724" cy="2528175"/>
          </a:xfrm>
          <a:prstGeom prst="rect">
            <a:avLst/>
          </a:prstGeom>
        </p:spPr>
      </p:pic>
      <p:sp>
        <p:nvSpPr>
          <p:cNvPr id="328" name="Shape 328"/>
          <p:cNvSpPr txBox="1"/>
          <p:nvPr/>
        </p:nvSpPr>
        <p:spPr>
          <a:xfrm>
            <a:off x="335100" y="4277300"/>
            <a:ext cx="3657600" cy="457200"/>
          </a:xfrm>
          <a:prstGeom prst="rect">
            <a:avLst/>
          </a:prstGeom>
        </p:spPr>
        <p:txBody>
          <a:bodyPr lIns="91425" tIns="91425" rIns="91425" bIns="91425" anchor="t" anchorCtr="0">
            <a:noAutofit/>
          </a:bodyPr>
          <a:lstStyle/>
          <a:p>
            <a:pPr>
              <a:buNone/>
            </a:pPr>
            <a:r>
              <a:rPr lang="en"/>
              <a:t>Taken from 2006 Fall Final</a:t>
            </a: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Pop Quiz</a:t>
            </a:r>
          </a:p>
        </p:txBody>
      </p:sp>
      <p:pic>
        <p:nvPicPr>
          <p:cNvPr id="334" name="Shape 334"/>
          <p:cNvPicPr preferRelativeResize="0"/>
          <p:nvPr/>
        </p:nvPicPr>
        <p:blipFill>
          <a:blip r:embed="rId3"/>
          <a:stretch>
            <a:fillRect/>
          </a:stretch>
        </p:blipFill>
        <p:spPr>
          <a:xfrm>
            <a:off x="159150" y="1406250"/>
            <a:ext cx="5857875" cy="1666875"/>
          </a:xfrm>
          <a:prstGeom prst="rect">
            <a:avLst/>
          </a:prstGeom>
        </p:spPr>
      </p:pic>
      <p:sp>
        <p:nvSpPr>
          <p:cNvPr id="335" name="Shape 335"/>
          <p:cNvSpPr txBox="1"/>
          <p:nvPr/>
        </p:nvSpPr>
        <p:spPr>
          <a:xfrm>
            <a:off x="404475" y="3357100"/>
            <a:ext cx="3657600" cy="457200"/>
          </a:xfrm>
          <a:prstGeom prst="rect">
            <a:avLst/>
          </a:prstGeom>
        </p:spPr>
        <p:txBody>
          <a:bodyPr lIns="91425" tIns="91425" rIns="91425" bIns="91425" anchor="t" anchorCtr="0">
            <a:noAutofit/>
          </a:bodyPr>
          <a:lstStyle/>
          <a:p>
            <a:pPr lvl="0" rtl="0">
              <a:buNone/>
            </a:pPr>
            <a:r>
              <a:rPr lang="en"/>
              <a:t>Taken from 2006 Fall Final</a:t>
            </a:r>
          </a:p>
        </p:txBody>
      </p:sp>
      <p:pic>
        <p:nvPicPr>
          <p:cNvPr id="336" name="Shape 336"/>
          <p:cNvPicPr preferRelativeResize="0"/>
          <p:nvPr/>
        </p:nvPicPr>
        <p:blipFill>
          <a:blip r:embed="rId4"/>
          <a:stretch>
            <a:fillRect/>
          </a:stretch>
        </p:blipFill>
        <p:spPr>
          <a:xfrm>
            <a:off x="6991050" y="1779200"/>
            <a:ext cx="1533525" cy="304800"/>
          </a:xfrm>
          <a:prstGeom prst="rect">
            <a:avLst/>
          </a:prstGeom>
        </p:spPr>
      </p:pic>
      <p:pic>
        <p:nvPicPr>
          <p:cNvPr id="337" name="Shape 337"/>
          <p:cNvPicPr preferRelativeResize="0"/>
          <p:nvPr/>
        </p:nvPicPr>
        <p:blipFill>
          <a:blip r:embed="rId5"/>
          <a:stretch>
            <a:fillRect/>
          </a:stretch>
        </p:blipFill>
        <p:spPr>
          <a:xfrm>
            <a:off x="7014862" y="2048125"/>
            <a:ext cx="1533525" cy="295275"/>
          </a:xfrm>
          <a:prstGeom prst="rect">
            <a:avLst/>
          </a:prstGeom>
        </p:spPr>
      </p:pic>
      <p:pic>
        <p:nvPicPr>
          <p:cNvPr id="338" name="Shape 338"/>
          <p:cNvPicPr preferRelativeResize="0"/>
          <p:nvPr/>
        </p:nvPicPr>
        <p:blipFill>
          <a:blip r:embed="rId6"/>
          <a:stretch>
            <a:fillRect/>
          </a:stretch>
        </p:blipFill>
        <p:spPr>
          <a:xfrm>
            <a:off x="7005337" y="2383725"/>
            <a:ext cx="1552575" cy="314325"/>
          </a:xfrm>
          <a:prstGeom prst="rect">
            <a:avLst/>
          </a:prstGeom>
        </p:spPr>
      </p:pic>
      <p:pic>
        <p:nvPicPr>
          <p:cNvPr id="339" name="Shape 339"/>
          <p:cNvPicPr preferRelativeResize="0"/>
          <p:nvPr/>
        </p:nvPicPr>
        <p:blipFill>
          <a:blip r:embed="rId7"/>
          <a:stretch>
            <a:fillRect/>
          </a:stretch>
        </p:blipFill>
        <p:spPr>
          <a:xfrm>
            <a:off x="7010100" y="2738375"/>
            <a:ext cx="1543050" cy="285750"/>
          </a:xfrm>
          <a:prstGeom prst="rect">
            <a:avLst/>
          </a:prstGeom>
        </p:spPr>
      </p:pic>
      <p:pic>
        <p:nvPicPr>
          <p:cNvPr id="340" name="Shape 340"/>
          <p:cNvPicPr preferRelativeResize="0"/>
          <p:nvPr/>
        </p:nvPicPr>
        <p:blipFill>
          <a:blip r:embed="rId8"/>
          <a:stretch>
            <a:fillRect/>
          </a:stretch>
        </p:blipFill>
        <p:spPr>
          <a:xfrm>
            <a:off x="7038662" y="3064450"/>
            <a:ext cx="1485900" cy="266700"/>
          </a:xfrm>
          <a:prstGeom prst="rect">
            <a:avLst/>
          </a:prstGeom>
        </p:spPr>
      </p:pic>
      <p:cxnSp>
        <p:nvCxnSpPr>
          <p:cNvPr id="341" name="Shape 341"/>
          <p:cNvCxnSpPr/>
          <p:nvPr/>
        </p:nvCxnSpPr>
        <p:spPr>
          <a:xfrm>
            <a:off x="6963600" y="3377325"/>
            <a:ext cx="1638000" cy="0"/>
          </a:xfrm>
          <a:prstGeom prst="straightConnector1">
            <a:avLst/>
          </a:prstGeom>
          <a:noFill/>
          <a:ln w="19050" cap="flat">
            <a:solidFill>
              <a:schemeClr val="dk2"/>
            </a:solidFill>
            <a:prstDash val="solid"/>
            <a:round/>
            <a:headEnd type="none" w="lg" len="lg"/>
            <a:tailEnd type="none" w="lg" len="lg"/>
          </a:ln>
        </p:spPr>
      </p:cxnSp>
      <p:pic>
        <p:nvPicPr>
          <p:cNvPr id="342" name="Shape 342"/>
          <p:cNvPicPr preferRelativeResize="0"/>
          <p:nvPr/>
        </p:nvPicPr>
        <p:blipFill>
          <a:blip r:embed="rId8"/>
          <a:stretch>
            <a:fillRect/>
          </a:stretch>
        </p:blipFill>
        <p:spPr>
          <a:xfrm>
            <a:off x="7014850" y="3423500"/>
            <a:ext cx="1485900" cy="266700"/>
          </a:xfrm>
          <a:prstGeom prst="rect">
            <a:avLst/>
          </a:prstGeom>
        </p:spPr>
      </p:pic>
      <p:pic>
        <p:nvPicPr>
          <p:cNvPr id="343" name="Shape 343"/>
          <p:cNvPicPr preferRelativeResize="0"/>
          <p:nvPr/>
        </p:nvPicPr>
        <p:blipFill>
          <a:blip r:embed="rId9"/>
          <a:stretch>
            <a:fillRect/>
          </a:stretch>
        </p:blipFill>
        <p:spPr>
          <a:xfrm>
            <a:off x="7020600" y="3736375"/>
            <a:ext cx="1524000" cy="257175"/>
          </a:xfrm>
          <a:prstGeom prst="rect">
            <a:avLst/>
          </a:prstGeom>
        </p:spPr>
      </p:pic>
      <p:pic>
        <p:nvPicPr>
          <p:cNvPr id="344" name="Shape 344"/>
          <p:cNvPicPr preferRelativeResize="0"/>
          <p:nvPr/>
        </p:nvPicPr>
        <p:blipFill>
          <a:blip r:embed="rId10"/>
          <a:stretch>
            <a:fillRect/>
          </a:stretch>
        </p:blipFill>
        <p:spPr>
          <a:xfrm>
            <a:off x="7038675" y="3993550"/>
            <a:ext cx="1543050" cy="285750"/>
          </a:xfrm>
          <a:prstGeom prst="rect">
            <a:avLst/>
          </a:prstGeom>
        </p:spPr>
      </p:pic>
      <p:sp>
        <p:nvSpPr>
          <p:cNvPr id="345" name="Shape 345"/>
          <p:cNvSpPr txBox="1"/>
          <p:nvPr/>
        </p:nvSpPr>
        <p:spPr>
          <a:xfrm>
            <a:off x="6141175" y="1703000"/>
            <a:ext cx="3657600" cy="457200"/>
          </a:xfrm>
          <a:prstGeom prst="rect">
            <a:avLst/>
          </a:prstGeom>
        </p:spPr>
        <p:txBody>
          <a:bodyPr lIns="91425" tIns="91425" rIns="91425" bIns="91425" anchor="t" anchorCtr="0">
            <a:noAutofit/>
          </a:bodyPr>
          <a:lstStyle/>
          <a:p>
            <a:pPr>
              <a:buNone/>
            </a:pPr>
            <a:r>
              <a:rPr lang="en"/>
              <a:t>1st Pass:</a:t>
            </a:r>
          </a:p>
        </p:txBody>
      </p:sp>
      <p:sp>
        <p:nvSpPr>
          <p:cNvPr id="346" name="Shape 346"/>
          <p:cNvSpPr txBox="1"/>
          <p:nvPr/>
        </p:nvSpPr>
        <p:spPr>
          <a:xfrm>
            <a:off x="6082550" y="3371475"/>
            <a:ext cx="3657600" cy="457200"/>
          </a:xfrm>
          <a:prstGeom prst="rect">
            <a:avLst/>
          </a:prstGeom>
        </p:spPr>
        <p:txBody>
          <a:bodyPr lIns="91425" tIns="91425" rIns="91425" bIns="91425" anchor="t" anchorCtr="0">
            <a:noAutofit/>
          </a:bodyPr>
          <a:lstStyle/>
          <a:p>
            <a:pPr lvl="0" rtl="0">
              <a:buNone/>
            </a:pPr>
            <a:r>
              <a:rPr lang="en"/>
              <a:t>2nd Pass:</a:t>
            </a:r>
          </a:p>
        </p:txBody>
      </p:sp>
      <p:sp>
        <p:nvSpPr>
          <p:cNvPr id="347" name="Shape 347"/>
          <p:cNvSpPr/>
          <p:nvPr/>
        </p:nvSpPr>
        <p:spPr>
          <a:xfrm rot="10800000">
            <a:off x="1527100" y="23837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353" name="Shape 353"/>
          <p:cNvSpPr txBox="1">
            <a:spLocks noGrp="1"/>
          </p:cNvSpPr>
          <p:nvPr>
            <p:ph type="body" idx="1"/>
          </p:nvPr>
        </p:nvSpPr>
        <p:spPr>
          <a:xfrm>
            <a:off x="167325" y="1186675"/>
            <a:ext cx="3890776" cy="3725699"/>
          </a:xfrm>
          <a:prstGeom prst="rect">
            <a:avLst/>
          </a:prstGeom>
        </p:spPr>
        <p:txBody>
          <a:bodyPr lIns="91425" tIns="91425" rIns="91425" bIns="91425" anchor="t" anchorCtr="0">
            <a:noAutofit/>
          </a:bodyPr>
          <a:lstStyle/>
          <a:p>
            <a:pPr lvl="0" rtl="0">
              <a:buNone/>
            </a:pPr>
            <a:r>
              <a:rPr lang="en" dirty="0"/>
              <a:t>Merge sort:</a:t>
            </a:r>
          </a:p>
          <a:p>
            <a:pPr marL="457200" lvl="0" indent="-342900" rtl="0">
              <a:buClr>
                <a:schemeClr val="dk1"/>
              </a:buClr>
              <a:buSzPct val="100000"/>
              <a:buFont typeface="Arial"/>
              <a:buAutoNum type="arabicPeriod"/>
            </a:pPr>
            <a:r>
              <a:rPr lang="en" sz="1800" dirty="0"/>
              <a:t>If list has only one element you are done</a:t>
            </a:r>
          </a:p>
          <a:p>
            <a:pPr marL="457200" lvl="0" indent="-342900" rtl="0">
              <a:buClr>
                <a:schemeClr val="dk1"/>
              </a:buClr>
              <a:buSzPct val="100000"/>
              <a:buFont typeface="Arial"/>
              <a:buAutoNum type="arabicPeriod"/>
            </a:pPr>
            <a:r>
              <a:rPr lang="en" sz="1800" dirty="0"/>
              <a:t>otherwise separate it into two lists</a:t>
            </a:r>
          </a:p>
          <a:p>
            <a:pPr marL="457200" lvl="0" indent="-342900" rtl="0">
              <a:buClr>
                <a:schemeClr val="dk1"/>
              </a:buClr>
              <a:buSzPct val="100000"/>
              <a:buFont typeface="Arial"/>
              <a:buAutoNum type="arabicPeriod"/>
            </a:pPr>
            <a:r>
              <a:rPr lang="en" sz="1800" dirty="0"/>
              <a:t>merge sort on first half</a:t>
            </a:r>
          </a:p>
          <a:p>
            <a:pPr marL="457200" lvl="0" indent="-342900" rtl="0">
              <a:buClr>
                <a:schemeClr val="dk1"/>
              </a:buClr>
              <a:buSzPct val="100000"/>
              <a:buFont typeface="Arial"/>
              <a:buAutoNum type="arabicPeriod"/>
            </a:pPr>
            <a:r>
              <a:rPr lang="en" sz="1800" dirty="0"/>
              <a:t>merge sort on second half</a:t>
            </a:r>
          </a:p>
          <a:p>
            <a:pPr marL="457200" lvl="0" indent="-342900" rtl="0">
              <a:buClr>
                <a:schemeClr val="dk1"/>
              </a:buClr>
              <a:buSzPct val="100000"/>
              <a:buFont typeface="Arial"/>
              <a:buAutoNum type="arabicPeriod"/>
            </a:pPr>
            <a:r>
              <a:rPr lang="en" sz="1800" dirty="0"/>
              <a:t>recombine</a:t>
            </a:r>
          </a:p>
        </p:txBody>
      </p:sp>
      <p:pic>
        <p:nvPicPr>
          <p:cNvPr id="2" name="Picture 1"/>
          <p:cNvPicPr>
            <a:picLocks noChangeAspect="1"/>
          </p:cNvPicPr>
          <p:nvPr/>
        </p:nvPicPr>
        <p:blipFill>
          <a:blip r:embed="rId3"/>
          <a:stretch>
            <a:fillRect/>
          </a:stretch>
        </p:blipFill>
        <p:spPr>
          <a:xfrm>
            <a:off x="4058101" y="1339744"/>
            <a:ext cx="5085899" cy="3572630"/>
          </a:xfrm>
          <a:prstGeom prst="rect">
            <a:avLst/>
          </a:prstGeom>
        </p:spPr>
      </p:pic>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Recursion</a:t>
            </a:r>
          </a:p>
        </p:txBody>
      </p:sp>
      <p:graphicFrame>
        <p:nvGraphicFramePr>
          <p:cNvPr id="360" name="Shape 360"/>
          <p:cNvGraphicFramePr/>
          <p:nvPr/>
        </p:nvGraphicFramePr>
        <p:xfrm>
          <a:off x="201950" y="1261575"/>
          <a:ext cx="3986275" cy="3540760"/>
        </p:xfrm>
        <a:graphic>
          <a:graphicData uri="http://schemas.openxmlformats.org/drawingml/2006/table">
            <a:tbl>
              <a:tblPr>
                <a:noFill/>
                <a:tableStyleId>{E8D14F63-4E3D-4E3E-8986-65B9F645AE0A}</a:tableStyleId>
              </a:tblPr>
              <a:tblGrid>
                <a:gridCol w="3986275"/>
              </a:tblGrid>
              <a:tr h="0">
                <a:tc>
                  <a:txBody>
                    <a:bodyPr/>
                    <a:lstStyle/>
                    <a:p>
                      <a:pPr lvl="0" rtl="0">
                        <a:buNone/>
                      </a:pPr>
                      <a:r>
                        <a:rPr lang="en">
                          <a:solidFill>
                            <a:srgbClr val="880000"/>
                          </a:solidFill>
                          <a:latin typeface="Consolas"/>
                          <a:ea typeface="Consolas"/>
                          <a:cs typeface="Consolas"/>
                          <a:sym typeface="Consolas"/>
                        </a:rPr>
                        <a:t>#include</a:t>
                      </a:r>
                      <a:r>
                        <a:rPr lang="en">
                          <a:latin typeface="Consolas"/>
                          <a:ea typeface="Consolas"/>
                          <a:cs typeface="Consolas"/>
                          <a:sym typeface="Consolas"/>
                        </a:rPr>
                        <a:t> </a:t>
                      </a:r>
                      <a:r>
                        <a:rPr lang="en">
                          <a:solidFill>
                            <a:srgbClr val="008800"/>
                          </a:solidFill>
                          <a:latin typeface="Consolas"/>
                          <a:ea typeface="Consolas"/>
                          <a:cs typeface="Consolas"/>
                          <a:sym typeface="Consolas"/>
                        </a:rPr>
                        <a:t>&lt;stdio.h&gt;</a:t>
                      </a:r>
                    </a:p>
                    <a:p>
                      <a:pPr lvl="0" rtl="0">
                        <a:buNone/>
                      </a:pPr>
                      <a:r>
                        <a:rPr lang="en">
                          <a:solidFill>
                            <a:srgbClr val="880000"/>
                          </a:solidFill>
                          <a:latin typeface="Consolas"/>
                          <a:ea typeface="Consolas"/>
                          <a:cs typeface="Consolas"/>
                          <a:sym typeface="Consolas"/>
                        </a:rPr>
                        <a:t>#include</a:t>
                      </a:r>
                      <a:r>
                        <a:rPr lang="en">
                          <a:latin typeface="Consolas"/>
                          <a:ea typeface="Consolas"/>
                          <a:cs typeface="Consolas"/>
                          <a:sym typeface="Consolas"/>
                        </a:rPr>
                        <a:t> </a:t>
                      </a:r>
                      <a:r>
                        <a:rPr lang="en">
                          <a:solidFill>
                            <a:srgbClr val="008800"/>
                          </a:solidFill>
                          <a:latin typeface="Consolas"/>
                          <a:ea typeface="Consolas"/>
                          <a:cs typeface="Consolas"/>
                          <a:sym typeface="Consolas"/>
                        </a:rPr>
                        <a:t>&lt;string.h&gt;</a:t>
                      </a:r>
                    </a:p>
                    <a:p>
                      <a:endParaRPr lang="en">
                        <a:solidFill>
                          <a:srgbClr val="008800"/>
                        </a:solidFill>
                        <a:latin typeface="Consolas"/>
                        <a:ea typeface="Consolas"/>
                        <a:cs typeface="Consolas"/>
                        <a:sym typeface="Consolas"/>
                      </a:endParaRPr>
                    </a:p>
                    <a:p>
                      <a:pPr lvl="0" rtl="0">
                        <a:buNone/>
                      </a:pPr>
                      <a:r>
                        <a:rPr lang="en">
                          <a:solidFill>
                            <a:srgbClr val="000088"/>
                          </a:solidFill>
                          <a:latin typeface="Consolas"/>
                          <a:ea typeface="Consolas"/>
                          <a:cs typeface="Consolas"/>
                          <a:sym typeface="Consolas"/>
                        </a:rPr>
                        <a:t>int</a:t>
                      </a:r>
                      <a:r>
                        <a:rPr lang="en">
                          <a:latin typeface="Consolas"/>
                          <a:ea typeface="Consolas"/>
                          <a:cs typeface="Consolas"/>
                          <a:sym typeface="Consolas"/>
                        </a:rPr>
                        <a:t> f</a:t>
                      </a:r>
                      <a:r>
                        <a:rPr lang="en">
                          <a:solidFill>
                            <a:srgbClr val="666600"/>
                          </a:solidFill>
                          <a:latin typeface="Consolas"/>
                          <a:ea typeface="Consolas"/>
                          <a:cs typeface="Consolas"/>
                          <a:sym typeface="Consolas"/>
                        </a:rPr>
                        <a:t>(</a:t>
                      </a:r>
                      <a:r>
                        <a:rPr lang="en">
                          <a:solidFill>
                            <a:srgbClr val="000088"/>
                          </a:solidFill>
                          <a:latin typeface="Consolas"/>
                          <a:ea typeface="Consolas"/>
                          <a:cs typeface="Consolas"/>
                          <a:sym typeface="Consolas"/>
                        </a:rPr>
                        <a:t>int</a:t>
                      </a:r>
                      <a:r>
                        <a:rPr lang="en">
                          <a:latin typeface="Consolas"/>
                          <a:ea typeface="Consolas"/>
                          <a:cs typeface="Consolas"/>
                          <a:sym typeface="Consolas"/>
                        </a:rPr>
                        <a:t> x</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n</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if</a:t>
                      </a:r>
                      <a:r>
                        <a:rPr lang="en">
                          <a:solidFill>
                            <a:srgbClr val="666600"/>
                          </a:solidFill>
                          <a:latin typeface="Consolas"/>
                          <a:ea typeface="Consolas"/>
                          <a:cs typeface="Consolas"/>
                          <a:sym typeface="Consolas"/>
                        </a:rPr>
                        <a:t>(</a:t>
                      </a:r>
                      <a:r>
                        <a:rPr lang="en">
                          <a:latin typeface="Consolas"/>
                          <a:ea typeface="Consolas"/>
                          <a:cs typeface="Consolas"/>
                          <a:sym typeface="Consolas"/>
                        </a:rPr>
                        <a:t>n</a:t>
                      </a:r>
                      <a:r>
                        <a:rPr lang="en">
                          <a:solidFill>
                            <a:srgbClr val="666600"/>
                          </a:solidFill>
                          <a:latin typeface="Consolas"/>
                          <a:ea typeface="Consolas"/>
                          <a:cs typeface="Consolas"/>
                          <a:sym typeface="Consolas"/>
                        </a:rPr>
                        <a:t>&lt;</a:t>
                      </a:r>
                      <a:r>
                        <a:rPr lang="en">
                          <a:solidFill>
                            <a:srgbClr val="006666"/>
                          </a:solidFill>
                          <a:latin typeface="Consolas"/>
                          <a:ea typeface="Consolas"/>
                          <a:cs typeface="Consolas"/>
                          <a:sym typeface="Consolas"/>
                        </a:rPr>
                        <a:t>4)</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latin typeface="Consolas"/>
                          <a:ea typeface="Consolas"/>
                          <a:cs typeface="Consolas"/>
                          <a:sym typeface="Consolas"/>
                        </a:rPr>
                        <a:t> f</a:t>
                      </a:r>
                      <a:r>
                        <a:rPr lang="en">
                          <a:solidFill>
                            <a:srgbClr val="666600"/>
                          </a:solidFill>
                          <a:latin typeface="Consolas"/>
                          <a:ea typeface="Consolas"/>
                          <a:cs typeface="Consolas"/>
                          <a:sym typeface="Consolas"/>
                        </a:rPr>
                        <a:t>(</a:t>
                      </a:r>
                      <a:r>
                        <a:rPr lang="en">
                          <a:latin typeface="Consolas"/>
                          <a:ea typeface="Consolas"/>
                          <a:cs typeface="Consolas"/>
                          <a:sym typeface="Consolas"/>
                        </a:rPr>
                        <a:t>x</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a:t>
                      </a:r>
                      <a:r>
                        <a:rPr lang="en">
                          <a:solidFill>
                            <a:srgbClr val="666600"/>
                          </a:solidFill>
                          <a:latin typeface="Consolas"/>
                          <a:ea typeface="Consolas"/>
                          <a:cs typeface="Consolas"/>
                          <a:sym typeface="Consolas"/>
                        </a:rPr>
                        <a:t>,</a:t>
                      </a:r>
                      <a:r>
                        <a:rPr lang="en">
                          <a:latin typeface="Consolas"/>
                          <a:ea typeface="Consolas"/>
                          <a:cs typeface="Consolas"/>
                          <a:sym typeface="Consolas"/>
                        </a:rPr>
                        <a:t>n</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latin typeface="Consolas"/>
                          <a:ea typeface="Consolas"/>
                          <a:cs typeface="Consolas"/>
                          <a:sym typeface="Consolas"/>
                        </a:rPr>
                        <a:t> f</a:t>
                      </a:r>
                      <a:r>
                        <a:rPr lang="en">
                          <a:solidFill>
                            <a:srgbClr val="666600"/>
                          </a:solidFill>
                          <a:latin typeface="Consolas"/>
                          <a:ea typeface="Consolas"/>
                          <a:cs typeface="Consolas"/>
                          <a:sym typeface="Consolas"/>
                        </a:rPr>
                        <a:t>(</a:t>
                      </a:r>
                      <a:r>
                        <a:rPr lang="en">
                          <a:latin typeface="Consolas"/>
                          <a:ea typeface="Consolas"/>
                          <a:cs typeface="Consolas"/>
                          <a:sym typeface="Consolas"/>
                        </a:rPr>
                        <a:t>x</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2</a:t>
                      </a:r>
                      <a:r>
                        <a:rPr lang="en">
                          <a:solidFill>
                            <a:srgbClr val="666600"/>
                          </a:solidFill>
                          <a:latin typeface="Consolas"/>
                          <a:ea typeface="Consolas"/>
                          <a:cs typeface="Consolas"/>
                          <a:sym typeface="Consolas"/>
                        </a:rPr>
                        <a:t>,</a:t>
                      </a:r>
                      <a:r>
                        <a:rPr lang="en">
                          <a:latin typeface="Consolas"/>
                          <a:ea typeface="Consolas"/>
                          <a:cs typeface="Consolas"/>
                          <a:sym typeface="Consolas"/>
                        </a:rPr>
                        <a:t>n</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else</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latin typeface="Consolas"/>
                          <a:ea typeface="Consolas"/>
                          <a:cs typeface="Consolas"/>
                          <a:sym typeface="Consolas"/>
                        </a:rPr>
                        <a:t> x;</a:t>
                      </a:r>
                    </a:p>
                    <a:p>
                      <a:pPr lvl="0" rtl="0">
                        <a:buNone/>
                      </a:pPr>
                      <a:r>
                        <a:rPr lang="en">
                          <a:latin typeface="Consolas"/>
                          <a:ea typeface="Consolas"/>
                          <a:cs typeface="Consolas"/>
                          <a:sym typeface="Consolas"/>
                        </a:rPr>
                        <a:t>}</a:t>
                      </a:r>
                    </a:p>
                    <a:p>
                      <a:endParaRPr lang="en">
                        <a:latin typeface="Consolas"/>
                        <a:ea typeface="Consolas"/>
                        <a:cs typeface="Consolas"/>
                        <a:sym typeface="Consolas"/>
                      </a:endParaRPr>
                    </a:p>
                    <a:p>
                      <a:pPr lvl="0" rtl="0">
                        <a:buNone/>
                      </a:pPr>
                      <a:r>
                        <a:rPr lang="en">
                          <a:latin typeface="Consolas"/>
                          <a:ea typeface="Consolas"/>
                          <a:cs typeface="Consolas"/>
                          <a:sym typeface="Consolas"/>
                        </a:rPr>
                        <a:t>main</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a:t>
                      </a:r>
                    </a:p>
                    <a:p>
                      <a:pPr lvl="0" rtl="0">
                        <a:buNone/>
                      </a:pPr>
                      <a:r>
                        <a:rPr lang="en">
                          <a:latin typeface="Consolas"/>
                          <a:ea typeface="Consolas"/>
                          <a:cs typeface="Consolas"/>
                          <a:sym typeface="Consolas"/>
                        </a:rPr>
                        <a:t>   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"%i\n"</a:t>
                      </a:r>
                      <a:r>
                        <a:rPr lang="en">
                          <a:solidFill>
                            <a:srgbClr val="666600"/>
                          </a:solidFill>
                          <a:latin typeface="Consolas"/>
                          <a:ea typeface="Consolas"/>
                          <a:cs typeface="Consolas"/>
                          <a:sym typeface="Consolas"/>
                        </a:rPr>
                        <a:t>,</a:t>
                      </a:r>
                      <a:r>
                        <a:rPr lang="en">
                          <a:latin typeface="Consolas"/>
                          <a:ea typeface="Consolas"/>
                          <a:cs typeface="Consolas"/>
                          <a:sym typeface="Consolas"/>
                        </a:rPr>
                        <a:t> f</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0</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0</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latin typeface="Consolas"/>
                          <a:ea typeface="Consolas"/>
                          <a:cs typeface="Consolas"/>
                          <a:sym typeface="Consolas"/>
                        </a:rPr>
                        <a:t> </a:t>
                      </a:r>
                      <a:r>
                        <a:rPr lang="en">
                          <a:solidFill>
                            <a:srgbClr val="006666"/>
                          </a:solidFill>
                          <a:latin typeface="Consolas"/>
                          <a:ea typeface="Consolas"/>
                          <a:cs typeface="Consolas"/>
                          <a:sym typeface="Consolas"/>
                        </a:rPr>
                        <a:t>0;</a:t>
                      </a:r>
                    </a:p>
                    <a:p>
                      <a:pPr lvl="0" rtl="0">
                        <a:buNone/>
                      </a:pPr>
                      <a:r>
                        <a:rPr lang="en">
                          <a:latin typeface="Consolas"/>
                          <a:ea typeface="Consolas"/>
                          <a:cs typeface="Consolas"/>
                          <a:sym typeface="Consolas"/>
                        </a:rPr>
                        <a:t>}</a:t>
                      </a:r>
                    </a:p>
                    <a:p>
                      <a:endParaRPr lang="en">
                        <a:latin typeface="Consolas"/>
                        <a:ea typeface="Consolas"/>
                        <a:cs typeface="Consolas"/>
                        <a:sym typeface="Consolas"/>
                      </a:endParaRPr>
                    </a:p>
                  </a:txBody>
                  <a:tcPr marL="63500" marR="63500" marT="63500" marB="63500"/>
                </a:tc>
              </a:tr>
            </a:tbl>
          </a:graphicData>
        </a:graphic>
      </p:graphicFrame>
      <p:sp>
        <p:nvSpPr>
          <p:cNvPr id="361" name="Shape 361"/>
          <p:cNvSpPr txBox="1"/>
          <p:nvPr/>
        </p:nvSpPr>
        <p:spPr>
          <a:xfrm>
            <a:off x="5157600" y="1261575"/>
            <a:ext cx="3986399" cy="2177399"/>
          </a:xfrm>
          <a:prstGeom prst="rect">
            <a:avLst/>
          </a:prstGeom>
        </p:spPr>
        <p:txBody>
          <a:bodyPr lIns="91425" tIns="91425" rIns="91425" bIns="91425" anchor="t" anchorCtr="0">
            <a:noAutofit/>
          </a:bodyPr>
          <a:lstStyle/>
          <a:p>
            <a:pPr lvl="0" rtl="0">
              <a:buNone/>
            </a:pPr>
            <a:r>
              <a:rPr lang="en"/>
              <a:t>What is the output of the following Program?</a:t>
            </a:r>
          </a:p>
          <a:p>
            <a:endParaRPr lang="en"/>
          </a:p>
          <a:p>
            <a:pPr lvl="0" rtl="0">
              <a:buNone/>
            </a:pPr>
            <a:r>
              <a:rPr lang="en"/>
              <a:t>Hint: expand the function</a:t>
            </a:r>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Recursion</a:t>
            </a:r>
          </a:p>
        </p:txBody>
      </p:sp>
      <p:sp>
        <p:nvSpPr>
          <p:cNvPr id="367" name="Shape 367"/>
          <p:cNvSpPr txBox="1"/>
          <p:nvPr/>
        </p:nvSpPr>
        <p:spPr>
          <a:xfrm>
            <a:off x="89200" y="1261575"/>
            <a:ext cx="8730900" cy="3403500"/>
          </a:xfrm>
          <a:prstGeom prst="rect">
            <a:avLst/>
          </a:prstGeom>
        </p:spPr>
        <p:txBody>
          <a:bodyPr lIns="91425" tIns="91425" rIns="91425" bIns="91425" anchor="t" anchorCtr="0">
            <a:noAutofit/>
          </a:bodyPr>
          <a:lstStyle/>
          <a:p>
            <a:pPr lvl="0" rtl="0">
              <a:buNone/>
            </a:pPr>
            <a:r>
              <a:rPr lang="en"/>
              <a:t>
</a:t>
            </a:r>
          </a:p>
          <a:p>
            <a:pPr lvl="0" rtl="0">
              <a:buNone/>
            </a:pPr>
            <a:r>
              <a:rPr lang="en"/>
              <a:t>                                                                                f(0,0)</a:t>
            </a:r>
          </a:p>
          <a:p>
            <a:endParaRPr lang="en"/>
          </a:p>
          <a:p>
            <a:pPr lvl="0" rtl="0">
              <a:buNone/>
            </a:pPr>
            <a:r>
              <a:rPr lang="en"/>
              <a:t>=                                 f(1,1)                                                                                     +f(2,1)</a:t>
            </a:r>
          </a:p>
          <a:p>
            <a:endParaRPr lang="en"/>
          </a:p>
          <a:p>
            <a:pPr lvl="0" rtl="0">
              <a:buNone/>
            </a:pPr>
            <a:r>
              <a:rPr lang="en"/>
              <a:t>=             f(2,2)                                  +f(3,2)                                + f(3,2)                                  +f(4,2)</a:t>
            </a:r>
          </a:p>
          <a:p>
            <a:endParaRPr lang="en"/>
          </a:p>
          <a:p>
            <a:pPr lvl="0" rtl="0">
              <a:buNone/>
            </a:pPr>
            <a:r>
              <a:rPr lang="en"/>
              <a:t>=      f(3,3)          +f(4,3)           +f(4,3)            +f(5,3)           +f(4,3)           +f(5,3)           +f(5,3)           +f(6,3)</a:t>
            </a:r>
          </a:p>
          <a:p>
            <a:endParaRPr lang="en"/>
          </a:p>
          <a:p>
            <a:pPr lvl="0" rtl="0">
              <a:buNone/>
            </a:pPr>
            <a:r>
              <a:rPr lang="en">
                <a:solidFill>
                  <a:schemeClr val="dk1"/>
                </a:solidFill>
              </a:rPr>
              <a:t>=f(4,4)+f(5,4)+f(5,4)+f(6,4)+f(5,4)+f(6,4)+f(6,4)+f(7,4)+f(5,4)+f(6,4)+f(6,4)+f(7,4)+f(6,4)+f(7,4)+f(7,4)+f(8,4)</a:t>
            </a:r>
          </a:p>
          <a:p>
            <a:pPr lvl="0" rtl="0">
              <a:buNone/>
            </a:pPr>
            <a:r>
              <a:rPr lang="en">
                <a:solidFill>
                  <a:schemeClr val="dk1"/>
                </a:solidFill>
              </a:rPr>
              <a:t>= 4        +5     +5       + 6      + 5     + 6      + 6       +7      + 5      +6       +6        +7     +6       +7        +7      +8</a:t>
            </a:r>
          </a:p>
          <a:p>
            <a:endParaRPr lang="en">
              <a:solidFill>
                <a:schemeClr val="dk1"/>
              </a:solidFill>
            </a:endParaRPr>
          </a:p>
          <a:p>
            <a:pPr lvl="0" rtl="0">
              <a:buNone/>
            </a:pPr>
            <a:r>
              <a:rPr lang="en">
                <a:solidFill>
                  <a:schemeClr val="dk1"/>
                </a:solidFill>
              </a:rPr>
              <a:t>=96</a:t>
            </a:r>
          </a:p>
        </p:txBody>
      </p:sp>
      <p:cxnSp>
        <p:nvCxnSpPr>
          <p:cNvPr id="368" name="Shape 368"/>
          <p:cNvCxnSpPr/>
          <p:nvPr/>
        </p:nvCxnSpPr>
        <p:spPr>
          <a:xfrm flipH="1">
            <a:off x="2358725" y="2041550"/>
            <a:ext cx="1763999" cy="218100"/>
          </a:xfrm>
          <a:prstGeom prst="straightConnector1">
            <a:avLst/>
          </a:prstGeom>
          <a:noFill/>
          <a:ln w="19050" cap="flat">
            <a:solidFill>
              <a:schemeClr val="dk2"/>
            </a:solidFill>
            <a:prstDash val="solid"/>
            <a:round/>
            <a:headEnd type="none" w="lg" len="lg"/>
            <a:tailEnd type="none" w="lg" len="lg"/>
          </a:ln>
        </p:spPr>
      </p:cxnSp>
      <p:cxnSp>
        <p:nvCxnSpPr>
          <p:cNvPr id="369" name="Shape 369"/>
          <p:cNvCxnSpPr/>
          <p:nvPr/>
        </p:nvCxnSpPr>
        <p:spPr>
          <a:xfrm>
            <a:off x="4439850" y="2041550"/>
            <a:ext cx="1863300" cy="188399"/>
          </a:xfrm>
          <a:prstGeom prst="straightConnector1">
            <a:avLst/>
          </a:prstGeom>
          <a:noFill/>
          <a:ln w="19050" cap="flat">
            <a:solidFill>
              <a:schemeClr val="dk2"/>
            </a:solidFill>
            <a:prstDash val="solid"/>
            <a:round/>
            <a:headEnd type="none" w="lg" len="lg"/>
            <a:tailEnd type="none" w="lg" len="lg"/>
          </a:ln>
        </p:spPr>
      </p:cxnSp>
      <p:cxnSp>
        <p:nvCxnSpPr>
          <p:cNvPr id="370" name="Shape 370"/>
          <p:cNvCxnSpPr/>
          <p:nvPr/>
        </p:nvCxnSpPr>
        <p:spPr>
          <a:xfrm flipH="1">
            <a:off x="1436950" y="2428050"/>
            <a:ext cx="525299" cy="307199"/>
          </a:xfrm>
          <a:prstGeom prst="straightConnector1">
            <a:avLst/>
          </a:prstGeom>
          <a:noFill/>
          <a:ln w="19050" cap="flat">
            <a:solidFill>
              <a:schemeClr val="dk2"/>
            </a:solidFill>
            <a:prstDash val="solid"/>
            <a:round/>
            <a:headEnd type="none" w="lg" len="lg"/>
            <a:tailEnd type="none" w="lg" len="lg"/>
          </a:ln>
        </p:spPr>
      </p:cxnSp>
      <p:cxnSp>
        <p:nvCxnSpPr>
          <p:cNvPr id="371" name="Shape 371"/>
          <p:cNvCxnSpPr/>
          <p:nvPr/>
        </p:nvCxnSpPr>
        <p:spPr>
          <a:xfrm>
            <a:off x="2338850" y="2447875"/>
            <a:ext cx="574799" cy="237900"/>
          </a:xfrm>
          <a:prstGeom prst="straightConnector1">
            <a:avLst/>
          </a:prstGeom>
          <a:noFill/>
          <a:ln w="19050" cap="flat">
            <a:solidFill>
              <a:schemeClr val="dk2"/>
            </a:solidFill>
            <a:prstDash val="solid"/>
            <a:round/>
            <a:headEnd type="none" w="lg" len="lg"/>
            <a:tailEnd type="none" w="lg" len="lg"/>
          </a:ln>
        </p:spPr>
      </p:cxnSp>
      <p:cxnSp>
        <p:nvCxnSpPr>
          <p:cNvPr id="372" name="Shape 372"/>
          <p:cNvCxnSpPr/>
          <p:nvPr/>
        </p:nvCxnSpPr>
        <p:spPr>
          <a:xfrm flipH="1">
            <a:off x="5658749" y="2378500"/>
            <a:ext cx="763200" cy="326999"/>
          </a:xfrm>
          <a:prstGeom prst="straightConnector1">
            <a:avLst/>
          </a:prstGeom>
          <a:noFill/>
          <a:ln w="19050" cap="flat">
            <a:solidFill>
              <a:schemeClr val="dk2"/>
            </a:solidFill>
            <a:prstDash val="solid"/>
            <a:round/>
            <a:headEnd type="none" w="lg" len="lg"/>
            <a:tailEnd type="none" w="lg" len="lg"/>
          </a:ln>
        </p:spPr>
      </p:cxnSp>
      <p:cxnSp>
        <p:nvCxnSpPr>
          <p:cNvPr id="373" name="Shape 373"/>
          <p:cNvCxnSpPr/>
          <p:nvPr/>
        </p:nvCxnSpPr>
        <p:spPr>
          <a:xfrm>
            <a:off x="6788625" y="2457775"/>
            <a:ext cx="426300" cy="257700"/>
          </a:xfrm>
          <a:prstGeom prst="straightConnector1">
            <a:avLst/>
          </a:prstGeom>
          <a:noFill/>
          <a:ln w="19050" cap="flat">
            <a:solidFill>
              <a:schemeClr val="dk2"/>
            </a:solidFill>
            <a:prstDash val="solid"/>
            <a:round/>
            <a:headEnd type="none" w="lg" len="lg"/>
            <a:tailEnd type="none" w="lg" len="lg"/>
          </a:ln>
        </p:spPr>
      </p:cxnSp>
      <p:cxnSp>
        <p:nvCxnSpPr>
          <p:cNvPr id="374" name="Shape 374"/>
          <p:cNvCxnSpPr/>
          <p:nvPr/>
        </p:nvCxnSpPr>
        <p:spPr>
          <a:xfrm rot="10800000" flipH="1">
            <a:off x="1010850" y="2844175"/>
            <a:ext cx="98999" cy="188399"/>
          </a:xfrm>
          <a:prstGeom prst="straightConnector1">
            <a:avLst/>
          </a:prstGeom>
          <a:noFill/>
          <a:ln w="19050" cap="flat">
            <a:solidFill>
              <a:schemeClr val="dk2"/>
            </a:solidFill>
            <a:prstDash val="solid"/>
            <a:round/>
            <a:headEnd type="none" w="lg" len="lg"/>
            <a:tailEnd type="none" w="lg" len="lg"/>
          </a:ln>
        </p:spPr>
      </p:cxnSp>
      <p:cxnSp>
        <p:nvCxnSpPr>
          <p:cNvPr id="375" name="Shape 375"/>
          <p:cNvCxnSpPr/>
          <p:nvPr/>
        </p:nvCxnSpPr>
        <p:spPr>
          <a:xfrm rot="10800000">
            <a:off x="1318024" y="2863974"/>
            <a:ext cx="218100" cy="168600"/>
          </a:xfrm>
          <a:prstGeom prst="straightConnector1">
            <a:avLst/>
          </a:prstGeom>
          <a:noFill/>
          <a:ln w="19050" cap="flat">
            <a:solidFill>
              <a:schemeClr val="dk2"/>
            </a:solidFill>
            <a:prstDash val="solid"/>
            <a:round/>
            <a:headEnd type="none" w="lg" len="lg"/>
            <a:tailEnd type="none" w="lg" len="lg"/>
          </a:ln>
        </p:spPr>
      </p:cxnSp>
      <p:cxnSp>
        <p:nvCxnSpPr>
          <p:cNvPr id="376" name="Shape 376"/>
          <p:cNvCxnSpPr/>
          <p:nvPr/>
        </p:nvCxnSpPr>
        <p:spPr>
          <a:xfrm rot="10800000" flipH="1">
            <a:off x="2963200" y="2874175"/>
            <a:ext cx="247799" cy="138599"/>
          </a:xfrm>
          <a:prstGeom prst="straightConnector1">
            <a:avLst/>
          </a:prstGeom>
          <a:noFill/>
          <a:ln w="19050" cap="flat">
            <a:solidFill>
              <a:schemeClr val="dk2"/>
            </a:solidFill>
            <a:prstDash val="solid"/>
            <a:round/>
            <a:headEnd type="none" w="lg" len="lg"/>
            <a:tailEnd type="none" w="lg" len="lg"/>
          </a:ln>
        </p:spPr>
      </p:cxnSp>
      <p:cxnSp>
        <p:nvCxnSpPr>
          <p:cNvPr id="377" name="Shape 377"/>
          <p:cNvCxnSpPr/>
          <p:nvPr/>
        </p:nvCxnSpPr>
        <p:spPr>
          <a:xfrm rot="10800000">
            <a:off x="3429050" y="2873925"/>
            <a:ext cx="326999" cy="188399"/>
          </a:xfrm>
          <a:prstGeom prst="straightConnector1">
            <a:avLst/>
          </a:prstGeom>
          <a:noFill/>
          <a:ln w="19050" cap="flat">
            <a:solidFill>
              <a:schemeClr val="dk2"/>
            </a:solidFill>
            <a:prstDash val="solid"/>
            <a:round/>
            <a:headEnd type="none" w="lg" len="lg"/>
            <a:tailEnd type="none" w="lg" len="lg"/>
          </a:ln>
        </p:spPr>
      </p:cxnSp>
      <p:cxnSp>
        <p:nvCxnSpPr>
          <p:cNvPr id="378" name="Shape 378"/>
          <p:cNvCxnSpPr/>
          <p:nvPr/>
        </p:nvCxnSpPr>
        <p:spPr>
          <a:xfrm rot="10800000" flipH="1">
            <a:off x="5153400" y="2863949"/>
            <a:ext cx="118799" cy="129000"/>
          </a:xfrm>
          <a:prstGeom prst="straightConnector1">
            <a:avLst/>
          </a:prstGeom>
          <a:noFill/>
          <a:ln w="19050" cap="flat">
            <a:solidFill>
              <a:schemeClr val="dk2"/>
            </a:solidFill>
            <a:prstDash val="solid"/>
            <a:round/>
            <a:headEnd type="none" w="lg" len="lg"/>
            <a:tailEnd type="none" w="lg" len="lg"/>
          </a:ln>
        </p:spPr>
      </p:cxnSp>
      <p:cxnSp>
        <p:nvCxnSpPr>
          <p:cNvPr id="379" name="Shape 379"/>
          <p:cNvCxnSpPr/>
          <p:nvPr/>
        </p:nvCxnSpPr>
        <p:spPr>
          <a:xfrm rot="10800000">
            <a:off x="5619175" y="2873899"/>
            <a:ext cx="267599" cy="178500"/>
          </a:xfrm>
          <a:prstGeom prst="straightConnector1">
            <a:avLst/>
          </a:prstGeom>
          <a:noFill/>
          <a:ln w="19050" cap="flat">
            <a:solidFill>
              <a:schemeClr val="dk2"/>
            </a:solidFill>
            <a:prstDash val="solid"/>
            <a:round/>
            <a:headEnd type="none" w="lg" len="lg"/>
            <a:tailEnd type="none" w="lg" len="lg"/>
          </a:ln>
        </p:spPr>
      </p:cxnSp>
      <p:cxnSp>
        <p:nvCxnSpPr>
          <p:cNvPr id="380" name="Shape 380"/>
          <p:cNvCxnSpPr/>
          <p:nvPr/>
        </p:nvCxnSpPr>
        <p:spPr>
          <a:xfrm rot="10800000" flipH="1">
            <a:off x="7214775" y="2893975"/>
            <a:ext cx="178500" cy="138599"/>
          </a:xfrm>
          <a:prstGeom prst="straightConnector1">
            <a:avLst/>
          </a:prstGeom>
          <a:noFill/>
          <a:ln w="19050" cap="flat">
            <a:solidFill>
              <a:schemeClr val="dk2"/>
            </a:solidFill>
            <a:prstDash val="solid"/>
            <a:round/>
            <a:headEnd type="none" w="lg" len="lg"/>
            <a:tailEnd type="none" w="lg" len="lg"/>
          </a:ln>
        </p:spPr>
      </p:cxnSp>
      <p:cxnSp>
        <p:nvCxnSpPr>
          <p:cNvPr id="381" name="Shape 381"/>
          <p:cNvCxnSpPr/>
          <p:nvPr/>
        </p:nvCxnSpPr>
        <p:spPr>
          <a:xfrm rot="10800000">
            <a:off x="7799424" y="2864124"/>
            <a:ext cx="218100" cy="158700"/>
          </a:xfrm>
          <a:prstGeom prst="straightConnector1">
            <a:avLst/>
          </a:prstGeom>
          <a:noFill/>
          <a:ln w="19050" cap="flat">
            <a:solidFill>
              <a:schemeClr val="dk2"/>
            </a:solidFill>
            <a:prstDash val="solid"/>
            <a:round/>
            <a:headEnd type="none" w="lg" len="lg"/>
            <a:tailEnd type="none" w="lg" len="lg"/>
          </a:ln>
        </p:spPr>
      </p:cxnSp>
      <p:cxnSp>
        <p:nvCxnSpPr>
          <p:cNvPr id="382" name="Shape 382"/>
          <p:cNvCxnSpPr/>
          <p:nvPr/>
        </p:nvCxnSpPr>
        <p:spPr>
          <a:xfrm rot="10800000" flipH="1">
            <a:off x="644175" y="3300300"/>
            <a:ext cx="39599" cy="128699"/>
          </a:xfrm>
          <a:prstGeom prst="straightConnector1">
            <a:avLst/>
          </a:prstGeom>
          <a:noFill/>
          <a:ln w="19050" cap="flat">
            <a:solidFill>
              <a:schemeClr val="dk2"/>
            </a:solidFill>
            <a:prstDash val="solid"/>
            <a:round/>
            <a:headEnd type="none" w="lg" len="lg"/>
            <a:tailEnd type="none" w="lg" len="lg"/>
          </a:ln>
        </p:spPr>
      </p:cxnSp>
      <p:cxnSp>
        <p:nvCxnSpPr>
          <p:cNvPr id="383" name="Shape 383"/>
          <p:cNvCxnSpPr/>
          <p:nvPr/>
        </p:nvCxnSpPr>
        <p:spPr>
          <a:xfrm rot="10800000">
            <a:off x="961425" y="3330025"/>
            <a:ext cx="108899" cy="118799"/>
          </a:xfrm>
          <a:prstGeom prst="straightConnector1">
            <a:avLst/>
          </a:prstGeom>
          <a:noFill/>
          <a:ln w="19050" cap="flat">
            <a:solidFill>
              <a:schemeClr val="dk2"/>
            </a:solidFill>
            <a:prstDash val="solid"/>
            <a:round/>
            <a:headEnd type="none" w="lg" len="lg"/>
            <a:tailEnd type="none" w="lg" len="lg"/>
          </a:ln>
        </p:spPr>
      </p:cxnSp>
      <p:cxnSp>
        <p:nvCxnSpPr>
          <p:cNvPr id="384" name="Shape 384"/>
          <p:cNvCxnSpPr/>
          <p:nvPr/>
        </p:nvCxnSpPr>
        <p:spPr>
          <a:xfrm rot="10800000" flipH="1">
            <a:off x="1615400" y="3300325"/>
            <a:ext cx="98999" cy="148499"/>
          </a:xfrm>
          <a:prstGeom prst="straightConnector1">
            <a:avLst/>
          </a:prstGeom>
          <a:noFill/>
          <a:ln w="19050" cap="flat">
            <a:solidFill>
              <a:schemeClr val="dk2"/>
            </a:solidFill>
            <a:prstDash val="solid"/>
            <a:round/>
            <a:headEnd type="none" w="lg" len="lg"/>
            <a:tailEnd type="none" w="lg" len="lg"/>
          </a:ln>
        </p:spPr>
      </p:cxnSp>
      <p:cxnSp>
        <p:nvCxnSpPr>
          <p:cNvPr id="385" name="Shape 385"/>
          <p:cNvCxnSpPr/>
          <p:nvPr/>
        </p:nvCxnSpPr>
        <p:spPr>
          <a:xfrm rot="10800000">
            <a:off x="1992100" y="3330025"/>
            <a:ext cx="108899" cy="118799"/>
          </a:xfrm>
          <a:prstGeom prst="straightConnector1">
            <a:avLst/>
          </a:prstGeom>
          <a:noFill/>
          <a:ln w="19050" cap="flat">
            <a:solidFill>
              <a:schemeClr val="dk2"/>
            </a:solidFill>
            <a:prstDash val="solid"/>
            <a:round/>
            <a:headEnd type="none" w="lg" len="lg"/>
            <a:tailEnd type="none" w="lg" len="lg"/>
          </a:ln>
        </p:spPr>
      </p:cxnSp>
      <p:cxnSp>
        <p:nvCxnSpPr>
          <p:cNvPr id="386" name="Shape 386"/>
          <p:cNvCxnSpPr/>
          <p:nvPr/>
        </p:nvCxnSpPr>
        <p:spPr>
          <a:xfrm rot="10800000" flipH="1">
            <a:off x="2705550" y="3280199"/>
            <a:ext cx="138599" cy="158700"/>
          </a:xfrm>
          <a:prstGeom prst="straightConnector1">
            <a:avLst/>
          </a:prstGeom>
          <a:noFill/>
          <a:ln w="19050" cap="flat">
            <a:solidFill>
              <a:schemeClr val="dk2"/>
            </a:solidFill>
            <a:prstDash val="solid"/>
            <a:round/>
            <a:headEnd type="none" w="lg" len="lg"/>
            <a:tailEnd type="none" w="lg" len="lg"/>
          </a:ln>
        </p:spPr>
      </p:cxnSp>
      <p:cxnSp>
        <p:nvCxnSpPr>
          <p:cNvPr id="387" name="Shape 387"/>
          <p:cNvCxnSpPr/>
          <p:nvPr/>
        </p:nvCxnSpPr>
        <p:spPr>
          <a:xfrm rot="10800000">
            <a:off x="2982899" y="3310200"/>
            <a:ext cx="158700" cy="108899"/>
          </a:xfrm>
          <a:prstGeom prst="straightConnector1">
            <a:avLst/>
          </a:prstGeom>
          <a:noFill/>
          <a:ln w="19050" cap="flat">
            <a:solidFill>
              <a:schemeClr val="dk2"/>
            </a:solidFill>
            <a:prstDash val="solid"/>
            <a:round/>
            <a:headEnd type="none" w="lg" len="lg"/>
            <a:tailEnd type="none" w="lg" len="lg"/>
          </a:ln>
        </p:spPr>
      </p:cxnSp>
      <p:cxnSp>
        <p:nvCxnSpPr>
          <p:cNvPr id="388" name="Shape 388"/>
          <p:cNvCxnSpPr/>
          <p:nvPr/>
        </p:nvCxnSpPr>
        <p:spPr>
          <a:xfrm rot="10800000" flipH="1">
            <a:off x="3765950" y="3290149"/>
            <a:ext cx="98999" cy="178500"/>
          </a:xfrm>
          <a:prstGeom prst="straightConnector1">
            <a:avLst/>
          </a:prstGeom>
          <a:noFill/>
          <a:ln w="19050" cap="flat">
            <a:solidFill>
              <a:schemeClr val="dk2"/>
            </a:solidFill>
            <a:prstDash val="solid"/>
            <a:round/>
            <a:headEnd type="none" w="lg" len="lg"/>
            <a:tailEnd type="none" w="lg" len="lg"/>
          </a:ln>
        </p:spPr>
      </p:cxnSp>
      <p:cxnSp>
        <p:nvCxnSpPr>
          <p:cNvPr id="389" name="Shape 389"/>
          <p:cNvCxnSpPr/>
          <p:nvPr/>
        </p:nvCxnSpPr>
        <p:spPr>
          <a:xfrm rot="10800000">
            <a:off x="4122625" y="3310200"/>
            <a:ext cx="188399" cy="118799"/>
          </a:xfrm>
          <a:prstGeom prst="straightConnector1">
            <a:avLst/>
          </a:prstGeom>
          <a:noFill/>
          <a:ln w="19050" cap="flat">
            <a:solidFill>
              <a:schemeClr val="dk2"/>
            </a:solidFill>
            <a:prstDash val="solid"/>
            <a:round/>
            <a:headEnd type="none" w="lg" len="lg"/>
            <a:tailEnd type="none" w="lg" len="lg"/>
          </a:ln>
        </p:spPr>
      </p:cxnSp>
      <p:cxnSp>
        <p:nvCxnSpPr>
          <p:cNvPr id="390" name="Shape 390"/>
          <p:cNvCxnSpPr/>
          <p:nvPr/>
        </p:nvCxnSpPr>
        <p:spPr>
          <a:xfrm rot="10800000" flipH="1">
            <a:off x="4836275" y="3300300"/>
            <a:ext cx="118799" cy="128699"/>
          </a:xfrm>
          <a:prstGeom prst="straightConnector1">
            <a:avLst/>
          </a:prstGeom>
          <a:noFill/>
          <a:ln w="19050" cap="flat">
            <a:solidFill>
              <a:schemeClr val="dk2"/>
            </a:solidFill>
            <a:prstDash val="solid"/>
            <a:round/>
            <a:headEnd type="none" w="lg" len="lg"/>
            <a:tailEnd type="none" w="lg" len="lg"/>
          </a:ln>
        </p:spPr>
      </p:cxnSp>
      <p:cxnSp>
        <p:nvCxnSpPr>
          <p:cNvPr id="391" name="Shape 391"/>
          <p:cNvCxnSpPr/>
          <p:nvPr/>
        </p:nvCxnSpPr>
        <p:spPr>
          <a:xfrm rot="10800000">
            <a:off x="5193175" y="3270349"/>
            <a:ext cx="118799" cy="198300"/>
          </a:xfrm>
          <a:prstGeom prst="straightConnector1">
            <a:avLst/>
          </a:prstGeom>
          <a:noFill/>
          <a:ln w="19050" cap="flat">
            <a:solidFill>
              <a:schemeClr val="dk2"/>
            </a:solidFill>
            <a:prstDash val="solid"/>
            <a:round/>
            <a:headEnd type="none" w="lg" len="lg"/>
            <a:tailEnd type="none" w="lg" len="lg"/>
          </a:ln>
        </p:spPr>
      </p:cxnSp>
      <p:cxnSp>
        <p:nvCxnSpPr>
          <p:cNvPr id="392" name="Shape 392"/>
          <p:cNvCxnSpPr/>
          <p:nvPr/>
        </p:nvCxnSpPr>
        <p:spPr>
          <a:xfrm rot="10800000" flipH="1">
            <a:off x="5847150" y="3290124"/>
            <a:ext cx="148499" cy="158700"/>
          </a:xfrm>
          <a:prstGeom prst="straightConnector1">
            <a:avLst/>
          </a:prstGeom>
          <a:noFill/>
          <a:ln w="19050" cap="flat">
            <a:solidFill>
              <a:schemeClr val="dk2"/>
            </a:solidFill>
            <a:prstDash val="solid"/>
            <a:round/>
            <a:headEnd type="none" w="lg" len="lg"/>
            <a:tailEnd type="none" w="lg" len="lg"/>
          </a:ln>
        </p:spPr>
      </p:cxnSp>
      <p:cxnSp>
        <p:nvCxnSpPr>
          <p:cNvPr id="393" name="Shape 393"/>
          <p:cNvCxnSpPr/>
          <p:nvPr/>
        </p:nvCxnSpPr>
        <p:spPr>
          <a:xfrm rot="10800000">
            <a:off x="6223574" y="3310200"/>
            <a:ext cx="129000" cy="128699"/>
          </a:xfrm>
          <a:prstGeom prst="straightConnector1">
            <a:avLst/>
          </a:prstGeom>
          <a:noFill/>
          <a:ln w="19050" cap="flat">
            <a:solidFill>
              <a:schemeClr val="dk2"/>
            </a:solidFill>
            <a:prstDash val="solid"/>
            <a:round/>
            <a:headEnd type="none" w="lg" len="lg"/>
            <a:tailEnd type="none" w="lg" len="lg"/>
          </a:ln>
        </p:spPr>
      </p:cxnSp>
      <p:cxnSp>
        <p:nvCxnSpPr>
          <p:cNvPr id="394" name="Shape 394"/>
          <p:cNvCxnSpPr/>
          <p:nvPr/>
        </p:nvCxnSpPr>
        <p:spPr>
          <a:xfrm rot="10800000" flipH="1">
            <a:off x="6917450" y="3290124"/>
            <a:ext cx="108899" cy="158700"/>
          </a:xfrm>
          <a:prstGeom prst="straightConnector1">
            <a:avLst/>
          </a:prstGeom>
          <a:noFill/>
          <a:ln w="19050" cap="flat">
            <a:solidFill>
              <a:schemeClr val="dk2"/>
            </a:solidFill>
            <a:prstDash val="solid"/>
            <a:round/>
            <a:headEnd type="none" w="lg" len="lg"/>
            <a:tailEnd type="none" w="lg" len="lg"/>
          </a:ln>
        </p:spPr>
      </p:cxnSp>
      <p:cxnSp>
        <p:nvCxnSpPr>
          <p:cNvPr id="395" name="Shape 395"/>
          <p:cNvCxnSpPr/>
          <p:nvPr/>
        </p:nvCxnSpPr>
        <p:spPr>
          <a:xfrm rot="10800000">
            <a:off x="7284275" y="3339925"/>
            <a:ext cx="128699" cy="118799"/>
          </a:xfrm>
          <a:prstGeom prst="straightConnector1">
            <a:avLst/>
          </a:prstGeom>
          <a:noFill/>
          <a:ln w="19050" cap="flat">
            <a:solidFill>
              <a:schemeClr val="dk2"/>
            </a:solidFill>
            <a:prstDash val="solid"/>
            <a:round/>
            <a:headEnd type="none" w="lg" len="lg"/>
            <a:tailEnd type="none" w="lg" len="lg"/>
          </a:ln>
        </p:spPr>
      </p:cxnSp>
      <p:cxnSp>
        <p:nvCxnSpPr>
          <p:cNvPr id="396" name="Shape 396"/>
          <p:cNvCxnSpPr/>
          <p:nvPr/>
        </p:nvCxnSpPr>
        <p:spPr>
          <a:xfrm rot="10800000" flipH="1">
            <a:off x="7987775" y="3300300"/>
            <a:ext cx="118799" cy="118799"/>
          </a:xfrm>
          <a:prstGeom prst="straightConnector1">
            <a:avLst/>
          </a:prstGeom>
          <a:noFill/>
          <a:ln w="19050" cap="flat">
            <a:solidFill>
              <a:schemeClr val="dk2"/>
            </a:solidFill>
            <a:prstDash val="solid"/>
            <a:round/>
            <a:headEnd type="none" w="lg" len="lg"/>
            <a:tailEnd type="none" w="lg" len="lg"/>
          </a:ln>
        </p:spPr>
      </p:cxnSp>
      <p:cxnSp>
        <p:nvCxnSpPr>
          <p:cNvPr id="397" name="Shape 397"/>
          <p:cNvCxnSpPr/>
          <p:nvPr/>
        </p:nvCxnSpPr>
        <p:spPr>
          <a:xfrm rot="10800000">
            <a:off x="8294874" y="3290400"/>
            <a:ext cx="158700" cy="148499"/>
          </a:xfrm>
          <a:prstGeom prst="straightConnector1">
            <a:avLst/>
          </a:prstGeom>
          <a:noFill/>
          <a:ln w="19050" cap="flat">
            <a:solidFill>
              <a:schemeClr val="dk2"/>
            </a:solidFill>
            <a:prstDash val="solid"/>
            <a:round/>
            <a:headEnd type="none" w="lg" len="lg"/>
            <a:tailEnd type="none" w="lg" len="lg"/>
          </a:ln>
        </p:spPr>
      </p:cxnSp>
      <p:sp>
        <p:nvSpPr>
          <p:cNvPr id="398" name="Shape 398"/>
          <p:cNvSpPr/>
          <p:nvPr/>
        </p:nvSpPr>
        <p:spPr>
          <a:xfrm>
            <a:off x="89150" y="3983975"/>
            <a:ext cx="525299" cy="386400"/>
          </a:xfrm>
          <a:prstGeom prst="rect">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399" name="Shape 399"/>
          <p:cNvSpPr txBox="1"/>
          <p:nvPr/>
        </p:nvSpPr>
        <p:spPr>
          <a:xfrm>
            <a:off x="5356200" y="272164"/>
            <a:ext cx="3657600" cy="989400"/>
          </a:xfrm>
          <a:prstGeom prst="rect">
            <a:avLst/>
          </a:prstGeom>
        </p:spPr>
        <p:txBody>
          <a:bodyPr lIns="91425" tIns="91425" rIns="91425" bIns="91425" anchor="t" anchorCtr="0">
            <a:noAutofit/>
          </a:bodyPr>
          <a:lstStyle/>
          <a:p>
            <a:pPr lvl="0" rtl="0">
              <a:buNone/>
            </a:pPr>
            <a:r>
              <a:rPr lang="en">
                <a:solidFill>
                  <a:schemeClr val="dk1"/>
                </a:solidFill>
              </a:rPr>
              <a:t>Expand the recurrence relation:</a:t>
            </a:r>
          </a:p>
          <a:p>
            <a:endParaRPr lang="en">
              <a:solidFill>
                <a:schemeClr val="dk1"/>
              </a:solidFill>
            </a:endParaRPr>
          </a:p>
          <a:p>
            <a:pPr lvl="0" rtl="0">
              <a:buClr>
                <a:schemeClr val="dk1"/>
              </a:buClr>
              <a:buSzPct val="78571"/>
              <a:buFont typeface="Arial"/>
              <a:buNone/>
            </a:pPr>
            <a:r>
              <a:rPr lang="en">
                <a:solidFill>
                  <a:schemeClr val="dk1"/>
                </a:solidFill>
              </a:rPr>
              <a:t>f(x,4) = x</a:t>
            </a:r>
          </a:p>
          <a:p>
            <a:pPr lvl="0" rtl="0">
              <a:buClr>
                <a:schemeClr val="dk1"/>
              </a:buClr>
              <a:buSzPct val="78571"/>
              <a:buFont typeface="Arial"/>
              <a:buNone/>
            </a:pPr>
            <a:r>
              <a:rPr lang="en">
                <a:solidFill>
                  <a:schemeClr val="dk1"/>
                </a:solidFill>
              </a:rPr>
              <a:t>f(x,n)= f(x+1,n+1)+f(x+2,n+1)</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Contents</a:t>
            </a:r>
          </a:p>
        </p:txBody>
      </p:sp>
      <p:sp>
        <p:nvSpPr>
          <p:cNvPr id="42" name="Shape 4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buClr>
                <a:schemeClr val="dk1"/>
              </a:buClr>
              <a:buSzPct val="100000"/>
              <a:buFont typeface="Arial"/>
              <a:buAutoNum type="arabicPeriod"/>
            </a:pPr>
            <a:r>
              <a:rPr lang="en" u="sng">
                <a:solidFill>
                  <a:schemeClr val="hlink"/>
                </a:solidFill>
                <a:hlinkClick r:id="rId3"/>
              </a:rPr>
              <a:t>Pointers</a:t>
            </a:r>
          </a:p>
          <a:p>
            <a:pPr marL="457200" lvl="0" indent="-419100" rtl="0">
              <a:buClr>
                <a:schemeClr val="dk1"/>
              </a:buClr>
              <a:buSzPct val="100000"/>
              <a:buFont typeface="Arial"/>
              <a:buAutoNum type="arabicPeriod"/>
            </a:pPr>
            <a:r>
              <a:rPr lang="en" u="sng">
                <a:solidFill>
                  <a:schemeClr val="hlink"/>
                </a:solidFill>
                <a:hlinkClick r:id="rId4"/>
              </a:rPr>
              <a:t>Trick Questions</a:t>
            </a:r>
          </a:p>
          <a:p>
            <a:pPr marL="457200" lvl="0" indent="-419100" rtl="0">
              <a:buClr>
                <a:schemeClr val="dk1"/>
              </a:buClr>
              <a:buSzPct val="100000"/>
              <a:buFont typeface="Arial"/>
              <a:buAutoNum type="arabicPeriod"/>
            </a:pPr>
            <a:r>
              <a:rPr lang="en" u="sng">
                <a:solidFill>
                  <a:schemeClr val="hlink"/>
                </a:solidFill>
                <a:hlinkClick r:id="rId5"/>
              </a:rPr>
              <a:t>Big O</a:t>
            </a:r>
          </a:p>
          <a:p>
            <a:pPr marL="457200" lvl="0" indent="-419100" rtl="0">
              <a:buClr>
                <a:schemeClr val="dk1"/>
              </a:buClr>
              <a:buSzPct val="100000"/>
              <a:buFont typeface="Arial"/>
              <a:buAutoNum type="arabicPeriod"/>
            </a:pPr>
            <a:r>
              <a:rPr lang="en" u="sng">
                <a:solidFill>
                  <a:schemeClr val="hlink"/>
                </a:solidFill>
                <a:hlinkClick r:id="rId6"/>
              </a:rPr>
              <a:t>Sorting</a:t>
            </a:r>
          </a:p>
          <a:p>
            <a:pPr marL="457200" lvl="0" indent="-419100" rtl="0">
              <a:buClr>
                <a:schemeClr val="dk1"/>
              </a:buClr>
              <a:buSzPct val="100000"/>
              <a:buFont typeface="Arial"/>
              <a:buAutoNum type="arabicPeriod"/>
            </a:pPr>
            <a:r>
              <a:rPr lang="en" u="sng">
                <a:solidFill>
                  <a:schemeClr val="hlink"/>
                </a:solidFill>
                <a:hlinkClick r:id="rId7"/>
              </a:rPr>
              <a:t>Recursion</a:t>
            </a:r>
          </a:p>
          <a:p>
            <a:pPr marL="457200" lvl="0" indent="-419100">
              <a:buClr>
                <a:schemeClr val="dk1"/>
              </a:buClr>
              <a:buSzPct val="100000"/>
              <a:buFont typeface="Arial"/>
              <a:buAutoNum type="arabicPeriod"/>
            </a:pPr>
            <a:r>
              <a:rPr lang="en" u="sng">
                <a:solidFill>
                  <a:schemeClr val="hlink"/>
                </a:solidFill>
                <a:hlinkClick r:id="rId8"/>
              </a:rPr>
              <a:t>Numerical Methods</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a:t>
            </a:r>
          </a:p>
        </p:txBody>
      </p:sp>
      <p:pic>
        <p:nvPicPr>
          <p:cNvPr id="405" name="Shape 405"/>
          <p:cNvPicPr preferRelativeResize="0"/>
          <p:nvPr/>
        </p:nvPicPr>
        <p:blipFill>
          <a:blip r:embed="rId3"/>
          <a:stretch>
            <a:fillRect/>
          </a:stretch>
        </p:blipFill>
        <p:spPr>
          <a:xfrm>
            <a:off x="260275" y="1143350"/>
            <a:ext cx="4933950" cy="3629025"/>
          </a:xfrm>
          <a:prstGeom prst="rect">
            <a:avLst/>
          </a:prstGeom>
        </p:spPr>
      </p:pic>
      <p:sp>
        <p:nvSpPr>
          <p:cNvPr id="406" name="Shape 406"/>
          <p:cNvSpPr txBox="1"/>
          <p:nvPr/>
        </p:nvSpPr>
        <p:spPr>
          <a:xfrm>
            <a:off x="5486400" y="4617700"/>
            <a:ext cx="3657600" cy="457200"/>
          </a:xfrm>
          <a:prstGeom prst="rect">
            <a:avLst/>
          </a:prstGeom>
        </p:spPr>
        <p:txBody>
          <a:bodyPr lIns="91425" tIns="91425" rIns="91425" bIns="91425" anchor="t" anchorCtr="0">
            <a:noAutofit/>
          </a:bodyPr>
          <a:lstStyle/>
          <a:p>
            <a:pPr lvl="0" rtl="0">
              <a:buNone/>
            </a:pPr>
            <a:r>
              <a:rPr lang="en"/>
              <a:t>Taken from Fall 2005 final</a:t>
            </a:r>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 (root finding)</a:t>
            </a:r>
          </a:p>
        </p:txBody>
      </p:sp>
      <p:sp>
        <p:nvSpPr>
          <p:cNvPr id="412" name="Shape 412"/>
          <p:cNvSpPr txBox="1"/>
          <p:nvPr/>
        </p:nvSpPr>
        <p:spPr>
          <a:xfrm>
            <a:off x="217500" y="951750"/>
            <a:ext cx="3657600" cy="457200"/>
          </a:xfrm>
          <a:prstGeom prst="rect">
            <a:avLst/>
          </a:prstGeom>
        </p:spPr>
        <p:txBody>
          <a:bodyPr lIns="91425" tIns="91425" rIns="91425" bIns="91425" anchor="t" anchorCtr="0">
            <a:noAutofit/>
          </a:bodyPr>
          <a:lstStyle/>
          <a:p>
            <a:pPr lvl="0" rtl="0">
              <a:buNone/>
            </a:pPr>
            <a:r>
              <a:rPr lang="en"/>
              <a:t>Passing functions as Arguments</a:t>
            </a:r>
          </a:p>
        </p:txBody>
      </p:sp>
      <p:graphicFrame>
        <p:nvGraphicFramePr>
          <p:cNvPr id="413" name="Shape 413"/>
          <p:cNvGraphicFramePr/>
          <p:nvPr/>
        </p:nvGraphicFramePr>
        <p:xfrm>
          <a:off x="217500" y="1408950"/>
          <a:ext cx="8520000" cy="1193800"/>
        </p:xfrm>
        <a:graphic>
          <a:graphicData uri="http://schemas.openxmlformats.org/drawingml/2006/table">
            <a:tbl>
              <a:tblPr>
                <a:noFill/>
                <a:tableStyleId>{0344C386-02BF-46EE-B568-14BCFD880804}</a:tableStyleId>
              </a:tblPr>
              <a:tblGrid>
                <a:gridCol w="8520000"/>
              </a:tblGrid>
              <a:tr h="0">
                <a:tc>
                  <a:txBody>
                    <a:bodyPr/>
                    <a:lstStyle/>
                    <a:p>
                      <a:pPr lvl="0" rtl="0">
                        <a:buNone/>
                      </a:pPr>
                      <a:r>
                        <a:rPr lang="en">
                          <a:solidFill>
                            <a:srgbClr val="000088"/>
                          </a:solidFill>
                          <a:latin typeface="Consolas"/>
                          <a:ea typeface="Consolas"/>
                          <a:cs typeface="Consolas"/>
                          <a:sym typeface="Consolas"/>
                        </a:rPr>
                        <a:t>typedef</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660066"/>
                          </a:solidFill>
                          <a:latin typeface="Consolas"/>
                          <a:ea typeface="Consolas"/>
                          <a:cs typeface="Consolas"/>
                          <a:sym typeface="Consolas"/>
                        </a:rPr>
                        <a:t>DfD</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p>
                    <a:p>
                      <a:pPr lvl="0" rtl="0">
                        <a:buNone/>
                      </a:pPr>
                      <a:r>
                        <a:rPr lang="en">
                          <a:solidFill>
                            <a:srgbClr val="000088"/>
                          </a:solidFill>
                          <a:latin typeface="Consolas"/>
                          <a:ea typeface="Consolas"/>
                          <a:cs typeface="Consolas"/>
                          <a:sym typeface="Consolas"/>
                        </a:rPr>
                        <a:t>typedef</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660066"/>
                          </a:solidFill>
                          <a:latin typeface="Consolas"/>
                          <a:ea typeface="Consolas"/>
                          <a:cs typeface="Consolas"/>
                          <a:sym typeface="Consolas"/>
                        </a:rPr>
                        <a:t>DfDD</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p>
                    <a:p>
                      <a:pPr lvl="0" rtl="0">
                        <a:buNone/>
                      </a:pPr>
                      <a:r>
                        <a:rPr lang="en">
                          <a:solidFill>
                            <a:srgbClr val="000088"/>
                          </a:solidFill>
                          <a:latin typeface="Consolas"/>
                          <a:ea typeface="Consolas"/>
                          <a:cs typeface="Consolas"/>
                          <a:sym typeface="Consolas"/>
                        </a:rPr>
                        <a:t>typedef</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660066"/>
                          </a:solidFill>
                          <a:latin typeface="Consolas"/>
                          <a:ea typeface="Consolas"/>
                          <a:cs typeface="Consolas"/>
                          <a:sym typeface="Consolas"/>
                        </a:rPr>
                        <a:t>DfDDD</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p>
                    <a:p>
                      <a:endParaRPr lang="en">
                        <a:solidFill>
                          <a:srgbClr val="666600"/>
                        </a:solidFill>
                        <a:latin typeface="Consolas"/>
                        <a:ea typeface="Consolas"/>
                        <a:cs typeface="Consolas"/>
                        <a:sym typeface="Consolas"/>
                      </a:endParaRPr>
                    </a:p>
                    <a:p>
                      <a:pPr lvl="0" rtl="0">
                        <a:buNone/>
                      </a:pPr>
                      <a:r>
                        <a:rPr lang="en">
                          <a:solidFill>
                            <a:srgbClr val="000088"/>
                          </a:solidFill>
                          <a:latin typeface="Consolas"/>
                          <a:ea typeface="Consolas"/>
                          <a:cs typeface="Consolas"/>
                          <a:sym typeface="Consolas"/>
                        </a:rPr>
                        <a:t>double</a:t>
                      </a:r>
                      <a:r>
                        <a:rPr lang="en">
                          <a:latin typeface="Consolas"/>
                          <a:ea typeface="Consolas"/>
                          <a:cs typeface="Consolas"/>
                          <a:sym typeface="Consolas"/>
                        </a:rPr>
                        <a:t> bisection_rf</a:t>
                      </a:r>
                      <a:r>
                        <a:rPr lang="en">
                          <a:solidFill>
                            <a:srgbClr val="666600"/>
                          </a:solidFill>
                          <a:latin typeface="Consolas"/>
                          <a:ea typeface="Consolas"/>
                          <a:cs typeface="Consolas"/>
                          <a:sym typeface="Consolas"/>
                        </a:rPr>
                        <a:t>(</a:t>
                      </a:r>
                      <a:r>
                        <a:rPr lang="en">
                          <a:solidFill>
                            <a:srgbClr val="660066"/>
                          </a:solidFill>
                          <a:latin typeface="Consolas"/>
                          <a:ea typeface="Consolas"/>
                          <a:cs typeface="Consolas"/>
                          <a:sym typeface="Consolas"/>
                        </a:rPr>
                        <a:t>DfD</a:t>
                      </a:r>
                      <a:r>
                        <a:rPr lang="en">
                          <a:latin typeface="Consolas"/>
                          <a:ea typeface="Consolas"/>
                          <a:cs typeface="Consolas"/>
                          <a:sym typeface="Consolas"/>
                        </a:rPr>
                        <a:t> f</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x0</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x1</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tol</a:t>
                      </a:r>
                      <a:r>
                        <a:rPr lang="en">
                          <a:solidFill>
                            <a:srgbClr val="666600"/>
                          </a:solidFill>
                          <a:latin typeface="Consolas"/>
                          <a:ea typeface="Consolas"/>
                          <a:cs typeface="Consolas"/>
                          <a:sym typeface="Consolas"/>
                        </a:rPr>
                        <a:t>)</a:t>
                      </a:r>
                      <a:r>
                        <a:rPr lang="en">
                          <a:latin typeface="Consolas"/>
                          <a:ea typeface="Consolas"/>
                          <a:cs typeface="Consolas"/>
                          <a:sym typeface="Consolas"/>
                        </a:rPr>
                        <a:t>;</a:t>
                      </a:r>
                    </a:p>
                  </a:txBody>
                  <a:tcPr marL="63500" marR="63500" marT="63500" marB="63500"/>
                </a:tc>
              </a:tr>
            </a:tbl>
          </a:graphicData>
        </a:graphic>
      </p:graphicFrame>
      <p:sp>
        <p:nvSpPr>
          <p:cNvPr id="414" name="Shape 414"/>
          <p:cNvSpPr txBox="1"/>
          <p:nvPr/>
        </p:nvSpPr>
        <p:spPr>
          <a:xfrm>
            <a:off x="511550" y="3097250"/>
            <a:ext cx="8017499" cy="457200"/>
          </a:xfrm>
          <a:prstGeom prst="rect">
            <a:avLst/>
          </a:prstGeom>
        </p:spPr>
        <p:txBody>
          <a:bodyPr lIns="91425" tIns="91425" rIns="91425" bIns="91425" anchor="t" anchorCtr="0">
            <a:noAutofit/>
          </a:bodyPr>
          <a:lstStyle/>
          <a:p>
            <a:pPr>
              <a:buNone/>
            </a:pPr>
            <a:r>
              <a:rPr lang="en"/>
              <a:t>f is of type  DFD which is a function that takes a double as input and returns a double</a:t>
            </a:r>
          </a:p>
        </p:txBody>
      </p:sp>
      <p:cxnSp>
        <p:nvCxnSpPr>
          <p:cNvPr id="415" name="Shape 415"/>
          <p:cNvCxnSpPr/>
          <p:nvPr/>
        </p:nvCxnSpPr>
        <p:spPr>
          <a:xfrm rot="10800000" flipH="1">
            <a:off x="641775" y="2529950"/>
            <a:ext cx="1953299" cy="530099"/>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421" name="Shape 421"/>
          <p:cNvPicPr preferRelativeResize="0"/>
          <p:nvPr/>
        </p:nvPicPr>
        <p:blipFill>
          <a:blip r:embed="rId3"/>
          <a:stretch>
            <a:fillRect/>
          </a:stretch>
        </p:blipFill>
        <p:spPr>
          <a:xfrm>
            <a:off x="260275" y="1143350"/>
            <a:ext cx="4933950" cy="3629025"/>
          </a:xfrm>
          <a:prstGeom prst="rect">
            <a:avLst/>
          </a:prstGeom>
        </p:spPr>
      </p:pic>
      <p:sp>
        <p:nvSpPr>
          <p:cNvPr id="422" name="Shape 422"/>
          <p:cNvSpPr/>
          <p:nvPr/>
        </p:nvSpPr>
        <p:spPr>
          <a:xfrm rot="10800000">
            <a:off x="1904600" y="4070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423" name="Shape 423"/>
          <p:cNvSpPr txBox="1"/>
          <p:nvPr/>
        </p:nvSpPr>
        <p:spPr>
          <a:xfrm>
            <a:off x="3382974" y="3935300"/>
            <a:ext cx="4682033" cy="457200"/>
          </a:xfrm>
          <a:prstGeom prst="rect">
            <a:avLst/>
          </a:prstGeom>
        </p:spPr>
        <p:txBody>
          <a:bodyPr lIns="91425" tIns="91425" rIns="91425" bIns="91425" anchor="t" anchorCtr="0">
            <a:noAutofit/>
          </a:bodyPr>
          <a:lstStyle/>
          <a:p>
            <a:pPr>
              <a:buNone/>
            </a:pPr>
            <a:r>
              <a:rPr lang="en" dirty="0"/>
              <a:t>How did I know? Because its the code copied from notes. Read your class notes</a:t>
            </a:r>
            <a:r>
              <a:rPr lang="en" dirty="0" smtClean="0"/>
              <a:t>! More Importantly try to understand the concepts</a:t>
            </a:r>
            <a:endParaRPr lang="en" dirty="0"/>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3" name="TextBox 2"/>
          <p:cNvSpPr txBox="1"/>
          <p:nvPr/>
        </p:nvSpPr>
        <p:spPr>
          <a:xfrm>
            <a:off x="339634" y="2151017"/>
            <a:ext cx="1992853" cy="1384995"/>
          </a:xfrm>
          <a:prstGeom prst="rect">
            <a:avLst/>
          </a:prstGeom>
          <a:noFill/>
        </p:spPr>
        <p:txBody>
          <a:bodyPr wrap="none" rtlCol="0">
            <a:spAutoFit/>
          </a:bodyPr>
          <a:lstStyle/>
          <a:p>
            <a:r>
              <a:rPr lang="en-CA" dirty="0" smtClean="0"/>
              <a:t>Choices:</a:t>
            </a:r>
          </a:p>
          <a:p>
            <a:pPr marL="342900" indent="-342900">
              <a:buAutoNum type="alphaLcPeriod"/>
            </a:pPr>
            <a:r>
              <a:rPr lang="en-CA" dirty="0" smtClean="0"/>
              <a:t>-3</a:t>
            </a:r>
          </a:p>
          <a:p>
            <a:pPr marL="342900" indent="-342900">
              <a:buAutoNum type="alphaLcPeriod"/>
            </a:pPr>
            <a:r>
              <a:rPr lang="en-CA" dirty="0" smtClean="0"/>
              <a:t>2</a:t>
            </a:r>
          </a:p>
          <a:p>
            <a:pPr marL="342900" indent="-342900">
              <a:buAutoNum type="alphaLcPeriod"/>
            </a:pPr>
            <a:r>
              <a:rPr lang="en-CA" dirty="0" smtClean="0"/>
              <a:t>5</a:t>
            </a:r>
          </a:p>
          <a:p>
            <a:pPr marL="342900" indent="-342900">
              <a:buAutoNum type="alphaLcPeriod"/>
            </a:pPr>
            <a:r>
              <a:rPr lang="en-CA" dirty="0" smtClean="0"/>
              <a:t>None of the above</a:t>
            </a:r>
          </a:p>
          <a:p>
            <a:pPr marL="342900" indent="-342900">
              <a:buAutoNum type="alphaLcPeriod"/>
            </a:pPr>
            <a:r>
              <a:rPr lang="en-CA" dirty="0" smtClean="0"/>
              <a:t>All the above</a:t>
            </a:r>
            <a:endParaRPr lang="en-CA" dirty="0"/>
          </a:p>
        </p:txBody>
      </p:sp>
    </p:spTree>
    <p:extLst>
      <p:ext uri="{BB962C8B-B14F-4D97-AF65-F5344CB8AC3E}">
        <p14:creationId xmlns:p14="http://schemas.microsoft.com/office/powerpoint/2010/main" val="85091299"/>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4" name="Shape 422"/>
          <p:cNvSpPr/>
          <p:nvPr/>
        </p:nvSpPr>
        <p:spPr>
          <a:xfrm rot="10800000">
            <a:off x="4152500" y="39659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5" name="Shape 422"/>
          <p:cNvSpPr/>
          <p:nvPr/>
        </p:nvSpPr>
        <p:spPr>
          <a:xfrm rot="10800000">
            <a:off x="6105125" y="2165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1868805106"/>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4" name="Shape 422"/>
          <p:cNvSpPr/>
          <p:nvPr/>
        </p:nvSpPr>
        <p:spPr>
          <a:xfrm rot="10800000">
            <a:off x="4152500" y="39659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5" name="Shape 422"/>
          <p:cNvSpPr/>
          <p:nvPr/>
        </p:nvSpPr>
        <p:spPr>
          <a:xfrm rot="10800000">
            <a:off x="6105125" y="2165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6" name="Shape 422"/>
          <p:cNvSpPr/>
          <p:nvPr/>
        </p:nvSpPr>
        <p:spPr>
          <a:xfrm rot="16200000">
            <a:off x="4962125" y="3733251"/>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406117269"/>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5" name="Shape 422"/>
          <p:cNvSpPr/>
          <p:nvPr/>
        </p:nvSpPr>
        <p:spPr>
          <a:xfrm rot="10800000">
            <a:off x="6105125" y="2165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6" name="Shape 422"/>
          <p:cNvSpPr/>
          <p:nvPr/>
        </p:nvSpPr>
        <p:spPr>
          <a:xfrm>
            <a:off x="4733525" y="3514176"/>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Tree>
    <p:extLst>
      <p:ext uri="{BB962C8B-B14F-4D97-AF65-F5344CB8AC3E}">
        <p14:creationId xmlns:p14="http://schemas.microsoft.com/office/powerpoint/2010/main" val="3036772988"/>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5" name="Shape 422"/>
          <p:cNvSpPr/>
          <p:nvPr/>
        </p:nvSpPr>
        <p:spPr>
          <a:xfrm rot="10800000">
            <a:off x="6105125" y="2165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6" name="Shape 422"/>
          <p:cNvSpPr/>
          <p:nvPr/>
        </p:nvSpPr>
        <p:spPr>
          <a:xfrm>
            <a:off x="4733525" y="3514176"/>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
        <p:nvSpPr>
          <p:cNvPr id="7" name="Shape 422"/>
          <p:cNvSpPr/>
          <p:nvPr/>
        </p:nvSpPr>
        <p:spPr>
          <a:xfrm rot="16200000">
            <a:off x="5371700" y="295098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Tree>
    <p:extLst>
      <p:ext uri="{BB962C8B-B14F-4D97-AF65-F5344CB8AC3E}">
        <p14:creationId xmlns:p14="http://schemas.microsoft.com/office/powerpoint/2010/main" val="1914502296"/>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6" name="Shape 422"/>
          <p:cNvSpPr/>
          <p:nvPr/>
        </p:nvSpPr>
        <p:spPr>
          <a:xfrm>
            <a:off x="4733525" y="3514176"/>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
        <p:nvSpPr>
          <p:cNvPr id="7" name="Shape 422"/>
          <p:cNvSpPr/>
          <p:nvPr/>
        </p:nvSpPr>
        <p:spPr>
          <a:xfrm rot="10800000">
            <a:off x="5598123" y="2689728"/>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Tree>
    <p:extLst>
      <p:ext uri="{BB962C8B-B14F-4D97-AF65-F5344CB8AC3E}">
        <p14:creationId xmlns:p14="http://schemas.microsoft.com/office/powerpoint/2010/main" val="1082962766"/>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6" name="Shape 422"/>
          <p:cNvSpPr/>
          <p:nvPr/>
        </p:nvSpPr>
        <p:spPr>
          <a:xfrm>
            <a:off x="4733525" y="3514176"/>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
        <p:nvSpPr>
          <p:cNvPr id="7" name="Shape 422"/>
          <p:cNvSpPr/>
          <p:nvPr/>
        </p:nvSpPr>
        <p:spPr>
          <a:xfrm rot="10800000">
            <a:off x="5598123" y="2689728"/>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
        <p:nvSpPr>
          <p:cNvPr id="8" name="Shape 422"/>
          <p:cNvSpPr/>
          <p:nvPr/>
        </p:nvSpPr>
        <p:spPr>
          <a:xfrm rot="16200000">
            <a:off x="5140923" y="3625626"/>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
        <p:nvSpPr>
          <p:cNvPr id="3" name="Rectangle 2"/>
          <p:cNvSpPr/>
          <p:nvPr/>
        </p:nvSpPr>
        <p:spPr>
          <a:xfrm>
            <a:off x="466526" y="1920778"/>
            <a:ext cx="1989291" cy="1600438"/>
          </a:xfrm>
          <a:prstGeom prst="rect">
            <a:avLst/>
          </a:prstGeom>
        </p:spPr>
        <p:txBody>
          <a:bodyPr wrap="square">
            <a:spAutoFit/>
          </a:bodyPr>
          <a:lstStyle/>
          <a:p>
            <a:r>
              <a:rPr lang="en-CA" dirty="0">
                <a:solidFill>
                  <a:srgbClr val="252525"/>
                </a:solidFill>
                <a:latin typeface="Arial" panose="020B0604020202020204" pitchFamily="34" charset="0"/>
              </a:rPr>
              <a:t>The </a:t>
            </a:r>
            <a:r>
              <a:rPr lang="en-CA" dirty="0" smtClean="0">
                <a:solidFill>
                  <a:srgbClr val="252525"/>
                </a:solidFill>
                <a:latin typeface="Arial" panose="020B0604020202020204" pitchFamily="34" charset="0"/>
              </a:rPr>
              <a:t>bisection method is </a:t>
            </a:r>
            <a:r>
              <a:rPr lang="en-CA" dirty="0">
                <a:solidFill>
                  <a:srgbClr val="252525"/>
                </a:solidFill>
                <a:latin typeface="Arial" panose="020B0604020202020204" pitchFamily="34" charset="0"/>
              </a:rPr>
              <a:t>guaranteed to </a:t>
            </a:r>
            <a:r>
              <a:rPr lang="en-CA" dirty="0" smtClean="0">
                <a:solidFill>
                  <a:srgbClr val="252525"/>
                </a:solidFill>
                <a:latin typeface="Arial" panose="020B0604020202020204" pitchFamily="34" charset="0"/>
              </a:rPr>
              <a:t>fin a root in this interval since we have a continuous function and our two points are above and below zero</a:t>
            </a:r>
            <a:endParaRPr lang="en-CA" dirty="0"/>
          </a:p>
        </p:txBody>
      </p:sp>
      <p:sp>
        <p:nvSpPr>
          <p:cNvPr id="4" name="TextBox 3"/>
          <p:cNvSpPr txBox="1"/>
          <p:nvPr/>
        </p:nvSpPr>
        <p:spPr>
          <a:xfrm>
            <a:off x="6672682" y="3206398"/>
            <a:ext cx="1717137" cy="307777"/>
          </a:xfrm>
          <a:prstGeom prst="rect">
            <a:avLst/>
          </a:prstGeom>
          <a:noFill/>
        </p:spPr>
        <p:txBody>
          <a:bodyPr wrap="none" rtlCol="0">
            <a:spAutoFit/>
          </a:bodyPr>
          <a:lstStyle/>
          <a:p>
            <a:r>
              <a:rPr lang="en-CA" dirty="0" smtClean="0"/>
              <a:t>Answer: C root at 5</a:t>
            </a:r>
            <a:endParaRPr lang="en-CA" dirty="0"/>
          </a:p>
        </p:txBody>
      </p:sp>
    </p:spTree>
    <p:extLst>
      <p:ext uri="{BB962C8B-B14F-4D97-AF65-F5344CB8AC3E}">
        <p14:creationId xmlns:p14="http://schemas.microsoft.com/office/powerpoint/2010/main" val="2821350976"/>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Pointers Example</a:t>
            </a:r>
          </a:p>
        </p:txBody>
      </p:sp>
      <p:pic>
        <p:nvPicPr>
          <p:cNvPr id="48" name="Shape 48"/>
          <p:cNvPicPr preferRelativeResize="0"/>
          <p:nvPr/>
        </p:nvPicPr>
        <p:blipFill>
          <a:blip r:embed="rId3"/>
          <a:stretch>
            <a:fillRect/>
          </a:stretch>
        </p:blipFill>
        <p:spPr>
          <a:xfrm>
            <a:off x="457200" y="0"/>
            <a:ext cx="4379075" cy="5377799"/>
          </a:xfrm>
          <a:prstGeom prst="rect">
            <a:avLst/>
          </a:prstGeom>
        </p:spPr>
      </p:pic>
      <p:sp>
        <p:nvSpPr>
          <p:cNvPr id="49" name="Shape 49"/>
          <p:cNvSpPr txBox="1"/>
          <p:nvPr/>
        </p:nvSpPr>
        <p:spPr>
          <a:xfrm>
            <a:off x="6464725" y="1328025"/>
            <a:ext cx="2649299" cy="2790899"/>
          </a:xfrm>
          <a:prstGeom prst="rect">
            <a:avLst/>
          </a:prstGeom>
        </p:spPr>
        <p:txBody>
          <a:bodyPr lIns="91425" tIns="91425" rIns="91425" bIns="91425" anchor="t" anchorCtr="0">
            <a:noAutofit/>
          </a:bodyPr>
          <a:lstStyle/>
          <a:p>
            <a:pPr lvl="0" rtl="0">
              <a:buNone/>
            </a:pPr>
            <a:r>
              <a:rPr lang="en"/>
              <a:t>What will be printed if we run this program?</a:t>
            </a:r>
          </a:p>
          <a:p>
            <a:endParaRPr lang="en"/>
          </a:p>
          <a:p>
            <a:pPr lvl="0" rtl="0">
              <a:buNone/>
            </a:pPr>
            <a:r>
              <a:rPr lang="en"/>
              <a:t>Solve this problem as if you’re executing the code like a computer</a:t>
            </a:r>
          </a:p>
          <a:p>
            <a:endParaRPr lang="en"/>
          </a:p>
          <a:p>
            <a:pPr>
              <a:buNone/>
            </a:pPr>
            <a:r>
              <a:rPr lang="en">
                <a:solidFill>
                  <a:srgbClr val="FF0000"/>
                </a:solidFill>
              </a:rPr>
              <a:t>Disclaimer</a:t>
            </a:r>
            <a:r>
              <a:rPr lang="en"/>
              <a:t>: the techniques shown are not necessarily how the computer does it, but how you should do it on an exam</a:t>
            </a:r>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 (Integration)</a:t>
            </a:r>
          </a:p>
        </p:txBody>
      </p:sp>
      <p:pic>
        <p:nvPicPr>
          <p:cNvPr id="429" name="Shape 429"/>
          <p:cNvPicPr preferRelativeResize="0"/>
          <p:nvPr/>
        </p:nvPicPr>
        <p:blipFill>
          <a:blip r:embed="rId3"/>
          <a:stretch>
            <a:fillRect/>
          </a:stretch>
        </p:blipFill>
        <p:spPr>
          <a:xfrm>
            <a:off x="345600" y="1063375"/>
            <a:ext cx="5762625" cy="3800475"/>
          </a:xfrm>
          <a:prstGeom prst="rect">
            <a:avLst/>
          </a:prstGeom>
        </p:spPr>
      </p:pic>
      <p:sp>
        <p:nvSpPr>
          <p:cNvPr id="430" name="Shape 430"/>
          <p:cNvSpPr txBox="1"/>
          <p:nvPr/>
        </p:nvSpPr>
        <p:spPr>
          <a:xfrm>
            <a:off x="6108225" y="4520325"/>
            <a:ext cx="3657600" cy="457200"/>
          </a:xfrm>
          <a:prstGeom prst="rect">
            <a:avLst/>
          </a:prstGeom>
        </p:spPr>
        <p:txBody>
          <a:bodyPr lIns="91425" tIns="91425" rIns="91425" bIns="91425" anchor="t" anchorCtr="0">
            <a:noAutofit/>
          </a:bodyPr>
          <a:lstStyle/>
          <a:p>
            <a:pPr>
              <a:buNone/>
            </a:pPr>
            <a:r>
              <a:rPr lang="en"/>
              <a:t>Taken from winter 2007 final</a:t>
            </a:r>
          </a:p>
        </p:txBody>
      </p:sp>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 (Integration)</a:t>
            </a:r>
          </a:p>
        </p:txBody>
      </p:sp>
      <p:pic>
        <p:nvPicPr>
          <p:cNvPr id="436" name="Shape 436"/>
          <p:cNvPicPr preferRelativeResize="0"/>
          <p:nvPr/>
        </p:nvPicPr>
        <p:blipFill>
          <a:blip r:embed="rId3"/>
          <a:stretch>
            <a:fillRect/>
          </a:stretch>
        </p:blipFill>
        <p:spPr>
          <a:xfrm>
            <a:off x="345600" y="1063375"/>
            <a:ext cx="5762625" cy="3800475"/>
          </a:xfrm>
          <a:prstGeom prst="rect">
            <a:avLst/>
          </a:prstGeom>
        </p:spPr>
      </p:pic>
      <p:sp>
        <p:nvSpPr>
          <p:cNvPr id="437" name="Shape 437"/>
          <p:cNvSpPr txBox="1"/>
          <p:nvPr/>
        </p:nvSpPr>
        <p:spPr>
          <a:xfrm>
            <a:off x="6108225" y="4520325"/>
            <a:ext cx="3657600" cy="457200"/>
          </a:xfrm>
          <a:prstGeom prst="rect">
            <a:avLst/>
          </a:prstGeom>
        </p:spPr>
        <p:txBody>
          <a:bodyPr lIns="91425" tIns="91425" rIns="91425" bIns="91425" anchor="t" anchorCtr="0">
            <a:noAutofit/>
          </a:bodyPr>
          <a:lstStyle/>
          <a:p>
            <a:pPr lvl="0" rtl="0">
              <a:buNone/>
            </a:pPr>
            <a:r>
              <a:rPr lang="en"/>
              <a:t>Taken from winter 2007 final</a:t>
            </a:r>
          </a:p>
        </p:txBody>
      </p:sp>
      <p:sp>
        <p:nvSpPr>
          <p:cNvPr id="438" name="Shape 438"/>
          <p:cNvSpPr/>
          <p:nvPr/>
        </p:nvSpPr>
        <p:spPr>
          <a:xfrm rot="5400000">
            <a:off x="3005975" y="1685299"/>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439" name="Shape 439"/>
          <p:cNvSpPr txBox="1"/>
          <p:nvPr/>
        </p:nvSpPr>
        <p:spPr>
          <a:xfrm>
            <a:off x="5776375" y="1933125"/>
            <a:ext cx="2715600" cy="1392300"/>
          </a:xfrm>
          <a:prstGeom prst="rect">
            <a:avLst/>
          </a:prstGeom>
        </p:spPr>
        <p:txBody>
          <a:bodyPr lIns="91425" tIns="91425" rIns="91425" bIns="91425" anchor="t" anchorCtr="0">
            <a:noAutofit/>
          </a:bodyPr>
          <a:lstStyle/>
          <a:p>
            <a:pPr>
              <a:buNone/>
            </a:pPr>
            <a:r>
              <a:rPr lang="en"/>
              <a:t>Mid point method evaluates the function at the middle of the interval</a:t>
            </a:r>
          </a:p>
        </p:txBody>
      </p:sp>
    </p:spTree>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Numerical Methods (IVP)</a:t>
            </a:r>
            <a:endParaRPr lang="en-CA" dirty="0"/>
          </a:p>
        </p:txBody>
      </p:sp>
      <p:pic>
        <p:nvPicPr>
          <p:cNvPr id="6" name="Picture 5"/>
          <p:cNvPicPr>
            <a:picLocks noChangeAspect="1"/>
          </p:cNvPicPr>
          <p:nvPr/>
        </p:nvPicPr>
        <p:blipFill rotWithShape="1">
          <a:blip r:embed="rId2"/>
          <a:srcRect t="16402"/>
          <a:stretch/>
        </p:blipFill>
        <p:spPr>
          <a:xfrm>
            <a:off x="2688335" y="1325880"/>
            <a:ext cx="6430921" cy="1783080"/>
          </a:xfrm>
          <a:prstGeom prst="rect">
            <a:avLst/>
          </a:prstGeom>
        </p:spPr>
      </p:pic>
      <p:sp>
        <p:nvSpPr>
          <p:cNvPr id="7" name="TextBox 6"/>
          <p:cNvSpPr txBox="1"/>
          <p:nvPr/>
        </p:nvSpPr>
        <p:spPr>
          <a:xfrm>
            <a:off x="457200" y="2020031"/>
            <a:ext cx="2514600" cy="1384995"/>
          </a:xfrm>
          <a:prstGeom prst="rect">
            <a:avLst/>
          </a:prstGeom>
          <a:noFill/>
        </p:spPr>
        <p:txBody>
          <a:bodyPr wrap="square" rtlCol="0">
            <a:spAutoFit/>
          </a:bodyPr>
          <a:lstStyle/>
          <a:p>
            <a:r>
              <a:rPr lang="en-CA" dirty="0" smtClean="0"/>
              <a:t>Which IVP solution does this method implement</a:t>
            </a:r>
          </a:p>
          <a:p>
            <a:pPr marL="342900" indent="-342900">
              <a:buAutoNum type="alphaLcPeriod"/>
            </a:pPr>
            <a:r>
              <a:rPr lang="en-CA" dirty="0" smtClean="0"/>
              <a:t>Euler</a:t>
            </a:r>
          </a:p>
          <a:p>
            <a:pPr marL="342900" indent="-342900">
              <a:buAutoNum type="alphaLcPeriod"/>
            </a:pPr>
            <a:r>
              <a:rPr lang="en-CA" dirty="0" smtClean="0"/>
              <a:t>Bisection</a:t>
            </a:r>
          </a:p>
          <a:p>
            <a:pPr marL="342900" indent="-342900">
              <a:buAutoNum type="alphaLcPeriod"/>
            </a:pPr>
            <a:r>
              <a:rPr lang="en-CA" dirty="0" smtClean="0"/>
              <a:t>False Position</a:t>
            </a:r>
          </a:p>
          <a:p>
            <a:pPr marL="342900" indent="-342900">
              <a:buAutoNum type="alphaLcPeriod"/>
            </a:pPr>
            <a:r>
              <a:rPr lang="en-CA" dirty="0" err="1" smtClean="0"/>
              <a:t>Runge-Kuttaa</a:t>
            </a:r>
            <a:endParaRPr lang="en-CA" dirty="0" smtClean="0"/>
          </a:p>
        </p:txBody>
      </p:sp>
    </p:spTree>
    <p:extLst>
      <p:ext uri="{BB962C8B-B14F-4D97-AF65-F5344CB8AC3E}">
        <p14:creationId xmlns:p14="http://schemas.microsoft.com/office/powerpoint/2010/main" val="19354284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Numerical Methods (IVP)</a:t>
            </a:r>
            <a:endParaRPr lang="en-CA" dirty="0"/>
          </a:p>
        </p:txBody>
      </p:sp>
      <p:pic>
        <p:nvPicPr>
          <p:cNvPr id="6" name="Picture 5"/>
          <p:cNvPicPr>
            <a:picLocks noChangeAspect="1"/>
          </p:cNvPicPr>
          <p:nvPr/>
        </p:nvPicPr>
        <p:blipFill>
          <a:blip r:embed="rId2"/>
          <a:stretch>
            <a:fillRect/>
          </a:stretch>
        </p:blipFill>
        <p:spPr>
          <a:xfrm>
            <a:off x="2971800" y="1764792"/>
            <a:ext cx="5715000" cy="1895475"/>
          </a:xfrm>
          <a:prstGeom prst="rect">
            <a:avLst/>
          </a:prstGeom>
        </p:spPr>
      </p:pic>
      <p:sp>
        <p:nvSpPr>
          <p:cNvPr id="7" name="TextBox 6"/>
          <p:cNvSpPr txBox="1"/>
          <p:nvPr/>
        </p:nvSpPr>
        <p:spPr>
          <a:xfrm>
            <a:off x="457200" y="2020031"/>
            <a:ext cx="2514600" cy="1384995"/>
          </a:xfrm>
          <a:prstGeom prst="rect">
            <a:avLst/>
          </a:prstGeom>
          <a:noFill/>
        </p:spPr>
        <p:txBody>
          <a:bodyPr wrap="square" rtlCol="0">
            <a:spAutoFit/>
          </a:bodyPr>
          <a:lstStyle/>
          <a:p>
            <a:r>
              <a:rPr lang="en-CA" dirty="0" smtClean="0"/>
              <a:t>Which IVP solution does this method implement</a:t>
            </a:r>
          </a:p>
          <a:p>
            <a:pPr marL="342900" indent="-342900">
              <a:buAutoNum type="alphaLcPeriod"/>
            </a:pPr>
            <a:r>
              <a:rPr lang="en-CA" dirty="0" smtClean="0">
                <a:solidFill>
                  <a:srgbClr val="00B050"/>
                </a:solidFill>
              </a:rPr>
              <a:t>Euler</a:t>
            </a:r>
          </a:p>
          <a:p>
            <a:pPr marL="342900" indent="-342900">
              <a:buAutoNum type="alphaLcPeriod"/>
            </a:pPr>
            <a:r>
              <a:rPr lang="en-CA" dirty="0" smtClean="0"/>
              <a:t>Bisection</a:t>
            </a:r>
          </a:p>
          <a:p>
            <a:pPr marL="342900" indent="-342900">
              <a:buAutoNum type="alphaLcPeriod"/>
            </a:pPr>
            <a:r>
              <a:rPr lang="en-CA" dirty="0" smtClean="0"/>
              <a:t>False Position</a:t>
            </a:r>
          </a:p>
          <a:p>
            <a:pPr marL="342900" indent="-342900">
              <a:buAutoNum type="alphaLcPeriod"/>
            </a:pPr>
            <a:r>
              <a:rPr lang="en-CA" dirty="0" err="1" smtClean="0"/>
              <a:t>Runge-Kuttaa</a:t>
            </a:r>
            <a:endParaRPr lang="en-CA" dirty="0" smtClean="0"/>
          </a:p>
        </p:txBody>
      </p:sp>
    </p:spTree>
    <p:extLst>
      <p:ext uri="{BB962C8B-B14F-4D97-AF65-F5344CB8AC3E}">
        <p14:creationId xmlns:p14="http://schemas.microsoft.com/office/powerpoint/2010/main" val="14748207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dirty="0"/>
              <a:t>Numerical Methods (IVP)</a:t>
            </a:r>
          </a:p>
        </p:txBody>
      </p:sp>
      <p:pic>
        <p:nvPicPr>
          <p:cNvPr id="445" name="Shape 445"/>
          <p:cNvPicPr preferRelativeResize="0"/>
          <p:nvPr/>
        </p:nvPicPr>
        <p:blipFill>
          <a:blip r:embed="rId3"/>
          <a:stretch>
            <a:fillRect/>
          </a:stretch>
        </p:blipFill>
        <p:spPr>
          <a:xfrm>
            <a:off x="457200" y="1426650"/>
            <a:ext cx="5838825" cy="2571750"/>
          </a:xfrm>
          <a:prstGeom prst="rect">
            <a:avLst/>
          </a:prstGeom>
        </p:spPr>
      </p:pic>
      <p:sp>
        <p:nvSpPr>
          <p:cNvPr id="446" name="Shape 446"/>
          <p:cNvSpPr txBox="1"/>
          <p:nvPr/>
        </p:nvSpPr>
        <p:spPr>
          <a:xfrm>
            <a:off x="4622650" y="4222700"/>
            <a:ext cx="3657600" cy="457200"/>
          </a:xfrm>
          <a:prstGeom prst="rect">
            <a:avLst/>
          </a:prstGeom>
        </p:spPr>
        <p:txBody>
          <a:bodyPr lIns="91425" tIns="91425" rIns="91425" bIns="91425" anchor="t" anchorCtr="0">
            <a:noAutofit/>
          </a:bodyPr>
          <a:lstStyle/>
          <a:p>
            <a:pPr>
              <a:buNone/>
            </a:pPr>
            <a:r>
              <a:rPr lang="en"/>
              <a:t>Taken from Fall 2005 final</a:t>
            </a:r>
          </a:p>
        </p:txBody>
      </p:sp>
    </p:spTree>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 (IVP)</a:t>
            </a:r>
          </a:p>
        </p:txBody>
      </p:sp>
      <p:pic>
        <p:nvPicPr>
          <p:cNvPr id="452" name="Shape 452"/>
          <p:cNvPicPr preferRelativeResize="0"/>
          <p:nvPr/>
        </p:nvPicPr>
        <p:blipFill>
          <a:blip r:embed="rId3"/>
          <a:stretch>
            <a:fillRect/>
          </a:stretch>
        </p:blipFill>
        <p:spPr>
          <a:xfrm>
            <a:off x="457200" y="1426650"/>
            <a:ext cx="5838825" cy="2571750"/>
          </a:xfrm>
          <a:prstGeom prst="rect">
            <a:avLst/>
          </a:prstGeom>
        </p:spPr>
      </p:pic>
      <p:sp>
        <p:nvSpPr>
          <p:cNvPr id="453" name="Shape 453"/>
          <p:cNvSpPr/>
          <p:nvPr/>
        </p:nvSpPr>
        <p:spPr>
          <a:xfrm>
            <a:off x="223150" y="36850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454" name="Shape 454"/>
          <p:cNvSpPr txBox="1"/>
          <p:nvPr/>
        </p:nvSpPr>
        <p:spPr>
          <a:xfrm>
            <a:off x="2316000" y="3080500"/>
            <a:ext cx="6240900" cy="1858200"/>
          </a:xfrm>
          <a:prstGeom prst="rect">
            <a:avLst/>
          </a:prstGeom>
        </p:spPr>
        <p:txBody>
          <a:bodyPr lIns="91425" tIns="91425" rIns="91425" bIns="91425" anchor="t" anchorCtr="0">
            <a:noAutofit/>
          </a:bodyPr>
          <a:lstStyle/>
          <a:p>
            <a:pPr marL="457200" lvl="0" indent="-317500" rtl="0">
              <a:buClr>
                <a:srgbClr val="000000"/>
              </a:buClr>
              <a:buSzPct val="100000"/>
              <a:buFont typeface="Arial"/>
              <a:buAutoNum type="arabicPeriod"/>
            </a:pPr>
            <a:r>
              <a:rPr lang="en"/>
              <a:t>false, Euler method is used for any first order ODE</a:t>
            </a:r>
          </a:p>
          <a:p>
            <a:pPr marL="457200" lvl="0" indent="-317500" rtl="0">
              <a:buClr>
                <a:srgbClr val="000000"/>
              </a:buClr>
              <a:buSzPct val="100000"/>
              <a:buFont typeface="Arial"/>
              <a:buAutoNum type="arabicPeriod"/>
            </a:pPr>
            <a:r>
              <a:rPr lang="en"/>
              <a:t>true, euler method needs a smaller step size to achieve the same accuracy</a:t>
            </a:r>
          </a:p>
          <a:p>
            <a:pPr marL="457200" lvl="0" indent="-317500" rtl="0">
              <a:buClr>
                <a:srgbClr val="000000"/>
              </a:buClr>
              <a:buSzPct val="100000"/>
              <a:buFont typeface="Arial"/>
              <a:buAutoNum type="arabicPeriod"/>
            </a:pPr>
            <a:r>
              <a:rPr lang="en"/>
              <a:t>false, these are all methods for solving initial value problems</a:t>
            </a:r>
          </a:p>
          <a:p>
            <a:pPr marL="457200" lvl="0" indent="-317500">
              <a:buClr>
                <a:srgbClr val="000000"/>
              </a:buClr>
              <a:buSzPct val="100000"/>
              <a:buFont typeface="Arial"/>
              <a:buAutoNum type="arabicPeriod"/>
            </a:pPr>
            <a:r>
              <a:rPr lang="en"/>
              <a:t>false, All numerical methods have some error</a:t>
            </a:r>
          </a:p>
        </p:txBody>
      </p:sp>
    </p:spTree>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 </a:t>
            </a:r>
          </a:p>
        </p:txBody>
      </p:sp>
      <p:sp>
        <p:nvSpPr>
          <p:cNvPr id="460" name="Shape 460"/>
          <p:cNvSpPr txBox="1"/>
          <p:nvPr/>
        </p:nvSpPr>
        <p:spPr>
          <a:xfrm>
            <a:off x="457200" y="1223100"/>
            <a:ext cx="5487600" cy="2697300"/>
          </a:xfrm>
          <a:prstGeom prst="rect">
            <a:avLst/>
          </a:prstGeom>
        </p:spPr>
        <p:txBody>
          <a:bodyPr lIns="91425" tIns="91425" rIns="91425" bIns="91425" anchor="t" anchorCtr="0">
            <a:noAutofit/>
          </a:bodyPr>
          <a:lstStyle/>
          <a:p>
            <a:pPr lvl="0" rtl="0">
              <a:buNone/>
            </a:pPr>
            <a:r>
              <a:rPr lang="en"/>
              <a:t>Is there a trick to do these types of problems?</a:t>
            </a:r>
          </a:p>
          <a:p>
            <a:endParaRPr lang="en"/>
          </a:p>
          <a:p>
            <a:pPr lvl="0" rtl="0">
              <a:buNone/>
            </a:pPr>
            <a:r>
              <a:rPr lang="en"/>
              <a:t>Yes. Memorize all the algorithms</a:t>
            </a:r>
          </a:p>
          <a:p>
            <a:endParaRPr lang="en"/>
          </a:p>
        </p:txBody>
      </p:sp>
    </p:spTree>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3168300" y="2143050"/>
            <a:ext cx="2807400" cy="857400"/>
          </a:xfrm>
          <a:prstGeom prst="rect">
            <a:avLst/>
          </a:prstGeom>
        </p:spPr>
        <p:txBody>
          <a:bodyPr lIns="91425" tIns="91425" rIns="91425" bIns="91425" anchor="b" anchorCtr="0">
            <a:noAutofit/>
          </a:bodyPr>
          <a:lstStyle/>
          <a:p>
            <a:pPr>
              <a:buNone/>
            </a:pPr>
            <a:r>
              <a:rPr lang="en"/>
              <a:t>Good Luck!</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55" name="Shape 55"/>
          <p:cNvPicPr preferRelativeResize="0"/>
          <p:nvPr/>
        </p:nvPicPr>
        <p:blipFill>
          <a:blip r:embed="rId3"/>
          <a:stretch>
            <a:fillRect/>
          </a:stretch>
        </p:blipFill>
        <p:spPr>
          <a:xfrm>
            <a:off x="457200" y="1328025"/>
            <a:ext cx="2171700" cy="2667000"/>
          </a:xfrm>
          <a:prstGeom prst="rect">
            <a:avLst/>
          </a:prstGeom>
        </p:spPr>
      </p:pic>
      <p:sp>
        <p:nvSpPr>
          <p:cNvPr id="56" name="Shape 56"/>
          <p:cNvSpPr txBox="1"/>
          <p:nvPr/>
        </p:nvSpPr>
        <p:spPr>
          <a:xfrm>
            <a:off x="6464725" y="1328025"/>
            <a:ext cx="2649299" cy="829199"/>
          </a:xfrm>
          <a:prstGeom prst="rect">
            <a:avLst/>
          </a:prstGeom>
        </p:spPr>
        <p:txBody>
          <a:bodyPr lIns="91425" tIns="91425" rIns="91425" bIns="91425" anchor="t" anchorCtr="0">
            <a:noAutofit/>
          </a:bodyPr>
          <a:lstStyle/>
          <a:p>
            <a:pPr lvl="0" rtl="0">
              <a:buNone/>
            </a:pPr>
            <a:r>
              <a:rPr lang="en"/>
              <a:t>line 1 to 10 is just declarations.</a:t>
            </a:r>
          </a:p>
          <a:p>
            <a:pPr lvl="0" rtl="0">
              <a:buNone/>
            </a:pPr>
            <a:r>
              <a:rPr lang="en"/>
              <a:t>Run till line 10 and build a table of variables:</a:t>
            </a:r>
          </a:p>
          <a:p>
            <a:endParaRPr lang="en"/>
          </a:p>
        </p:txBody>
      </p:sp>
      <p:sp>
        <p:nvSpPr>
          <p:cNvPr id="57" name="Shape 57"/>
          <p:cNvSpPr/>
          <p:nvPr/>
        </p:nvSpPr>
        <p:spPr>
          <a:xfrm>
            <a:off x="195500" y="2527925"/>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58" name="Shape 58"/>
          <p:cNvGraphicFramePr/>
          <p:nvPr/>
        </p:nvGraphicFramePr>
        <p:xfrm>
          <a:off x="6662050" y="3023612"/>
          <a:ext cx="2058450" cy="1981050"/>
        </p:xfrm>
        <a:graphic>
          <a:graphicData uri="http://schemas.openxmlformats.org/drawingml/2006/table">
            <a:tbl>
              <a:tblPr>
                <a:noFill/>
                <a:tableStyleId>{EF63AC80-7332-454C-90E3-BAA73792E18F}</a:tableStyleId>
              </a:tblPr>
              <a:tblGrid>
                <a:gridCol w="686150"/>
                <a:gridCol w="686150"/>
                <a:gridCol w="686150"/>
              </a:tblGrid>
              <a:tr h="225900">
                <a:tc>
                  <a:txBody>
                    <a:bodyPr/>
                    <a:lstStyle/>
                    <a:p>
                      <a:pPr>
                        <a:buNone/>
                      </a:pPr>
                      <a:r>
                        <a:rPr lang="en"/>
                        <a:t>Name</a:t>
                      </a:r>
                    </a:p>
                  </a:txBody>
                  <a:tcPr marL="91425" marR="91425" marT="91425" marB="91425"/>
                </a:tc>
                <a:tc>
                  <a:txBody>
                    <a:bodyPr/>
                    <a:lstStyle/>
                    <a:p>
                      <a:pPr>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a:buNone/>
                      </a:pPr>
                      <a:r>
                        <a:rPr lang="en"/>
                        <a:t>i</a:t>
                      </a:r>
                    </a:p>
                  </a:txBody>
                  <a:tcPr marL="91425" marR="91425" marT="91425" marB="91425"/>
                </a:tc>
                <a:tc>
                  <a:txBody>
                    <a:bodyPr/>
                    <a:lstStyle/>
                    <a:p>
                      <a:pPr>
                        <a:buNone/>
                      </a:pPr>
                      <a:r>
                        <a:rPr lang="en"/>
                        <a:t>10</a:t>
                      </a:r>
                    </a:p>
                  </a:txBody>
                  <a:tcPr marL="91425" marR="91425" marT="91425" marB="91425"/>
                </a:tc>
                <a:tc>
                  <a:txBody>
                    <a:bodyPr/>
                    <a:lstStyle/>
                    <a:p>
                      <a:pPr>
                        <a:buNone/>
                      </a:pPr>
                      <a:r>
                        <a:rPr lang="en"/>
                        <a:t>&amp;i</a:t>
                      </a:r>
                    </a:p>
                  </a:txBody>
                  <a:tcPr marL="91425" marR="91425" marT="91425" marB="91425"/>
                </a:tc>
              </a:tr>
              <a:tr h="225900">
                <a:tc>
                  <a:txBody>
                    <a:bodyPr/>
                    <a:lstStyle/>
                    <a:p>
                      <a:pPr>
                        <a:buNone/>
                      </a:pPr>
                      <a:r>
                        <a:rPr lang="en"/>
                        <a:t>j</a:t>
                      </a:r>
                    </a:p>
                  </a:txBody>
                  <a:tcPr marL="91425" marR="91425" marT="91425" marB="91425"/>
                </a:tc>
                <a:tc>
                  <a:txBody>
                    <a:bodyPr/>
                    <a:lstStyle/>
                    <a:p>
                      <a:pPr>
                        <a:buNone/>
                      </a:pPr>
                      <a:r>
                        <a:rPr lang="en"/>
                        <a:t>10</a:t>
                      </a:r>
                    </a:p>
                  </a:txBody>
                  <a:tcPr marL="91425" marR="91425" marT="91425" marB="91425"/>
                </a:tc>
                <a:tc>
                  <a:txBody>
                    <a:bodyPr/>
                    <a:lstStyle/>
                    <a:p>
                      <a:pPr>
                        <a:buNone/>
                      </a:pPr>
                      <a:r>
                        <a:rPr lang="en"/>
                        <a:t>&amp;j</a:t>
                      </a:r>
                    </a:p>
                  </a:txBody>
                  <a:tcPr marL="91425" marR="91425" marT="91425" marB="91425"/>
                </a:tc>
              </a:tr>
              <a:tr h="225900">
                <a:tc>
                  <a:txBody>
                    <a:bodyPr/>
                    <a:lstStyle/>
                    <a:p>
                      <a:pPr>
                        <a:buNone/>
                      </a:pPr>
                      <a:r>
                        <a:rPr lang="en"/>
                        <a:t>p</a:t>
                      </a:r>
                    </a:p>
                  </a:txBody>
                  <a:tcPr marL="91425" marR="91425" marT="91425" marB="91425"/>
                </a:tc>
                <a:tc>
                  <a:txBody>
                    <a:bodyPr/>
                    <a:lstStyle/>
                    <a:p>
                      <a:pPr>
                        <a:buNone/>
                      </a:pPr>
                      <a:r>
                        <a:rPr lang="en"/>
                        <a:t>&amp;i</a:t>
                      </a:r>
                    </a:p>
                  </a:txBody>
                  <a:tcPr marL="91425" marR="91425" marT="91425" marB="91425"/>
                </a:tc>
                <a:tc>
                  <a:txBody>
                    <a:bodyPr/>
                    <a:lstStyle/>
                    <a:p>
                      <a:pPr lvl="0" rtl="0">
                        <a:buNone/>
                      </a:pPr>
                      <a:r>
                        <a:rPr lang="en"/>
                        <a:t>&amp;p</a:t>
                      </a:r>
                    </a:p>
                  </a:txBody>
                  <a:tcPr marL="91425" marR="91425" marT="91425" marB="91425"/>
                </a:tc>
              </a:tr>
              <a:tr h="225900">
                <a:tc>
                  <a:txBody>
                    <a:bodyPr/>
                    <a:lstStyle/>
                    <a:p>
                      <a:pPr>
                        <a:buNone/>
                      </a:pPr>
                      <a:r>
                        <a:rPr lang="en"/>
                        <a:t>q</a:t>
                      </a:r>
                    </a:p>
                  </a:txBody>
                  <a:tcPr marL="91425" marR="91425" marT="91425" marB="91425"/>
                </a:tc>
                <a:tc>
                  <a:txBody>
                    <a:bodyPr/>
                    <a:lstStyle/>
                    <a:p>
                      <a:pPr>
                        <a:buNone/>
                      </a:pPr>
                      <a:r>
                        <a:rPr lang="en"/>
                        <a:t>&amp;p</a:t>
                      </a:r>
                    </a:p>
                  </a:txBody>
                  <a:tcPr marL="91425" marR="91425" marT="91425" marB="91425"/>
                </a:tc>
                <a:tc>
                  <a:txBody>
                    <a:bodyPr/>
                    <a:lstStyle/>
                    <a:p>
                      <a:pPr>
                        <a:buNone/>
                      </a:pPr>
                      <a:r>
                        <a:rPr lang="en"/>
                        <a:t>&amp;q</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64" name="Shape 64"/>
          <p:cNvPicPr preferRelativeResize="0"/>
          <p:nvPr/>
        </p:nvPicPr>
        <p:blipFill>
          <a:blip r:embed="rId3"/>
          <a:stretch>
            <a:fillRect/>
          </a:stretch>
        </p:blipFill>
        <p:spPr>
          <a:xfrm>
            <a:off x="457200" y="1328025"/>
            <a:ext cx="2171700" cy="2667000"/>
          </a:xfrm>
          <a:prstGeom prst="rect">
            <a:avLst/>
          </a:prstGeom>
        </p:spPr>
      </p:pic>
      <p:sp>
        <p:nvSpPr>
          <p:cNvPr id="65" name="Shape 65"/>
          <p:cNvSpPr txBox="1"/>
          <p:nvPr/>
        </p:nvSpPr>
        <p:spPr>
          <a:xfrm>
            <a:off x="6455425" y="1132700"/>
            <a:ext cx="2649299" cy="1671600"/>
          </a:xfrm>
          <a:prstGeom prst="rect">
            <a:avLst/>
          </a:prstGeom>
        </p:spPr>
        <p:txBody>
          <a:bodyPr lIns="91425" tIns="91425" rIns="91425" bIns="91425" anchor="t" anchorCtr="0">
            <a:noAutofit/>
          </a:bodyPr>
          <a:lstStyle/>
          <a:p>
            <a:pPr lvl="0" rtl="0">
              <a:buNone/>
            </a:pPr>
            <a:r>
              <a:rPr lang="en"/>
              <a:t>Line 12 is the first line that edits a value</a:t>
            </a:r>
          </a:p>
          <a:p>
            <a:endParaRPr lang="en"/>
          </a:p>
          <a:p>
            <a:pPr lvl="0" rtl="0">
              <a:buNone/>
            </a:pPr>
            <a:r>
              <a:rPr lang="en"/>
              <a:t>Anytime you see a dereference. Check the table and substitute the name of the correct variable.</a:t>
            </a:r>
          </a:p>
        </p:txBody>
      </p:sp>
      <p:sp>
        <p:nvSpPr>
          <p:cNvPr id="66" name="Shape 66"/>
          <p:cNvSpPr/>
          <p:nvPr/>
        </p:nvSpPr>
        <p:spPr>
          <a:xfrm>
            <a:off x="195525" y="2804325"/>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67" name="Shape 67"/>
          <p:cNvGraphicFramePr/>
          <p:nvPr/>
        </p:nvGraphicFramePr>
        <p:xfrm>
          <a:off x="6662050" y="3023612"/>
          <a:ext cx="2058450" cy="1981050"/>
        </p:xfrm>
        <a:graphic>
          <a:graphicData uri="http://schemas.openxmlformats.org/drawingml/2006/table">
            <a:tbl>
              <a:tblPr>
                <a:noFill/>
                <a:tableStyleId>{D6105FA6-8363-4D63-9F3F-DD9E7D7A4D07}</a:tableStyleId>
              </a:tblPr>
              <a:tblGrid>
                <a:gridCol w="686150"/>
                <a:gridCol w="686150"/>
                <a:gridCol w="686150"/>
              </a:tblGrid>
              <a:tr h="225900">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lvl="0" rtl="0">
                        <a:buNone/>
                      </a:pPr>
                      <a:r>
                        <a:rPr lang="en"/>
                        <a:t>i</a:t>
                      </a:r>
                    </a:p>
                  </a:txBody>
                  <a:tcPr marL="91425" marR="91425" marT="91425" marB="91425"/>
                </a:tc>
                <a:tc>
                  <a:txBody>
                    <a:bodyPr/>
                    <a:lstStyle/>
                    <a:p>
                      <a:pPr lvl="0" rtl="0">
                        <a:buNone/>
                      </a:pPr>
                      <a:r>
                        <a:rPr lang="en"/>
                        <a:t>10</a:t>
                      </a:r>
                    </a:p>
                  </a:txBody>
                  <a:tcPr marL="91425" marR="91425" marT="91425" marB="91425"/>
                </a:tc>
                <a:tc>
                  <a:txBody>
                    <a:bodyPr/>
                    <a:lstStyle/>
                    <a:p>
                      <a:pPr lvl="0" rtl="0">
                        <a:buNone/>
                      </a:pPr>
                      <a:r>
                        <a:rPr lang="en"/>
                        <a:t>&amp;i</a:t>
                      </a:r>
                    </a:p>
                  </a:txBody>
                  <a:tcPr marL="91425" marR="91425" marT="91425" marB="91425"/>
                </a:tc>
              </a:tr>
              <a:tr h="225900">
                <a:tc>
                  <a:txBody>
                    <a:bodyPr/>
                    <a:lstStyle/>
                    <a:p>
                      <a:pPr lvl="0" rtl="0">
                        <a:buNone/>
                      </a:pPr>
                      <a:r>
                        <a:rPr lang="en"/>
                        <a:t>j</a:t>
                      </a:r>
                    </a:p>
                  </a:txBody>
                  <a:tcPr marL="91425" marR="91425" marT="91425" marB="91425"/>
                </a:tc>
                <a:tc>
                  <a:txBody>
                    <a:bodyPr/>
                    <a:lstStyle/>
                    <a:p>
                      <a:pPr lvl="0" rtl="0">
                        <a:buNone/>
                      </a:pPr>
                      <a:r>
                        <a:rPr lang="en"/>
                        <a:t>10</a:t>
                      </a:r>
                    </a:p>
                  </a:txBody>
                  <a:tcPr marL="91425" marR="91425" marT="91425" marB="91425"/>
                </a:tc>
                <a:tc>
                  <a:txBody>
                    <a:bodyPr/>
                    <a:lstStyle/>
                    <a:p>
                      <a:pPr lvl="0" rtl="0">
                        <a:buNone/>
                      </a:pPr>
                      <a:r>
                        <a:rPr lang="en"/>
                        <a:t>&amp;j</a:t>
                      </a:r>
                    </a:p>
                  </a:txBody>
                  <a:tcPr marL="91425" marR="91425" marT="91425" marB="91425"/>
                </a:tc>
              </a:tr>
              <a:tr h="225900">
                <a:tc>
                  <a:txBody>
                    <a:bodyPr/>
                    <a:lstStyle/>
                    <a:p>
                      <a:pPr lvl="0" rtl="0">
                        <a:buNone/>
                      </a:pPr>
                      <a:r>
                        <a:rPr lang="en"/>
                        <a:t>p</a:t>
                      </a:r>
                    </a:p>
                  </a:txBody>
                  <a:tcPr marL="91425" marR="91425" marT="91425" marB="91425"/>
                </a:tc>
                <a:tc>
                  <a:txBody>
                    <a:bodyPr/>
                    <a:lstStyle/>
                    <a:p>
                      <a:pPr lvl="0" rtl="0">
                        <a:buNone/>
                      </a:pPr>
                      <a:r>
                        <a:rPr lang="en"/>
                        <a:t>&amp;i</a:t>
                      </a:r>
                    </a:p>
                  </a:txBody>
                  <a:tcPr marL="91425" marR="91425" marT="91425" marB="91425"/>
                </a:tc>
                <a:tc>
                  <a:txBody>
                    <a:bodyPr/>
                    <a:lstStyle/>
                    <a:p>
                      <a:pPr lvl="0" rtl="0">
                        <a:buNone/>
                      </a:pPr>
                      <a:r>
                        <a:rPr lang="en"/>
                        <a:t>&amp;p</a:t>
                      </a:r>
                    </a:p>
                  </a:txBody>
                  <a:tcPr marL="91425" marR="91425" marT="91425" marB="91425"/>
                </a:tc>
              </a:tr>
              <a:tr h="225900">
                <a:tc>
                  <a:txBody>
                    <a:bodyPr/>
                    <a:lstStyle/>
                    <a:p>
                      <a:pPr lvl="0" rtl="0">
                        <a:buNone/>
                      </a:pPr>
                      <a:r>
                        <a:rPr lang="en"/>
                        <a:t>q</a:t>
                      </a:r>
                    </a:p>
                  </a:txBody>
                  <a:tcPr marL="91425" marR="91425" marT="91425" marB="91425"/>
                </a:tc>
                <a:tc>
                  <a:txBody>
                    <a:bodyPr/>
                    <a:lstStyle/>
                    <a:p>
                      <a:pPr lvl="0" rtl="0">
                        <a:buNone/>
                      </a:pPr>
                      <a:r>
                        <a:rPr lang="en"/>
                        <a:t>&amp;p</a:t>
                      </a:r>
                    </a:p>
                  </a:txBody>
                  <a:tcPr marL="91425" marR="91425" marT="91425" marB="91425"/>
                </a:tc>
                <a:tc>
                  <a:txBody>
                    <a:bodyPr/>
                    <a:lstStyle/>
                    <a:p>
                      <a:pPr lvl="0" rtl="0">
                        <a:buNone/>
                      </a:pPr>
                      <a:r>
                        <a:rPr lang="en"/>
                        <a:t>&amp;q</a:t>
                      </a:r>
                    </a:p>
                  </a:txBody>
                  <a:tcPr marL="91425" marR="91425" marT="91425" marB="91425"/>
                </a:tc>
              </a:tr>
            </a:tbl>
          </a:graphicData>
        </a:graphic>
      </p:graphicFrame>
      <p:pic>
        <p:nvPicPr>
          <p:cNvPr id="68" name="Shape 68"/>
          <p:cNvPicPr preferRelativeResize="0"/>
          <p:nvPr/>
        </p:nvPicPr>
        <p:blipFill>
          <a:blip r:embed="rId4"/>
          <a:stretch>
            <a:fillRect/>
          </a:stretch>
        </p:blipFill>
        <p:spPr>
          <a:xfrm>
            <a:off x="3381400" y="1561650"/>
            <a:ext cx="1485900" cy="361950"/>
          </a:xfrm>
          <a:prstGeom prst="rect">
            <a:avLst/>
          </a:prstGeom>
        </p:spPr>
      </p:pic>
      <p:cxnSp>
        <p:nvCxnSpPr>
          <p:cNvPr id="69" name="Shape 69"/>
          <p:cNvCxnSpPr>
            <a:endCxn id="68" idx="1"/>
          </p:cNvCxnSpPr>
          <p:nvPr/>
        </p:nvCxnSpPr>
        <p:spPr>
          <a:xfrm rot="10800000" flipH="1">
            <a:off x="1685199" y="1742625"/>
            <a:ext cx="1696200" cy="1115699"/>
          </a:xfrm>
          <a:prstGeom prst="straightConnector1">
            <a:avLst/>
          </a:prstGeom>
          <a:noFill/>
          <a:ln w="19050" cap="flat">
            <a:solidFill>
              <a:schemeClr val="dk2"/>
            </a:solidFill>
            <a:prstDash val="solid"/>
            <a:round/>
            <a:headEnd type="none" w="lg" len="lg"/>
            <a:tailEnd type="triangle" w="lg" len="lg"/>
          </a:ln>
        </p:spPr>
      </p:cxnSp>
      <p:cxnSp>
        <p:nvCxnSpPr>
          <p:cNvPr id="70" name="Shape 70"/>
          <p:cNvCxnSpPr/>
          <p:nvPr/>
        </p:nvCxnSpPr>
        <p:spPr>
          <a:xfrm>
            <a:off x="3694150" y="1968425"/>
            <a:ext cx="0" cy="202200"/>
          </a:xfrm>
          <a:prstGeom prst="straightConnector1">
            <a:avLst/>
          </a:prstGeom>
          <a:noFill/>
          <a:ln w="19050" cap="flat">
            <a:solidFill>
              <a:schemeClr val="dk2"/>
            </a:solidFill>
            <a:prstDash val="solid"/>
            <a:round/>
            <a:headEnd type="none" w="lg" len="lg"/>
            <a:tailEnd type="none" w="lg" len="lg"/>
          </a:ln>
        </p:spPr>
      </p:cxnSp>
      <p:cxnSp>
        <p:nvCxnSpPr>
          <p:cNvPr id="71" name="Shape 71"/>
          <p:cNvCxnSpPr/>
          <p:nvPr/>
        </p:nvCxnSpPr>
        <p:spPr>
          <a:xfrm>
            <a:off x="3700900" y="2170650"/>
            <a:ext cx="2224500" cy="0"/>
          </a:xfrm>
          <a:prstGeom prst="straightConnector1">
            <a:avLst/>
          </a:prstGeom>
          <a:noFill/>
          <a:ln w="19050" cap="flat">
            <a:solidFill>
              <a:schemeClr val="dk2"/>
            </a:solidFill>
            <a:prstDash val="solid"/>
            <a:round/>
            <a:headEnd type="none" w="lg" len="lg"/>
            <a:tailEnd type="none" w="lg" len="lg"/>
          </a:ln>
        </p:spPr>
      </p:cxnSp>
      <p:cxnSp>
        <p:nvCxnSpPr>
          <p:cNvPr id="72" name="Shape 72"/>
          <p:cNvCxnSpPr/>
          <p:nvPr/>
        </p:nvCxnSpPr>
        <p:spPr>
          <a:xfrm>
            <a:off x="5925475" y="2170650"/>
            <a:ext cx="0" cy="1928100"/>
          </a:xfrm>
          <a:prstGeom prst="straightConnector1">
            <a:avLst/>
          </a:prstGeom>
          <a:noFill/>
          <a:ln w="19050" cap="flat">
            <a:solidFill>
              <a:schemeClr val="dk2"/>
            </a:solidFill>
            <a:prstDash val="solid"/>
            <a:round/>
            <a:headEnd type="none" w="lg" len="lg"/>
            <a:tailEnd type="none" w="lg" len="lg"/>
          </a:ln>
        </p:spPr>
      </p:cxnSp>
      <p:cxnSp>
        <p:nvCxnSpPr>
          <p:cNvPr id="73" name="Shape 73"/>
          <p:cNvCxnSpPr/>
          <p:nvPr/>
        </p:nvCxnSpPr>
        <p:spPr>
          <a:xfrm>
            <a:off x="5912000" y="4078400"/>
            <a:ext cx="1429199" cy="269700"/>
          </a:xfrm>
          <a:prstGeom prst="straightConnector1">
            <a:avLst/>
          </a:prstGeom>
          <a:noFill/>
          <a:ln w="19050" cap="flat">
            <a:solidFill>
              <a:schemeClr val="dk2"/>
            </a:solidFill>
            <a:prstDash val="solid"/>
            <a:round/>
            <a:headEnd type="none" w="lg" len="lg"/>
            <a:tailEnd type="triangle" w="lg" len="lg"/>
          </a:ln>
        </p:spPr>
      </p:cxnSp>
      <p:pic>
        <p:nvPicPr>
          <p:cNvPr id="74" name="Shape 74"/>
          <p:cNvPicPr preferRelativeResize="0"/>
          <p:nvPr/>
        </p:nvPicPr>
        <p:blipFill>
          <a:blip r:embed="rId5"/>
          <a:stretch>
            <a:fillRect/>
          </a:stretch>
        </p:blipFill>
        <p:spPr>
          <a:xfrm>
            <a:off x="3643337" y="2726812"/>
            <a:ext cx="962025" cy="276225"/>
          </a:xfrm>
          <a:prstGeom prst="rect">
            <a:avLst/>
          </a:prstGeom>
        </p:spPr>
      </p:pic>
      <p:cxnSp>
        <p:nvCxnSpPr>
          <p:cNvPr id="75" name="Shape 75"/>
          <p:cNvCxnSpPr/>
          <p:nvPr/>
        </p:nvCxnSpPr>
        <p:spPr>
          <a:xfrm rot="10800000">
            <a:off x="5588325" y="4503050"/>
            <a:ext cx="1786499" cy="26999"/>
          </a:xfrm>
          <a:prstGeom prst="straightConnector1">
            <a:avLst/>
          </a:prstGeom>
          <a:noFill/>
          <a:ln w="19050" cap="flat">
            <a:solidFill>
              <a:schemeClr val="dk2"/>
            </a:solidFill>
            <a:prstDash val="solid"/>
            <a:round/>
            <a:headEnd type="none" w="lg" len="lg"/>
            <a:tailEnd type="none" w="lg" len="lg"/>
          </a:ln>
        </p:spPr>
      </p:cxnSp>
      <p:cxnSp>
        <p:nvCxnSpPr>
          <p:cNvPr id="76" name="Shape 76"/>
          <p:cNvCxnSpPr/>
          <p:nvPr/>
        </p:nvCxnSpPr>
        <p:spPr>
          <a:xfrm rot="10800000">
            <a:off x="3916499" y="2979550"/>
            <a:ext cx="1685400" cy="1516799"/>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82" name="Shape 82"/>
          <p:cNvPicPr preferRelativeResize="0"/>
          <p:nvPr/>
        </p:nvPicPr>
        <p:blipFill>
          <a:blip r:embed="rId3"/>
          <a:stretch>
            <a:fillRect/>
          </a:stretch>
        </p:blipFill>
        <p:spPr>
          <a:xfrm>
            <a:off x="457200" y="1328025"/>
            <a:ext cx="2171700" cy="2667000"/>
          </a:xfrm>
          <a:prstGeom prst="rect">
            <a:avLst/>
          </a:prstGeom>
        </p:spPr>
      </p:pic>
      <p:sp>
        <p:nvSpPr>
          <p:cNvPr id="83" name="Shape 83"/>
          <p:cNvSpPr txBox="1"/>
          <p:nvPr/>
        </p:nvSpPr>
        <p:spPr>
          <a:xfrm>
            <a:off x="6464725" y="1328025"/>
            <a:ext cx="2649299" cy="1433400"/>
          </a:xfrm>
          <a:prstGeom prst="rect">
            <a:avLst/>
          </a:prstGeom>
        </p:spPr>
        <p:txBody>
          <a:bodyPr lIns="91425" tIns="91425" rIns="91425" bIns="91425" anchor="t" anchorCtr="0">
            <a:noAutofit/>
          </a:bodyPr>
          <a:lstStyle/>
          <a:p>
            <a:pPr lvl="0" rtl="0">
              <a:buNone/>
            </a:pPr>
            <a:r>
              <a:rPr lang="en"/>
              <a:t>Now update the value in the table</a:t>
            </a:r>
          </a:p>
        </p:txBody>
      </p:sp>
      <p:sp>
        <p:nvSpPr>
          <p:cNvPr id="84" name="Shape 84"/>
          <p:cNvSpPr/>
          <p:nvPr/>
        </p:nvSpPr>
        <p:spPr>
          <a:xfrm>
            <a:off x="195525" y="2804325"/>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85" name="Shape 85"/>
          <p:cNvGraphicFramePr/>
          <p:nvPr/>
        </p:nvGraphicFramePr>
        <p:xfrm>
          <a:off x="6662050" y="3023612"/>
          <a:ext cx="2058450" cy="1981050"/>
        </p:xfrm>
        <a:graphic>
          <a:graphicData uri="http://schemas.openxmlformats.org/drawingml/2006/table">
            <a:tbl>
              <a:tblPr>
                <a:noFill/>
                <a:tableStyleId>{190E599F-D2AB-4FE5-8515-164108C4D770}</a:tableStyleId>
              </a:tblPr>
              <a:tblGrid>
                <a:gridCol w="686150"/>
                <a:gridCol w="686150"/>
                <a:gridCol w="686150"/>
              </a:tblGrid>
              <a:tr h="225900">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lvl="0" rtl="0">
                        <a:buNone/>
                      </a:pPr>
                      <a:r>
                        <a:rPr lang="en"/>
                        <a:t>i</a:t>
                      </a:r>
                    </a:p>
                  </a:txBody>
                  <a:tcPr marL="91425" marR="91425" marT="91425" marB="91425"/>
                </a:tc>
                <a:tc>
                  <a:txBody>
                    <a:bodyPr/>
                    <a:lstStyle/>
                    <a:p>
                      <a:pPr lvl="0" rtl="0">
                        <a:buNone/>
                      </a:pPr>
                      <a:r>
                        <a:rPr lang="en"/>
                        <a:t>20</a:t>
                      </a:r>
                    </a:p>
                  </a:txBody>
                  <a:tcPr marL="91425" marR="91425" marT="91425" marB="91425"/>
                </a:tc>
                <a:tc>
                  <a:txBody>
                    <a:bodyPr/>
                    <a:lstStyle/>
                    <a:p>
                      <a:pPr lvl="0" rtl="0">
                        <a:buNone/>
                      </a:pPr>
                      <a:r>
                        <a:rPr lang="en"/>
                        <a:t>&amp;i</a:t>
                      </a:r>
                    </a:p>
                  </a:txBody>
                  <a:tcPr marL="91425" marR="91425" marT="91425" marB="91425"/>
                </a:tc>
              </a:tr>
              <a:tr h="225900">
                <a:tc>
                  <a:txBody>
                    <a:bodyPr/>
                    <a:lstStyle/>
                    <a:p>
                      <a:pPr lvl="0" rtl="0">
                        <a:buNone/>
                      </a:pPr>
                      <a:r>
                        <a:rPr lang="en"/>
                        <a:t>j</a:t>
                      </a:r>
                    </a:p>
                  </a:txBody>
                  <a:tcPr marL="91425" marR="91425" marT="91425" marB="91425"/>
                </a:tc>
                <a:tc>
                  <a:txBody>
                    <a:bodyPr/>
                    <a:lstStyle/>
                    <a:p>
                      <a:pPr lvl="0" rtl="0">
                        <a:buNone/>
                      </a:pPr>
                      <a:r>
                        <a:rPr lang="en"/>
                        <a:t>10</a:t>
                      </a:r>
                    </a:p>
                  </a:txBody>
                  <a:tcPr marL="91425" marR="91425" marT="91425" marB="91425"/>
                </a:tc>
                <a:tc>
                  <a:txBody>
                    <a:bodyPr/>
                    <a:lstStyle/>
                    <a:p>
                      <a:pPr lvl="0" rtl="0">
                        <a:buNone/>
                      </a:pPr>
                      <a:r>
                        <a:rPr lang="en"/>
                        <a:t>&amp;j</a:t>
                      </a:r>
                    </a:p>
                  </a:txBody>
                  <a:tcPr marL="91425" marR="91425" marT="91425" marB="91425"/>
                </a:tc>
              </a:tr>
              <a:tr h="225900">
                <a:tc>
                  <a:txBody>
                    <a:bodyPr/>
                    <a:lstStyle/>
                    <a:p>
                      <a:pPr lvl="0" rtl="0">
                        <a:buNone/>
                      </a:pPr>
                      <a:r>
                        <a:rPr lang="en"/>
                        <a:t>p</a:t>
                      </a:r>
                    </a:p>
                  </a:txBody>
                  <a:tcPr marL="91425" marR="91425" marT="91425" marB="91425"/>
                </a:tc>
                <a:tc>
                  <a:txBody>
                    <a:bodyPr/>
                    <a:lstStyle/>
                    <a:p>
                      <a:pPr lvl="0" rtl="0">
                        <a:buNone/>
                      </a:pPr>
                      <a:r>
                        <a:rPr lang="en"/>
                        <a:t>&amp;i</a:t>
                      </a:r>
                    </a:p>
                  </a:txBody>
                  <a:tcPr marL="91425" marR="91425" marT="91425" marB="91425"/>
                </a:tc>
                <a:tc>
                  <a:txBody>
                    <a:bodyPr/>
                    <a:lstStyle/>
                    <a:p>
                      <a:pPr lvl="0" rtl="0">
                        <a:buNone/>
                      </a:pPr>
                      <a:r>
                        <a:rPr lang="en"/>
                        <a:t>&amp;p</a:t>
                      </a:r>
                    </a:p>
                  </a:txBody>
                  <a:tcPr marL="91425" marR="91425" marT="91425" marB="91425"/>
                </a:tc>
              </a:tr>
              <a:tr h="225900">
                <a:tc>
                  <a:txBody>
                    <a:bodyPr/>
                    <a:lstStyle/>
                    <a:p>
                      <a:pPr lvl="0" rtl="0">
                        <a:buNone/>
                      </a:pPr>
                      <a:r>
                        <a:rPr lang="en"/>
                        <a:t>q</a:t>
                      </a:r>
                    </a:p>
                  </a:txBody>
                  <a:tcPr marL="91425" marR="91425" marT="91425" marB="91425"/>
                </a:tc>
                <a:tc>
                  <a:txBody>
                    <a:bodyPr/>
                    <a:lstStyle/>
                    <a:p>
                      <a:pPr lvl="0" rtl="0">
                        <a:buNone/>
                      </a:pPr>
                      <a:r>
                        <a:rPr lang="en"/>
                        <a:t>&amp;p</a:t>
                      </a:r>
                    </a:p>
                  </a:txBody>
                  <a:tcPr marL="91425" marR="91425" marT="91425" marB="91425"/>
                </a:tc>
                <a:tc>
                  <a:txBody>
                    <a:bodyPr/>
                    <a:lstStyle/>
                    <a:p>
                      <a:pPr lvl="0" rtl="0">
                        <a:buNone/>
                      </a:pPr>
                      <a:r>
                        <a:rPr lang="en"/>
                        <a:t>&amp;q</a:t>
                      </a:r>
                    </a:p>
                  </a:txBody>
                  <a:tcPr marL="91425" marR="91425" marT="91425" marB="91425"/>
                </a:tc>
              </a:tr>
            </a:tbl>
          </a:graphicData>
        </a:graphic>
      </p:graphicFrame>
      <p:pic>
        <p:nvPicPr>
          <p:cNvPr id="86" name="Shape 86"/>
          <p:cNvPicPr preferRelativeResize="0"/>
          <p:nvPr/>
        </p:nvPicPr>
        <p:blipFill>
          <a:blip r:embed="rId4"/>
          <a:stretch>
            <a:fillRect/>
          </a:stretch>
        </p:blipFill>
        <p:spPr>
          <a:xfrm>
            <a:off x="3381400" y="1561650"/>
            <a:ext cx="1485900" cy="361950"/>
          </a:xfrm>
          <a:prstGeom prst="rect">
            <a:avLst/>
          </a:prstGeom>
        </p:spPr>
      </p:pic>
      <p:cxnSp>
        <p:nvCxnSpPr>
          <p:cNvPr id="87" name="Shape 87"/>
          <p:cNvCxnSpPr>
            <a:endCxn id="86" idx="1"/>
          </p:cNvCxnSpPr>
          <p:nvPr/>
        </p:nvCxnSpPr>
        <p:spPr>
          <a:xfrm rot="10800000" flipH="1">
            <a:off x="1685199" y="1742625"/>
            <a:ext cx="1696200" cy="1115699"/>
          </a:xfrm>
          <a:prstGeom prst="straightConnector1">
            <a:avLst/>
          </a:prstGeom>
          <a:noFill/>
          <a:ln w="19050" cap="flat">
            <a:solidFill>
              <a:schemeClr val="dk2"/>
            </a:solidFill>
            <a:prstDash val="solid"/>
            <a:round/>
            <a:headEnd type="none" w="lg" len="lg"/>
            <a:tailEnd type="triangle" w="lg" len="lg"/>
          </a:ln>
        </p:spPr>
      </p:cxnSp>
      <p:cxnSp>
        <p:nvCxnSpPr>
          <p:cNvPr id="88" name="Shape 88"/>
          <p:cNvCxnSpPr/>
          <p:nvPr/>
        </p:nvCxnSpPr>
        <p:spPr>
          <a:xfrm>
            <a:off x="3694150" y="1968425"/>
            <a:ext cx="0" cy="202200"/>
          </a:xfrm>
          <a:prstGeom prst="straightConnector1">
            <a:avLst/>
          </a:prstGeom>
          <a:noFill/>
          <a:ln w="19050" cap="flat">
            <a:solidFill>
              <a:schemeClr val="dk2"/>
            </a:solidFill>
            <a:prstDash val="solid"/>
            <a:round/>
            <a:headEnd type="none" w="lg" len="lg"/>
            <a:tailEnd type="none" w="lg" len="lg"/>
          </a:ln>
        </p:spPr>
      </p:cxnSp>
      <p:cxnSp>
        <p:nvCxnSpPr>
          <p:cNvPr id="89" name="Shape 89"/>
          <p:cNvCxnSpPr/>
          <p:nvPr/>
        </p:nvCxnSpPr>
        <p:spPr>
          <a:xfrm>
            <a:off x="3700900" y="2170650"/>
            <a:ext cx="2224500" cy="0"/>
          </a:xfrm>
          <a:prstGeom prst="straightConnector1">
            <a:avLst/>
          </a:prstGeom>
          <a:noFill/>
          <a:ln w="19050" cap="flat">
            <a:solidFill>
              <a:schemeClr val="dk2"/>
            </a:solidFill>
            <a:prstDash val="solid"/>
            <a:round/>
            <a:headEnd type="none" w="lg" len="lg"/>
            <a:tailEnd type="none" w="lg" len="lg"/>
          </a:ln>
        </p:spPr>
      </p:cxnSp>
      <p:cxnSp>
        <p:nvCxnSpPr>
          <p:cNvPr id="90" name="Shape 90"/>
          <p:cNvCxnSpPr/>
          <p:nvPr/>
        </p:nvCxnSpPr>
        <p:spPr>
          <a:xfrm>
            <a:off x="5925475" y="2170650"/>
            <a:ext cx="0" cy="1928100"/>
          </a:xfrm>
          <a:prstGeom prst="straightConnector1">
            <a:avLst/>
          </a:prstGeom>
          <a:noFill/>
          <a:ln w="19050" cap="flat">
            <a:solidFill>
              <a:schemeClr val="dk2"/>
            </a:solidFill>
            <a:prstDash val="solid"/>
            <a:round/>
            <a:headEnd type="none" w="lg" len="lg"/>
            <a:tailEnd type="none" w="lg" len="lg"/>
          </a:ln>
        </p:spPr>
      </p:cxnSp>
      <p:cxnSp>
        <p:nvCxnSpPr>
          <p:cNvPr id="91" name="Shape 91"/>
          <p:cNvCxnSpPr/>
          <p:nvPr/>
        </p:nvCxnSpPr>
        <p:spPr>
          <a:xfrm>
            <a:off x="5912000" y="4078400"/>
            <a:ext cx="1429199" cy="269700"/>
          </a:xfrm>
          <a:prstGeom prst="straightConnector1">
            <a:avLst/>
          </a:prstGeom>
          <a:noFill/>
          <a:ln w="19050" cap="flat">
            <a:solidFill>
              <a:schemeClr val="dk2"/>
            </a:solidFill>
            <a:prstDash val="solid"/>
            <a:round/>
            <a:headEnd type="none" w="lg" len="lg"/>
            <a:tailEnd type="triangle" w="lg" len="lg"/>
          </a:ln>
        </p:spPr>
      </p:cxnSp>
      <p:pic>
        <p:nvPicPr>
          <p:cNvPr id="92" name="Shape 92"/>
          <p:cNvPicPr preferRelativeResize="0"/>
          <p:nvPr/>
        </p:nvPicPr>
        <p:blipFill>
          <a:blip r:embed="rId5"/>
          <a:stretch>
            <a:fillRect/>
          </a:stretch>
        </p:blipFill>
        <p:spPr>
          <a:xfrm>
            <a:off x="3643337" y="2726812"/>
            <a:ext cx="962025" cy="276225"/>
          </a:xfrm>
          <a:prstGeom prst="rect">
            <a:avLst/>
          </a:prstGeom>
        </p:spPr>
      </p:pic>
      <p:cxnSp>
        <p:nvCxnSpPr>
          <p:cNvPr id="93" name="Shape 93"/>
          <p:cNvCxnSpPr/>
          <p:nvPr/>
        </p:nvCxnSpPr>
        <p:spPr>
          <a:xfrm rot="10800000">
            <a:off x="5588325" y="4503050"/>
            <a:ext cx="1786499" cy="26999"/>
          </a:xfrm>
          <a:prstGeom prst="straightConnector1">
            <a:avLst/>
          </a:prstGeom>
          <a:noFill/>
          <a:ln w="19050" cap="flat">
            <a:solidFill>
              <a:schemeClr val="dk2"/>
            </a:solidFill>
            <a:prstDash val="solid"/>
            <a:round/>
            <a:headEnd type="none" w="lg" len="lg"/>
            <a:tailEnd type="none" w="lg" len="lg"/>
          </a:ln>
        </p:spPr>
      </p:cxnSp>
      <p:cxnSp>
        <p:nvCxnSpPr>
          <p:cNvPr id="94" name="Shape 94"/>
          <p:cNvCxnSpPr/>
          <p:nvPr/>
        </p:nvCxnSpPr>
        <p:spPr>
          <a:xfrm rot="10800000">
            <a:off x="3916499" y="2979550"/>
            <a:ext cx="1685400" cy="1516799"/>
          </a:xfrm>
          <a:prstGeom prst="straightConnector1">
            <a:avLst/>
          </a:prstGeom>
          <a:noFill/>
          <a:ln w="19050" cap="flat">
            <a:solidFill>
              <a:schemeClr val="dk2"/>
            </a:solidFill>
            <a:prstDash val="solid"/>
            <a:round/>
            <a:headEnd type="none" w="lg" len="lg"/>
            <a:tailEnd type="triangle" w="lg" len="lg"/>
          </a:ln>
        </p:spPr>
      </p:cxnSp>
      <p:sp>
        <p:nvSpPr>
          <p:cNvPr id="95" name="Shape 95"/>
          <p:cNvSpPr/>
          <p:nvPr/>
        </p:nvSpPr>
        <p:spPr>
          <a:xfrm>
            <a:off x="7246750" y="3357100"/>
            <a:ext cx="701100" cy="451499"/>
          </a:xfrm>
          <a:prstGeom prst="ellipse">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101" name="Shape 101"/>
          <p:cNvPicPr preferRelativeResize="0"/>
          <p:nvPr/>
        </p:nvPicPr>
        <p:blipFill>
          <a:blip r:embed="rId3"/>
          <a:stretch>
            <a:fillRect/>
          </a:stretch>
        </p:blipFill>
        <p:spPr>
          <a:xfrm>
            <a:off x="457200" y="1328025"/>
            <a:ext cx="2171700" cy="2667000"/>
          </a:xfrm>
          <a:prstGeom prst="rect">
            <a:avLst/>
          </a:prstGeom>
        </p:spPr>
      </p:pic>
      <p:sp>
        <p:nvSpPr>
          <p:cNvPr id="102" name="Shape 102"/>
          <p:cNvSpPr/>
          <p:nvPr/>
        </p:nvSpPr>
        <p:spPr>
          <a:xfrm>
            <a:off x="209000" y="2902425"/>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03" name="Shape 103"/>
          <p:cNvGraphicFramePr/>
          <p:nvPr/>
        </p:nvGraphicFramePr>
        <p:xfrm>
          <a:off x="6662050" y="3023612"/>
          <a:ext cx="2058450" cy="1981050"/>
        </p:xfrm>
        <a:graphic>
          <a:graphicData uri="http://schemas.openxmlformats.org/drawingml/2006/table">
            <a:tbl>
              <a:tblPr>
                <a:noFill/>
                <a:tableStyleId>{8C43274D-6D74-465B-BA02-24D36C901F0C}</a:tableStyleId>
              </a:tblPr>
              <a:tblGrid>
                <a:gridCol w="686150"/>
                <a:gridCol w="686150"/>
                <a:gridCol w="686150"/>
              </a:tblGrid>
              <a:tr h="225900">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lvl="0" rtl="0">
                        <a:buNone/>
                      </a:pPr>
                      <a:r>
                        <a:rPr lang="en"/>
                        <a:t>i</a:t>
                      </a:r>
                    </a:p>
                  </a:txBody>
                  <a:tcPr marL="91425" marR="91425" marT="91425" marB="91425"/>
                </a:tc>
                <a:tc>
                  <a:txBody>
                    <a:bodyPr/>
                    <a:lstStyle/>
                    <a:p>
                      <a:pPr lvl="0" rtl="0">
                        <a:buNone/>
                      </a:pPr>
                      <a:r>
                        <a:rPr lang="en"/>
                        <a:t>20</a:t>
                      </a:r>
                    </a:p>
                  </a:txBody>
                  <a:tcPr marL="91425" marR="91425" marT="91425" marB="91425"/>
                </a:tc>
                <a:tc>
                  <a:txBody>
                    <a:bodyPr/>
                    <a:lstStyle/>
                    <a:p>
                      <a:pPr lvl="0" rtl="0">
                        <a:buNone/>
                      </a:pPr>
                      <a:r>
                        <a:rPr lang="en"/>
                        <a:t>&amp;i</a:t>
                      </a:r>
                    </a:p>
                  </a:txBody>
                  <a:tcPr marL="91425" marR="91425" marT="91425" marB="91425"/>
                </a:tc>
              </a:tr>
              <a:tr h="225900">
                <a:tc>
                  <a:txBody>
                    <a:bodyPr/>
                    <a:lstStyle/>
                    <a:p>
                      <a:pPr lvl="0" rtl="0">
                        <a:buNone/>
                      </a:pPr>
                      <a:r>
                        <a:rPr lang="en"/>
                        <a:t>j</a:t>
                      </a:r>
                    </a:p>
                  </a:txBody>
                  <a:tcPr marL="91425" marR="91425" marT="91425" marB="91425"/>
                </a:tc>
                <a:tc>
                  <a:txBody>
                    <a:bodyPr/>
                    <a:lstStyle/>
                    <a:p>
                      <a:pPr lvl="0" rtl="0">
                        <a:buNone/>
                      </a:pPr>
                      <a:r>
                        <a:rPr lang="en"/>
                        <a:t>10</a:t>
                      </a:r>
                    </a:p>
                  </a:txBody>
                  <a:tcPr marL="91425" marR="91425" marT="91425" marB="91425"/>
                </a:tc>
                <a:tc>
                  <a:txBody>
                    <a:bodyPr/>
                    <a:lstStyle/>
                    <a:p>
                      <a:pPr lvl="0" rtl="0">
                        <a:buNone/>
                      </a:pPr>
                      <a:r>
                        <a:rPr lang="en"/>
                        <a:t>&amp;j</a:t>
                      </a:r>
                    </a:p>
                  </a:txBody>
                  <a:tcPr marL="91425" marR="91425" marT="91425" marB="91425"/>
                </a:tc>
              </a:tr>
              <a:tr h="225900">
                <a:tc>
                  <a:txBody>
                    <a:bodyPr/>
                    <a:lstStyle/>
                    <a:p>
                      <a:pPr lvl="0" rtl="0">
                        <a:buNone/>
                      </a:pPr>
                      <a:r>
                        <a:rPr lang="en"/>
                        <a:t>p</a:t>
                      </a:r>
                    </a:p>
                  </a:txBody>
                  <a:tcPr marL="91425" marR="91425" marT="91425" marB="91425"/>
                </a:tc>
                <a:tc>
                  <a:txBody>
                    <a:bodyPr/>
                    <a:lstStyle/>
                    <a:p>
                      <a:pPr lvl="0" rtl="0">
                        <a:buNone/>
                      </a:pPr>
                      <a:r>
                        <a:rPr lang="en"/>
                        <a:t>&amp;j</a:t>
                      </a:r>
                    </a:p>
                  </a:txBody>
                  <a:tcPr marL="91425" marR="91425" marT="91425" marB="91425"/>
                </a:tc>
                <a:tc>
                  <a:txBody>
                    <a:bodyPr/>
                    <a:lstStyle/>
                    <a:p>
                      <a:pPr lvl="0" rtl="0">
                        <a:buNone/>
                      </a:pPr>
                      <a:r>
                        <a:rPr lang="en"/>
                        <a:t>&amp;p</a:t>
                      </a:r>
                    </a:p>
                  </a:txBody>
                  <a:tcPr marL="91425" marR="91425" marT="91425" marB="91425"/>
                </a:tc>
              </a:tr>
              <a:tr h="225900">
                <a:tc>
                  <a:txBody>
                    <a:bodyPr/>
                    <a:lstStyle/>
                    <a:p>
                      <a:pPr lvl="0" rtl="0">
                        <a:buNone/>
                      </a:pPr>
                      <a:r>
                        <a:rPr lang="en"/>
                        <a:t>q</a:t>
                      </a:r>
                    </a:p>
                  </a:txBody>
                  <a:tcPr marL="91425" marR="91425" marT="91425" marB="91425"/>
                </a:tc>
                <a:tc>
                  <a:txBody>
                    <a:bodyPr/>
                    <a:lstStyle/>
                    <a:p>
                      <a:pPr lvl="0" rtl="0">
                        <a:buNone/>
                      </a:pPr>
                      <a:r>
                        <a:rPr lang="en"/>
                        <a:t>&amp;p</a:t>
                      </a:r>
                    </a:p>
                  </a:txBody>
                  <a:tcPr marL="91425" marR="91425" marT="91425" marB="91425"/>
                </a:tc>
                <a:tc>
                  <a:txBody>
                    <a:bodyPr/>
                    <a:lstStyle/>
                    <a:p>
                      <a:pPr lvl="0" rtl="0">
                        <a:buNone/>
                      </a:pPr>
                      <a:r>
                        <a:rPr lang="en"/>
                        <a:t>&amp;q</a:t>
                      </a:r>
                    </a:p>
                  </a:txBody>
                  <a:tcPr marL="91425" marR="91425" marT="91425" marB="91425"/>
                </a:tc>
              </a:tr>
            </a:tbl>
          </a:graphicData>
        </a:graphic>
      </p:graphicFrame>
      <p:cxnSp>
        <p:nvCxnSpPr>
          <p:cNvPr id="104" name="Shape 104"/>
          <p:cNvCxnSpPr/>
          <p:nvPr/>
        </p:nvCxnSpPr>
        <p:spPr>
          <a:xfrm>
            <a:off x="3694150" y="1968425"/>
            <a:ext cx="0" cy="202200"/>
          </a:xfrm>
          <a:prstGeom prst="straightConnector1">
            <a:avLst/>
          </a:prstGeom>
          <a:noFill/>
          <a:ln w="19050" cap="flat">
            <a:solidFill>
              <a:schemeClr val="dk2"/>
            </a:solidFill>
            <a:prstDash val="solid"/>
            <a:round/>
            <a:headEnd type="none" w="lg" len="lg"/>
            <a:tailEnd type="none" w="lg" len="lg"/>
          </a:ln>
        </p:spPr>
      </p:cxnSp>
      <p:cxnSp>
        <p:nvCxnSpPr>
          <p:cNvPr id="105" name="Shape 105"/>
          <p:cNvCxnSpPr/>
          <p:nvPr/>
        </p:nvCxnSpPr>
        <p:spPr>
          <a:xfrm>
            <a:off x="3700900" y="2170650"/>
            <a:ext cx="2224500" cy="0"/>
          </a:xfrm>
          <a:prstGeom prst="straightConnector1">
            <a:avLst/>
          </a:prstGeom>
          <a:noFill/>
          <a:ln w="19050" cap="flat">
            <a:solidFill>
              <a:schemeClr val="dk2"/>
            </a:solidFill>
            <a:prstDash val="solid"/>
            <a:round/>
            <a:headEnd type="none" w="lg" len="lg"/>
            <a:tailEnd type="none" w="lg" len="lg"/>
          </a:ln>
        </p:spPr>
      </p:cxnSp>
      <p:pic>
        <p:nvPicPr>
          <p:cNvPr id="106" name="Shape 106"/>
          <p:cNvPicPr preferRelativeResize="0"/>
          <p:nvPr/>
        </p:nvPicPr>
        <p:blipFill>
          <a:blip r:embed="rId4"/>
          <a:stretch>
            <a:fillRect/>
          </a:stretch>
        </p:blipFill>
        <p:spPr>
          <a:xfrm>
            <a:off x="3496025" y="1655675"/>
            <a:ext cx="819150" cy="247650"/>
          </a:xfrm>
          <a:prstGeom prst="rect">
            <a:avLst/>
          </a:prstGeom>
        </p:spPr>
      </p:pic>
      <p:cxnSp>
        <p:nvCxnSpPr>
          <p:cNvPr id="107" name="Shape 107"/>
          <p:cNvCxnSpPr>
            <a:endCxn id="106" idx="1"/>
          </p:cNvCxnSpPr>
          <p:nvPr/>
        </p:nvCxnSpPr>
        <p:spPr>
          <a:xfrm rot="10800000" flipH="1">
            <a:off x="1651625" y="1779500"/>
            <a:ext cx="1844399" cy="1247400"/>
          </a:xfrm>
          <a:prstGeom prst="straightConnector1">
            <a:avLst/>
          </a:prstGeom>
          <a:noFill/>
          <a:ln w="19050" cap="flat">
            <a:solidFill>
              <a:schemeClr val="dk2"/>
            </a:solidFill>
            <a:prstDash val="solid"/>
            <a:round/>
            <a:headEnd type="none" w="lg" len="lg"/>
            <a:tailEnd type="triangle" w="lg" len="lg"/>
          </a:ln>
        </p:spPr>
      </p:cxnSp>
      <p:cxnSp>
        <p:nvCxnSpPr>
          <p:cNvPr id="108" name="Shape 108"/>
          <p:cNvCxnSpPr/>
          <p:nvPr/>
        </p:nvCxnSpPr>
        <p:spPr>
          <a:xfrm>
            <a:off x="5912000" y="2177400"/>
            <a:ext cx="0" cy="2346000"/>
          </a:xfrm>
          <a:prstGeom prst="straightConnector1">
            <a:avLst/>
          </a:prstGeom>
          <a:noFill/>
          <a:ln w="19050" cap="flat">
            <a:solidFill>
              <a:schemeClr val="dk2"/>
            </a:solidFill>
            <a:prstDash val="solid"/>
            <a:round/>
            <a:headEnd type="none" w="lg" len="lg"/>
            <a:tailEnd type="none" w="lg" len="lg"/>
          </a:ln>
        </p:spPr>
      </p:cxnSp>
      <p:cxnSp>
        <p:nvCxnSpPr>
          <p:cNvPr id="109" name="Shape 109"/>
          <p:cNvCxnSpPr/>
          <p:nvPr/>
        </p:nvCxnSpPr>
        <p:spPr>
          <a:xfrm>
            <a:off x="5918725" y="4523325"/>
            <a:ext cx="1496699" cy="229199"/>
          </a:xfrm>
          <a:prstGeom prst="straightConnector1">
            <a:avLst/>
          </a:prstGeom>
          <a:noFill/>
          <a:ln w="19050" cap="flat">
            <a:solidFill>
              <a:schemeClr val="dk2"/>
            </a:solidFill>
            <a:prstDash val="solid"/>
            <a:round/>
            <a:headEnd type="none" w="lg" len="lg"/>
            <a:tailEnd type="triangle" w="lg" len="lg"/>
          </a:ln>
        </p:spPr>
      </p:cxnSp>
      <p:pic>
        <p:nvPicPr>
          <p:cNvPr id="110" name="Shape 110"/>
          <p:cNvPicPr preferRelativeResize="0"/>
          <p:nvPr/>
        </p:nvPicPr>
        <p:blipFill>
          <a:blip r:embed="rId5"/>
          <a:stretch>
            <a:fillRect/>
          </a:stretch>
        </p:blipFill>
        <p:spPr>
          <a:xfrm>
            <a:off x="3694150" y="2761425"/>
            <a:ext cx="704850" cy="228600"/>
          </a:xfrm>
          <a:prstGeom prst="rect">
            <a:avLst/>
          </a:prstGeom>
        </p:spPr>
      </p:pic>
      <p:cxnSp>
        <p:nvCxnSpPr>
          <p:cNvPr id="111" name="Shape 111"/>
          <p:cNvCxnSpPr/>
          <p:nvPr/>
        </p:nvCxnSpPr>
        <p:spPr>
          <a:xfrm rot="10800000">
            <a:off x="3761649" y="4914300"/>
            <a:ext cx="3714300" cy="0"/>
          </a:xfrm>
          <a:prstGeom prst="straightConnector1">
            <a:avLst/>
          </a:prstGeom>
          <a:noFill/>
          <a:ln w="19050" cap="flat">
            <a:solidFill>
              <a:schemeClr val="dk2"/>
            </a:solidFill>
            <a:prstDash val="solid"/>
            <a:round/>
            <a:headEnd type="none" w="lg" len="lg"/>
            <a:tailEnd type="none" w="lg" len="lg"/>
          </a:ln>
        </p:spPr>
      </p:cxnSp>
      <p:cxnSp>
        <p:nvCxnSpPr>
          <p:cNvPr id="112" name="Shape 112"/>
          <p:cNvCxnSpPr/>
          <p:nvPr/>
        </p:nvCxnSpPr>
        <p:spPr>
          <a:xfrm>
            <a:off x="3795275" y="3040175"/>
            <a:ext cx="0" cy="1887599"/>
          </a:xfrm>
          <a:prstGeom prst="straightConnector1">
            <a:avLst/>
          </a:prstGeom>
          <a:noFill/>
          <a:ln w="19050" cap="flat">
            <a:solidFill>
              <a:schemeClr val="dk2"/>
            </a:solidFill>
            <a:prstDash val="solid"/>
            <a:round/>
            <a:headEnd type="none" w="lg" len="lg"/>
            <a:tailEnd type="triangle" w="lg" len="lg"/>
          </a:ln>
        </p:spPr>
      </p:cxnSp>
      <p:sp>
        <p:nvSpPr>
          <p:cNvPr id="113" name="Shape 113"/>
          <p:cNvSpPr/>
          <p:nvPr/>
        </p:nvSpPr>
        <p:spPr>
          <a:xfrm>
            <a:off x="7266975" y="4166050"/>
            <a:ext cx="701100" cy="451499"/>
          </a:xfrm>
          <a:prstGeom prst="ellipse">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114" name="Shape 114"/>
          <p:cNvSpPr txBox="1"/>
          <p:nvPr/>
        </p:nvSpPr>
        <p:spPr>
          <a:xfrm>
            <a:off x="6166625" y="1328025"/>
            <a:ext cx="2947500" cy="1433400"/>
          </a:xfrm>
          <a:prstGeom prst="rect">
            <a:avLst/>
          </a:prstGeom>
        </p:spPr>
        <p:txBody>
          <a:bodyPr lIns="91425" tIns="91425" rIns="91425" bIns="91425" anchor="t" anchorCtr="0">
            <a:noAutofit/>
          </a:bodyPr>
          <a:lstStyle/>
          <a:p>
            <a:pPr lvl="0" rtl="0">
              <a:buNone/>
            </a:pPr>
            <a:r>
              <a:rPr lang="en"/>
              <a:t>Move to the next Line and do the same procedure:</a:t>
            </a:r>
          </a:p>
          <a:p>
            <a:pPr marL="457200" lvl="0" indent="-317500" rtl="0">
              <a:buClr>
                <a:srgbClr val="000000"/>
              </a:buClr>
              <a:buSzPct val="100000"/>
              <a:buFont typeface="Arial"/>
              <a:buAutoNum type="arabicPeriod"/>
            </a:pPr>
            <a:r>
              <a:rPr lang="en"/>
              <a:t>Substitute with correct name</a:t>
            </a:r>
          </a:p>
          <a:p>
            <a:pPr marL="457200" lvl="0" indent="-317500" rtl="0">
              <a:buClr>
                <a:srgbClr val="000000"/>
              </a:buClr>
              <a:buSzPct val="100000"/>
              <a:buFont typeface="Arial"/>
              <a:buAutoNum type="arabicPeriod"/>
            </a:pPr>
            <a:r>
              <a:rPr lang="en"/>
              <a:t>update value</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1632</TotalTime>
  <Words>1966</Words>
  <Application>Microsoft Office PowerPoint</Application>
  <PresentationFormat>On-screen Show (16:9)</PresentationFormat>
  <Paragraphs>547</Paragraphs>
  <Slides>57</Slides>
  <Notes>50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Consolas</vt:lpstr>
      <vt:lpstr>Tahoma</vt:lpstr>
      <vt:lpstr>simple-light</vt:lpstr>
      <vt:lpstr>COMP208 FINAL REVIEW</vt:lpstr>
      <vt:lpstr>Useful Links</vt:lpstr>
      <vt:lpstr>Study Strategies</vt:lpstr>
      <vt:lpstr>Contents</vt:lpstr>
      <vt:lpstr>Pointers Example</vt:lpstr>
      <vt:lpstr>Pointers Example</vt:lpstr>
      <vt:lpstr>Pointers Example</vt:lpstr>
      <vt:lpstr>Pointers Example</vt:lpstr>
      <vt:lpstr>Pointers Example</vt:lpstr>
      <vt:lpstr>Pointers Example</vt:lpstr>
      <vt:lpstr>Pointers Example</vt:lpstr>
      <vt:lpstr>Pointers more Examples</vt:lpstr>
      <vt:lpstr>Pointers more Examples</vt:lpstr>
      <vt:lpstr>Pointers more Examples</vt:lpstr>
      <vt:lpstr>Trick Questions (Don’t be fooled)</vt:lpstr>
      <vt:lpstr>Trick Questions (Don’t be fooled)</vt:lpstr>
      <vt:lpstr>Trick Questions (Don’t be fooled)</vt:lpstr>
      <vt:lpstr>Trick Questions (Don’t be fooled)</vt:lpstr>
      <vt:lpstr>Trick Questions (Don’t be fooled)</vt:lpstr>
      <vt:lpstr>Trick Questions (Don’t be fooled)</vt:lpstr>
      <vt:lpstr>Trick Questions (Don’t be fooled)</vt:lpstr>
      <vt:lpstr>Big O</vt:lpstr>
      <vt:lpstr>Big O</vt:lpstr>
      <vt:lpstr>Big O</vt:lpstr>
      <vt:lpstr>Big O</vt:lpstr>
      <vt:lpstr>Big O</vt:lpstr>
      <vt:lpstr>Binary Searching</vt:lpstr>
      <vt:lpstr>Binary Searching</vt:lpstr>
      <vt:lpstr>Binary Searching</vt:lpstr>
      <vt:lpstr>Sorting Algorithms in Plain English</vt:lpstr>
      <vt:lpstr>Sorting Algorithms in Plain English</vt:lpstr>
      <vt:lpstr>Sorting Algorithms in Plain English</vt:lpstr>
      <vt:lpstr>Sorting Algorithms in Plain English</vt:lpstr>
      <vt:lpstr>Sorting Algorithms in Plain English</vt:lpstr>
      <vt:lpstr>Sorting Pop Quiz</vt:lpstr>
      <vt:lpstr>Sorting Pop Quiz</vt:lpstr>
      <vt:lpstr>Sorting Algorithms in Plain English</vt:lpstr>
      <vt:lpstr>Recursion</vt:lpstr>
      <vt:lpstr>Recursion</vt:lpstr>
      <vt:lpstr>Numerical Methods</vt:lpstr>
      <vt:lpstr>Numerical Methods (root finding)</vt:lpstr>
      <vt:lpstr>Numerical Methods</vt:lpstr>
      <vt:lpstr>Numerical Methods</vt:lpstr>
      <vt:lpstr>Numerical Methods</vt:lpstr>
      <vt:lpstr>Numerical Methods</vt:lpstr>
      <vt:lpstr>Numerical Methods</vt:lpstr>
      <vt:lpstr>Numerical Methods</vt:lpstr>
      <vt:lpstr>Numerical Methods</vt:lpstr>
      <vt:lpstr>Numerical Methods</vt:lpstr>
      <vt:lpstr>Numerical Methods (Integration)</vt:lpstr>
      <vt:lpstr>Numerical Methods (Integration)</vt:lpstr>
      <vt:lpstr>Numerical Methods (IVP)</vt:lpstr>
      <vt:lpstr>Numerical Methods (IVP)</vt:lpstr>
      <vt:lpstr>Numerical Methods (IVP)</vt:lpstr>
      <vt:lpstr>Numerical Methods (IVP)</vt:lpstr>
      <vt:lpstr>Numerical Methods </vt:lpstr>
      <vt:lpstr>Good Luck!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COMP208 FINAL REVIEW</dc:title>
  <dc:creator>Shabbir Hussain</dc:creator>
  <cp:lastModifiedBy>Shabbir Hussain</cp:lastModifiedBy>
  <cp:revision>18</cp:revision>
  <dcterms:modified xsi:type="dcterms:W3CDTF">2015-04-17T00:17:39Z</dcterms:modified>
</cp:coreProperties>
</file>