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2" r:id="rId18"/>
    <p:sldId id="313" r:id="rId19"/>
    <p:sldId id="314" r:id="rId20"/>
    <p:sldId id="315" r:id="rId21"/>
    <p:sldId id="274" r:id="rId22"/>
    <p:sldId id="275" r:id="rId23"/>
    <p:sldId id="276" r:id="rId24"/>
    <p:sldId id="277" r:id="rId25"/>
    <p:sldId id="307" r:id="rId26"/>
    <p:sldId id="308" r:id="rId27"/>
    <p:sldId id="309" r:id="rId28"/>
    <p:sldId id="310" r:id="rId29"/>
    <p:sldId id="311"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7" r:id="rId44"/>
    <p:sldId id="298" r:id="rId45"/>
    <p:sldId id="301" r:id="rId46"/>
    <p:sldId id="299" r:id="rId47"/>
    <p:sldId id="302" r:id="rId48"/>
    <p:sldId id="300" r:id="rId49"/>
    <p:sldId id="303" r:id="rId50"/>
    <p:sldId id="291" r:id="rId51"/>
    <p:sldId id="292" r:id="rId52"/>
    <p:sldId id="304" r:id="rId53"/>
    <p:sldId id="305" r:id="rId54"/>
    <p:sldId id="293" r:id="rId55"/>
    <p:sldId id="294" r:id="rId56"/>
    <p:sldId id="295" r:id="rId57"/>
    <p:sldId id="296" r:id="rId5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63AC80-7332-454C-90E3-BAA73792E18F}">
  <a:tblStyle styleId="{EF63AC80-7332-454C-90E3-BAA73792E18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6105FA6-8363-4D63-9F3F-DD9E7D7A4D07}"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90E599F-D2AB-4FE5-8515-164108C4D770}"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C43274D-6D74-465B-BA02-24D36C901F0C}"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E23551D7-EBA6-404A-A5AD-66D48AD167B0}"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3D97C97-07E7-4A46-9653-CC8D50A669F1}" styleName="Table_5">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2B66B1D-B3AE-4C05-A4A4-49715D870705}" styleName="Table_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3AF8662E-5910-4105-9625-222355F17A59}" styleName="Table_7">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8F1DDABA-D41E-491A-A4A9-F5AA191933F7}" styleName="Table_8">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86219D4-58B6-4EC2-9BF2-A3A528D30751}" styleName="Table_9">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2D341AF-3C84-48B8-BBB2-E4018F3D14EB}" styleName="Table_1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4BBE7AB-A260-494C-8811-0E0D810A023F}" styleName="Table_1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E3D67F2-085F-43D6-8FD8-AD953E34A401}" styleName="Table_1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1ADAAA1-B7C9-472D-A068-DA121273C2C6}" styleName="Table_13">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5B84A6F-7FCE-4408-8773-BD5D1910EDB7}" styleName="Table_14">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8D14F63-4E3D-4E3E-8986-65B9F645AE0A}" styleName="Table_15">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0344C386-02BF-46EE-B568-14BCFD880804}" styleName="Table_1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105" d="100"/>
          <a:sy n="105"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60081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2366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7971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8090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6206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05672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5373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6832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1062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8449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1383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400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8290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4614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8076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88198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75136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487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53822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91770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74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891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5075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801092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66148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4974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12175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1498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0422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0560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6744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4399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8745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3144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85114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7645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7652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129845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50578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94720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6280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14056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6308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41005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89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#include &lt;stdio.h&gt;</a:t>
            </a:r>
          </a:p>
          <a:p>
            <a:pPr lvl="0" rtl="0">
              <a:buClr>
                <a:schemeClr val="dk1"/>
              </a:buClr>
              <a:buSzPct val="100000"/>
              <a:buFont typeface="Arial"/>
              <a:buNone/>
            </a:pPr>
            <a:r>
              <a:rPr lang="en"/>
              <a:t>#include &lt;string.h&gt;</a:t>
            </a:r>
          </a:p>
          <a:p>
            <a:endParaRPr lang="en"/>
          </a:p>
          <a:p>
            <a:endParaRPr lang="en"/>
          </a:p>
          <a:p>
            <a:pPr lvl="0" rtl="0">
              <a:buClr>
                <a:schemeClr val="dk1"/>
              </a:buClr>
              <a:buSzPct val="100000"/>
              <a:buFont typeface="Arial"/>
              <a:buNone/>
            </a:pPr>
            <a:r>
              <a:rPr lang="en"/>
              <a:t>main()</a:t>
            </a:r>
          </a:p>
          <a:p>
            <a:pPr lvl="0" rtl="0">
              <a:buClr>
                <a:schemeClr val="dk1"/>
              </a:buClr>
              <a:buSzPct val="100000"/>
              <a:buFont typeface="Arial"/>
              <a:buNone/>
            </a:pPr>
            <a:r>
              <a:rPr lang="en"/>
              <a:t>{</a:t>
            </a:r>
          </a:p>
          <a:p>
            <a:pPr lvl="0" rtl="0">
              <a:buClr>
                <a:schemeClr val="dk1"/>
              </a:buClr>
              <a:buSzPct val="100000"/>
              <a:buFont typeface="Arial"/>
              <a:buNone/>
            </a:pPr>
            <a:r>
              <a:rPr lang="en"/>
              <a:t>    int i = 10;</a:t>
            </a:r>
          </a:p>
          <a:p>
            <a:pPr lvl="0" rtl="0">
              <a:buClr>
                <a:schemeClr val="dk1"/>
              </a:buClr>
              <a:buSzPct val="100000"/>
              <a:buFont typeface="Arial"/>
              <a:buNone/>
            </a:pPr>
            <a:r>
              <a:rPr lang="en"/>
              <a:t>    int j = i;</a:t>
            </a:r>
          </a:p>
          <a:p>
            <a:pPr lvl="0" rtl="0">
              <a:buClr>
                <a:schemeClr val="dk1"/>
              </a:buClr>
              <a:buSzPct val="100000"/>
              <a:buFont typeface="Arial"/>
              <a:buNone/>
            </a:pPr>
            <a:r>
              <a:rPr lang="en"/>
              <a:t>    int* p = &amp;i;</a:t>
            </a:r>
          </a:p>
          <a:p>
            <a:pPr lvl="0" rtl="0">
              <a:buClr>
                <a:schemeClr val="dk1"/>
              </a:buClr>
              <a:buSzPct val="100000"/>
              <a:buFont typeface="Arial"/>
              <a:buNone/>
            </a:pPr>
            <a:r>
              <a:rPr lang="en"/>
              <a:t>    int* q = &amp;p;</a:t>
            </a:r>
          </a:p>
          <a:p>
            <a:pPr lvl="0" rtl="0">
              <a:buClr>
                <a:schemeClr val="dk1"/>
              </a:buClr>
              <a:buSzPct val="100000"/>
              <a:buFont typeface="Arial"/>
              <a:buNone/>
            </a:pPr>
            <a:r>
              <a:rPr lang="en"/>
              <a:t>    </a:t>
            </a:r>
          </a:p>
          <a:p>
            <a:pPr lvl="0" rtl="0">
              <a:buClr>
                <a:schemeClr val="dk1"/>
              </a:buClr>
              <a:buSzPct val="100000"/>
              <a:buFont typeface="Arial"/>
              <a:buNone/>
            </a:pPr>
            <a:r>
              <a:rPr lang="en"/>
              <a:t>    *p += 10;</a:t>
            </a:r>
          </a:p>
          <a:p>
            <a:pPr lvl="0" rtl="0">
              <a:buClr>
                <a:schemeClr val="dk1"/>
              </a:buClr>
              <a:buSzPct val="100000"/>
              <a:buFont typeface="Arial"/>
              <a:buNone/>
            </a:pPr>
            <a:r>
              <a:rPr lang="en"/>
              <a:t>    *q = &amp;j;</a:t>
            </a:r>
          </a:p>
          <a:p>
            <a:pPr lvl="0" rtl="0">
              <a:buClr>
                <a:schemeClr val="dk1"/>
              </a:buClr>
              <a:buSzPct val="100000"/>
              <a:buFont typeface="Arial"/>
              <a:buNone/>
            </a:pPr>
            <a:r>
              <a:rPr lang="en"/>
              <a:t>    *p += 10 + *p;</a:t>
            </a:r>
          </a:p>
          <a:p>
            <a:pPr lvl="0" rtl="0">
              <a:buClr>
                <a:schemeClr val="dk1"/>
              </a:buClr>
              <a:buSzPct val="100000"/>
              <a:buFont typeface="Arial"/>
              <a:buNone/>
            </a:pPr>
            <a:r>
              <a:rPr lang="en"/>
              <a:t>    </a:t>
            </a:r>
          </a:p>
          <a:p>
            <a:pPr lvl="0" rtl="0">
              <a:buClr>
                <a:schemeClr val="dk1"/>
              </a:buClr>
              <a:buSzPct val="100000"/>
              <a:buFont typeface="Arial"/>
              <a:buNone/>
            </a:pPr>
            <a:r>
              <a:rPr lang="en"/>
              <a:t>   printf("%d %d\n", i ,j);</a:t>
            </a:r>
          </a:p>
          <a:p>
            <a:pPr lvl="0" rtl="0">
              <a:buClr>
                <a:schemeClr val="dk1"/>
              </a:buClr>
              <a:buSzPct val="100000"/>
              <a:buFont typeface="Arial"/>
              <a:buNone/>
            </a:pPr>
            <a:r>
              <a:rPr lang="en"/>
              <a:t>   return 0;</a:t>
            </a:r>
          </a:p>
          <a:p>
            <a:pPr lvl="0" rtl="0">
              <a:buClr>
                <a:schemeClr val="dk1"/>
              </a:buClr>
              <a:buSzPct val="100000"/>
              <a:buFont typeface="Arial"/>
              <a:buNone/>
            </a:pPr>
            <a:r>
              <a:rPr lang="en"/>
              <a:t>}</a:t>
            </a:r>
          </a:p>
          <a:p>
            <a:endParaRPr lang="en"/>
          </a:p>
          <a:p>
            <a:endParaRPr lang="en"/>
          </a:p>
        </p:txBody>
      </p:sp>
    </p:spTree>
    <p:extLst>
      <p:ext uri="{BB962C8B-B14F-4D97-AF65-F5344CB8AC3E}">
        <p14:creationId xmlns:p14="http://schemas.microsoft.com/office/powerpoint/2010/main" val="2501537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4985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929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50631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70010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3561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3.amazonaws.com/docuum/attachments/2086/comp%20208%20info.pdf?12402856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ompileonline.com/compile_fortran_online.php" TargetMode="External"/><Relationship Id="rId5" Type="http://schemas.openxmlformats.org/officeDocument/2006/relationships/hyperlink" Target="http://www.compileonline.com/compile_c_online.php" TargetMode="External"/><Relationship Id="rId4" Type="http://schemas.openxmlformats.org/officeDocument/2006/relationships/hyperlink" Target="http://codepad.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slide=id.g2c70b44ee_0435"/><Relationship Id="rId3" Type="http://schemas.openxmlformats.org/officeDocument/2006/relationships/hyperlink" Target="#slide=id.g272253454_05"/><Relationship Id="rId7" Type="http://schemas.openxmlformats.org/officeDocument/2006/relationships/hyperlink" Target="#slide=id.g27268c87d_056"/><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slide=id.g2c70b44ee_0157"/><Relationship Id="rId5" Type="http://schemas.openxmlformats.org/officeDocument/2006/relationships/hyperlink" Target="#slide=id.g2c70b44ee_0403"/><Relationship Id="rId4" Type="http://schemas.openxmlformats.org/officeDocument/2006/relationships/hyperlink" Target="#slide=id.g2c70b44ee_0269"/></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buNone/>
            </a:pPr>
            <a:r>
              <a:rPr lang="en"/>
              <a:t>COMP208 FINAL REVIEW</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buNone/>
            </a:pPr>
            <a:r>
              <a:rPr lang="en" dirty="0"/>
              <a:t>EPTS COMP Tutor Shabbir </a:t>
            </a:r>
            <a:r>
              <a:rPr lang="en" dirty="0" smtClean="0"/>
              <a:t>Hussain</a:t>
            </a:r>
          </a:p>
          <a:p>
            <a:pPr>
              <a:buNone/>
            </a:pPr>
            <a:r>
              <a:rPr lang="en-CA" dirty="0" smtClean="0"/>
              <a:t>E</a:t>
            </a:r>
            <a:r>
              <a:rPr lang="en" dirty="0" smtClean="0"/>
              <a:t>pts.comp@mcgilleus.ca</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20" name="Shape 120"/>
          <p:cNvPicPr preferRelativeResize="0"/>
          <p:nvPr/>
        </p:nvPicPr>
        <p:blipFill>
          <a:blip r:embed="rId3"/>
          <a:stretch>
            <a:fillRect/>
          </a:stretch>
        </p:blipFill>
        <p:spPr>
          <a:xfrm>
            <a:off x="457200" y="1328025"/>
            <a:ext cx="2171700" cy="2667000"/>
          </a:xfrm>
          <a:prstGeom prst="rect">
            <a:avLst/>
          </a:prstGeom>
        </p:spPr>
      </p:pic>
      <p:sp>
        <p:nvSpPr>
          <p:cNvPr id="121" name="Shape 121"/>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
        <p:nvSpPr>
          <p:cNvPr id="122" name="Shape 122"/>
          <p:cNvSpPr/>
          <p:nvPr/>
        </p:nvSpPr>
        <p:spPr>
          <a:xfrm>
            <a:off x="227400" y="30709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3" name="Shape 123"/>
          <p:cNvGraphicFramePr/>
          <p:nvPr/>
        </p:nvGraphicFramePr>
        <p:xfrm>
          <a:off x="6662050" y="3023612"/>
          <a:ext cx="2058450" cy="1981050"/>
        </p:xfrm>
        <a:graphic>
          <a:graphicData uri="http://schemas.openxmlformats.org/drawingml/2006/table">
            <a:tbl>
              <a:tblPr>
                <a:noFill/>
                <a:tableStyleId>{E23551D7-EBA6-404A-A5AD-66D48AD167B0}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24" name="Shape 12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25" name="Shape 12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126" name="Shape 126"/>
          <p:cNvCxnSpPr/>
          <p:nvPr/>
        </p:nvCxnSpPr>
        <p:spPr>
          <a:xfrm>
            <a:off x="5912000" y="2177400"/>
            <a:ext cx="0" cy="2069400"/>
          </a:xfrm>
          <a:prstGeom prst="straightConnector1">
            <a:avLst/>
          </a:prstGeom>
          <a:noFill/>
          <a:ln w="19050" cap="flat">
            <a:solidFill>
              <a:schemeClr val="dk2"/>
            </a:solidFill>
            <a:prstDash val="solid"/>
            <a:round/>
            <a:headEnd type="none" w="lg" len="lg"/>
            <a:tailEnd type="none" w="lg" len="lg"/>
          </a:ln>
        </p:spPr>
      </p:cxnSp>
      <p:cxnSp>
        <p:nvCxnSpPr>
          <p:cNvPr id="127" name="Shape 127"/>
          <p:cNvCxnSpPr/>
          <p:nvPr/>
        </p:nvCxnSpPr>
        <p:spPr>
          <a:xfrm rot="10800000">
            <a:off x="3768399" y="4536775"/>
            <a:ext cx="3714300" cy="0"/>
          </a:xfrm>
          <a:prstGeom prst="straightConnector1">
            <a:avLst/>
          </a:prstGeom>
          <a:noFill/>
          <a:ln w="19050" cap="flat">
            <a:solidFill>
              <a:schemeClr val="dk2"/>
            </a:solidFill>
            <a:prstDash val="solid"/>
            <a:round/>
            <a:headEnd type="none" w="lg" len="lg"/>
            <a:tailEnd type="none" w="lg" len="lg"/>
          </a:ln>
        </p:spPr>
      </p:cxnSp>
      <p:cxnSp>
        <p:nvCxnSpPr>
          <p:cNvPr id="128" name="Shape 128"/>
          <p:cNvCxnSpPr/>
          <p:nvPr/>
        </p:nvCxnSpPr>
        <p:spPr>
          <a:xfrm>
            <a:off x="3795275" y="3040274"/>
            <a:ext cx="0" cy="1476300"/>
          </a:xfrm>
          <a:prstGeom prst="straightConnector1">
            <a:avLst/>
          </a:prstGeom>
          <a:noFill/>
          <a:ln w="19050" cap="flat">
            <a:solidFill>
              <a:schemeClr val="dk2"/>
            </a:solidFill>
            <a:prstDash val="solid"/>
            <a:round/>
            <a:headEnd type="none" w="lg" len="lg"/>
            <a:tailEnd type="triangle" w="lg" len="lg"/>
          </a:ln>
        </p:spPr>
      </p:cxnSp>
      <p:sp>
        <p:nvSpPr>
          <p:cNvPr id="129" name="Shape 129"/>
          <p:cNvSpPr/>
          <p:nvPr/>
        </p:nvSpPr>
        <p:spPr>
          <a:xfrm>
            <a:off x="7266575" y="3758225"/>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pic>
        <p:nvPicPr>
          <p:cNvPr id="130" name="Shape 130"/>
          <p:cNvPicPr preferRelativeResize="0"/>
          <p:nvPr/>
        </p:nvPicPr>
        <p:blipFill>
          <a:blip r:embed="rId4"/>
          <a:stretch>
            <a:fillRect/>
          </a:stretch>
        </p:blipFill>
        <p:spPr>
          <a:xfrm>
            <a:off x="3526912" y="1540750"/>
            <a:ext cx="1457325" cy="314325"/>
          </a:xfrm>
          <a:prstGeom prst="rect">
            <a:avLst/>
          </a:prstGeom>
        </p:spPr>
      </p:pic>
      <p:cxnSp>
        <p:nvCxnSpPr>
          <p:cNvPr id="131" name="Shape 131"/>
          <p:cNvCxnSpPr/>
          <p:nvPr/>
        </p:nvCxnSpPr>
        <p:spPr>
          <a:xfrm>
            <a:off x="4799700" y="1927975"/>
            <a:ext cx="0" cy="249299"/>
          </a:xfrm>
          <a:prstGeom prst="straightConnector1">
            <a:avLst/>
          </a:prstGeom>
          <a:noFill/>
          <a:ln w="19050" cap="flat">
            <a:solidFill>
              <a:schemeClr val="dk2"/>
            </a:solidFill>
            <a:prstDash val="solid"/>
            <a:round/>
            <a:headEnd type="none" w="lg" len="lg"/>
            <a:tailEnd type="none" w="lg" len="lg"/>
          </a:ln>
        </p:spPr>
      </p:cxnSp>
      <p:cxnSp>
        <p:nvCxnSpPr>
          <p:cNvPr id="132" name="Shape 132"/>
          <p:cNvCxnSpPr>
            <a:endCxn id="130" idx="1"/>
          </p:cNvCxnSpPr>
          <p:nvPr/>
        </p:nvCxnSpPr>
        <p:spPr>
          <a:xfrm rot="10800000" flipH="1">
            <a:off x="2008912" y="1697912"/>
            <a:ext cx="1517999" cy="1456799"/>
          </a:xfrm>
          <a:prstGeom prst="straightConnector1">
            <a:avLst/>
          </a:prstGeom>
          <a:noFill/>
          <a:ln w="19050" cap="flat">
            <a:solidFill>
              <a:schemeClr val="dk2"/>
            </a:solidFill>
            <a:prstDash val="solid"/>
            <a:round/>
            <a:headEnd type="none" w="lg" len="lg"/>
            <a:tailEnd type="triangle" w="lg" len="lg"/>
          </a:ln>
        </p:spPr>
      </p:cxnSp>
      <p:cxnSp>
        <p:nvCxnSpPr>
          <p:cNvPr id="133" name="Shape 133"/>
          <p:cNvCxnSpPr/>
          <p:nvPr/>
        </p:nvCxnSpPr>
        <p:spPr>
          <a:xfrm>
            <a:off x="5918725" y="4233450"/>
            <a:ext cx="1489800" cy="107999"/>
          </a:xfrm>
          <a:prstGeom prst="straightConnector1">
            <a:avLst/>
          </a:prstGeom>
          <a:noFill/>
          <a:ln w="19050" cap="flat">
            <a:solidFill>
              <a:schemeClr val="dk2"/>
            </a:solidFill>
            <a:prstDash val="solid"/>
            <a:round/>
            <a:headEnd type="none" w="lg" len="lg"/>
            <a:tailEnd type="triangle" w="lg" len="lg"/>
          </a:ln>
        </p:spPr>
      </p:cxnSp>
      <p:pic>
        <p:nvPicPr>
          <p:cNvPr id="134" name="Shape 134"/>
          <p:cNvPicPr preferRelativeResize="0"/>
          <p:nvPr/>
        </p:nvPicPr>
        <p:blipFill>
          <a:blip r:embed="rId5"/>
          <a:stretch>
            <a:fillRect/>
          </a:stretch>
        </p:blipFill>
        <p:spPr>
          <a:xfrm>
            <a:off x="3700900" y="2707300"/>
            <a:ext cx="1238250" cy="238125"/>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40" name="Shape 140"/>
          <p:cNvPicPr preferRelativeResize="0"/>
          <p:nvPr/>
        </p:nvPicPr>
        <p:blipFill>
          <a:blip r:embed="rId3"/>
          <a:stretch>
            <a:fillRect/>
          </a:stretch>
        </p:blipFill>
        <p:spPr>
          <a:xfrm>
            <a:off x="457200" y="1328025"/>
            <a:ext cx="2171700" cy="2667000"/>
          </a:xfrm>
          <a:prstGeom prst="rect">
            <a:avLst/>
          </a:prstGeom>
        </p:spPr>
      </p:pic>
      <p:sp>
        <p:nvSpPr>
          <p:cNvPr id="141" name="Shape 141"/>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The program will now print the values of i and j</a:t>
            </a:r>
          </a:p>
        </p:txBody>
      </p:sp>
      <p:sp>
        <p:nvSpPr>
          <p:cNvPr id="142" name="Shape 142"/>
          <p:cNvSpPr/>
          <p:nvPr/>
        </p:nvSpPr>
        <p:spPr>
          <a:xfrm>
            <a:off x="227400" y="33406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43" name="Shape 143"/>
          <p:cNvGraphicFramePr/>
          <p:nvPr/>
        </p:nvGraphicFramePr>
        <p:xfrm>
          <a:off x="6662050" y="3023612"/>
          <a:ext cx="2058450" cy="1981050"/>
        </p:xfrm>
        <a:graphic>
          <a:graphicData uri="http://schemas.openxmlformats.org/drawingml/2006/table">
            <a:tbl>
              <a:tblPr>
                <a:noFill/>
                <a:tableStyleId>{83D97C97-07E7-4A46-9653-CC8D50A669F1}</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144" name="Shape 144"/>
          <p:cNvPicPr preferRelativeResize="0"/>
          <p:nvPr/>
        </p:nvPicPr>
        <p:blipFill>
          <a:blip r:embed="rId4"/>
          <a:stretch>
            <a:fillRect/>
          </a:stretch>
        </p:blipFill>
        <p:spPr>
          <a:xfrm>
            <a:off x="3418100" y="2105025"/>
            <a:ext cx="2257425" cy="933450"/>
          </a:xfrm>
          <a:prstGeom prst="rect">
            <a:avLst/>
          </a:prstGeom>
        </p:spPr>
      </p:pic>
      <p:cxnSp>
        <p:nvCxnSpPr>
          <p:cNvPr id="145" name="Shape 145"/>
          <p:cNvCxnSpPr/>
          <p:nvPr/>
        </p:nvCxnSpPr>
        <p:spPr>
          <a:xfrm rot="10800000" flipH="1">
            <a:off x="2629050" y="2905500"/>
            <a:ext cx="566400" cy="5189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1" name="Shape 151"/>
          <p:cNvGraphicFramePr/>
          <p:nvPr/>
        </p:nvGraphicFramePr>
        <p:xfrm>
          <a:off x="124475" y="1231325"/>
          <a:ext cx="4627500" cy="3754120"/>
        </p:xfrm>
        <a:graphic>
          <a:graphicData uri="http://schemas.openxmlformats.org/drawingml/2006/table">
            <a:tbl>
              <a:tblPr>
                <a:noFill/>
                <a:tableStyleId>{82B66B1D-B3AE-4C05-A4A4-49715D870705}</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2" name="Shape 152"/>
          <p:cNvSpPr txBox="1"/>
          <p:nvPr/>
        </p:nvSpPr>
        <p:spPr>
          <a:xfrm>
            <a:off x="6222900" y="1231325"/>
            <a:ext cx="2649299" cy="1433400"/>
          </a:xfrm>
          <a:prstGeom prst="rect">
            <a:avLst/>
          </a:prstGeom>
        </p:spPr>
        <p:txBody>
          <a:bodyPr lIns="91425" tIns="91425" rIns="91425" bIns="91425" anchor="t" anchorCtr="0">
            <a:noAutofit/>
          </a:bodyPr>
          <a:lstStyle/>
          <a:p>
            <a:pPr lvl="0" rtl="0">
              <a:buNone/>
            </a:pPr>
            <a:r>
              <a:rPr lang="en"/>
              <a:t>What is the output of this program?</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8" name="Shape 158"/>
          <p:cNvGraphicFramePr/>
          <p:nvPr/>
        </p:nvGraphicFramePr>
        <p:xfrm>
          <a:off x="124475" y="1231325"/>
          <a:ext cx="4627500" cy="3754120"/>
        </p:xfrm>
        <a:graphic>
          <a:graphicData uri="http://schemas.openxmlformats.org/drawingml/2006/table">
            <a:tbl>
              <a:tblPr>
                <a:noFill/>
                <a:tableStyleId>{3AF8662E-5910-4105-9625-222355F17A59}</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9" name="Shape 159"/>
          <p:cNvSpPr txBox="1"/>
          <p:nvPr/>
        </p:nvSpPr>
        <p:spPr>
          <a:xfrm>
            <a:off x="5714900" y="81575"/>
            <a:ext cx="3543300" cy="628800"/>
          </a:xfrm>
          <a:prstGeom prst="rect">
            <a:avLst/>
          </a:prstGeom>
        </p:spPr>
        <p:txBody>
          <a:bodyPr lIns="91425" tIns="91425" rIns="91425" bIns="91425" anchor="t" anchorCtr="0">
            <a:noAutofit/>
          </a:bodyPr>
          <a:lstStyle/>
          <a:p>
            <a:pPr lvl="0" rtl="0">
              <a:buNone/>
            </a:pPr>
            <a:r>
              <a:rPr lang="en"/>
              <a:t>Build a table after all values are initialized</a:t>
            </a:r>
          </a:p>
        </p:txBody>
      </p:sp>
      <p:sp>
        <p:nvSpPr>
          <p:cNvPr id="160" name="Shape 160"/>
          <p:cNvSpPr/>
          <p:nvPr/>
        </p:nvSpPr>
        <p:spPr>
          <a:xfrm>
            <a:off x="-172550" y="323827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61" name="Shape 161"/>
          <p:cNvGraphicFramePr/>
          <p:nvPr/>
        </p:nvGraphicFramePr>
        <p:xfrm>
          <a:off x="6390325" y="388200"/>
          <a:ext cx="2546625" cy="4754520"/>
        </p:xfrm>
        <a:graphic>
          <a:graphicData uri="http://schemas.openxmlformats.org/drawingml/2006/table">
            <a:tbl>
              <a:tblPr>
                <a:noFill/>
                <a:tableStyleId>{8F1DDABA-D41E-491A-A4A9-F5AA191933F7}</a:tableStyleId>
              </a:tblPr>
              <a:tblGrid>
                <a:gridCol w="848875"/>
                <a:gridCol w="848875"/>
                <a:gridCol w="848875"/>
              </a:tblGrid>
              <a:tr h="374025">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a:buNone/>
                      </a:pPr>
                      <a:r>
                        <a:rPr lang="en"/>
                        <a:t>address</a:t>
                      </a:r>
                    </a:p>
                  </a:txBody>
                  <a:tcPr marL="91425" marR="91425" marT="91425" marB="91425"/>
                </a:tc>
              </a:tr>
              <a:tr h="374025">
                <a:tc>
                  <a:txBody>
                    <a:bodyPr/>
                    <a:lstStyle/>
                    <a:p>
                      <a:pPr>
                        <a:buNone/>
                      </a:pPr>
                      <a:r>
                        <a:rPr lang="en"/>
                        <a:t>a[0]</a:t>
                      </a:r>
                    </a:p>
                  </a:txBody>
                  <a:tcPr marL="91425" marR="91425" marT="91425" marB="91425"/>
                </a:tc>
                <a:tc>
                  <a:txBody>
                    <a:bodyPr/>
                    <a:lstStyle/>
                    <a:p>
                      <a:pPr>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rtl="0">
                        <a:buNone/>
                      </a:pPr>
                      <a:r>
                        <a:rPr lang="en"/>
                        <a:t>a[1]</a:t>
                      </a:r>
                    </a:p>
                  </a:txBody>
                  <a:tcPr marL="91425" marR="91425" marT="91425" marB="91425"/>
                </a:tc>
                <a:tc>
                  <a:txBody>
                    <a:bodyPr/>
                    <a:lstStyle/>
                    <a:p>
                      <a:pPr rtl="0">
                        <a:buNone/>
                      </a:pPr>
                      <a:r>
                        <a:rPr lang="en"/>
                        <a:t>9</a:t>
                      </a:r>
                    </a:p>
                  </a:txBody>
                  <a:tcPr marL="91425" marR="91425" marT="91425" marB="91425"/>
                </a:tc>
                <a:tc>
                  <a:txBody>
                    <a:bodyPr/>
                    <a:lstStyle/>
                    <a:p>
                      <a:pPr rtl="0">
                        <a:buNone/>
                      </a:pPr>
                      <a:r>
                        <a:rPr lang="en"/>
                        <a:t>a+1</a:t>
                      </a:r>
                    </a:p>
                  </a:txBody>
                  <a:tcPr marL="91425" marR="91425" marT="91425" marB="91425"/>
                </a:tc>
              </a:tr>
              <a:tr h="374025">
                <a:tc>
                  <a:txBody>
                    <a:bodyPr/>
                    <a:lstStyle/>
                    <a:p>
                      <a:pPr rtl="0">
                        <a:buNone/>
                      </a:pPr>
                      <a:r>
                        <a:rPr lang="en"/>
                        <a:t>a[2]</a:t>
                      </a:r>
                    </a:p>
                  </a:txBody>
                  <a:tcPr marL="91425" marR="91425" marT="91425" marB="91425"/>
                </a:tc>
                <a:tc>
                  <a:txBody>
                    <a:bodyPr/>
                    <a:lstStyle/>
                    <a:p>
                      <a:pPr rtl="0">
                        <a:buNone/>
                      </a:pPr>
                      <a:r>
                        <a:rPr lang="en"/>
                        <a:t>8</a:t>
                      </a:r>
                    </a:p>
                  </a:txBody>
                  <a:tcPr marL="91425" marR="91425" marT="91425" marB="91425"/>
                </a:tc>
                <a:tc>
                  <a:txBody>
                    <a:bodyPr/>
                    <a:lstStyle/>
                    <a:p>
                      <a:pPr rtl="0">
                        <a:buNone/>
                      </a:pPr>
                      <a:r>
                        <a:rPr lang="en"/>
                        <a:t>a+2</a:t>
                      </a:r>
                    </a:p>
                  </a:txBody>
                  <a:tcPr marL="91425" marR="91425" marT="91425" marB="91425"/>
                </a:tc>
              </a:tr>
              <a:tr h="374025">
                <a:tc>
                  <a:txBody>
                    <a:bodyPr/>
                    <a:lstStyle/>
                    <a:p>
                      <a:pPr rtl="0">
                        <a:buNone/>
                      </a:pPr>
                      <a:r>
                        <a:rPr lang="en"/>
                        <a:t>a[3]</a:t>
                      </a:r>
                    </a:p>
                  </a:txBody>
                  <a:tcPr marL="91425" marR="91425" marT="91425" marB="91425"/>
                </a:tc>
                <a:tc>
                  <a:txBody>
                    <a:bodyPr/>
                    <a:lstStyle/>
                    <a:p>
                      <a:pPr rtl="0">
                        <a:buNone/>
                      </a:pPr>
                      <a:r>
                        <a:rPr lang="en"/>
                        <a:t>7</a:t>
                      </a:r>
                    </a:p>
                  </a:txBody>
                  <a:tcPr marL="91425" marR="91425" marT="91425" marB="91425"/>
                </a:tc>
                <a:tc>
                  <a:txBody>
                    <a:bodyPr/>
                    <a:lstStyle/>
                    <a:p>
                      <a:pPr rtl="0">
                        <a:buNone/>
                      </a:pPr>
                      <a:r>
                        <a:rPr lang="en"/>
                        <a:t>a+3</a:t>
                      </a:r>
                    </a:p>
                  </a:txBody>
                  <a:tcPr marL="91425" marR="91425" marT="91425" marB="91425"/>
                </a:tc>
              </a:tr>
              <a:tr h="374025">
                <a:tc>
                  <a:txBody>
                    <a:bodyPr/>
                    <a:lstStyle/>
                    <a:p>
                      <a:pPr rtl="0">
                        <a:buNone/>
                      </a:pPr>
                      <a:r>
                        <a:rPr lang="en"/>
                        <a:t>a[4]</a:t>
                      </a:r>
                    </a:p>
                  </a:txBody>
                  <a:tcPr marL="91425" marR="91425" marT="91425" marB="91425"/>
                </a:tc>
                <a:tc>
                  <a:txBody>
                    <a:bodyPr/>
                    <a:lstStyle/>
                    <a:p>
                      <a:pPr rtl="0">
                        <a:buNone/>
                      </a:pPr>
                      <a:r>
                        <a:rPr lang="en"/>
                        <a:t>6</a:t>
                      </a:r>
                    </a:p>
                  </a:txBody>
                  <a:tcPr marL="91425" marR="91425" marT="91425" marB="91425"/>
                </a:tc>
                <a:tc>
                  <a:txBody>
                    <a:bodyPr/>
                    <a:lstStyle/>
                    <a:p>
                      <a:pPr rtl="0">
                        <a:buNone/>
                      </a:pPr>
                      <a:r>
                        <a:rPr lang="en"/>
                        <a:t>a+4</a:t>
                      </a:r>
                    </a:p>
                  </a:txBody>
                  <a:tcPr marL="91425" marR="91425" marT="91425" marB="91425"/>
                </a:tc>
              </a:tr>
              <a:tr h="374025">
                <a:tc>
                  <a:txBody>
                    <a:bodyPr/>
                    <a:lstStyle/>
                    <a:p>
                      <a:pPr rtl="0">
                        <a:buNone/>
                      </a:pPr>
                      <a:r>
                        <a:rPr lang="en"/>
                        <a:t>a[5]</a:t>
                      </a:r>
                    </a:p>
                  </a:txBody>
                  <a:tcPr marL="91425" marR="91425" marT="91425" marB="91425"/>
                </a:tc>
                <a:tc>
                  <a:txBody>
                    <a:bodyPr/>
                    <a:lstStyle/>
                    <a:p>
                      <a:pPr rtl="0">
                        <a:buNone/>
                      </a:pPr>
                      <a:r>
                        <a:rPr lang="en"/>
                        <a:t>5</a:t>
                      </a:r>
                    </a:p>
                  </a:txBody>
                  <a:tcPr marL="91425" marR="91425" marT="91425" marB="91425"/>
                </a:tc>
                <a:tc>
                  <a:txBody>
                    <a:bodyPr/>
                    <a:lstStyle/>
                    <a:p>
                      <a:pPr rtl="0">
                        <a:buNone/>
                      </a:pPr>
                      <a:r>
                        <a:rPr lang="en"/>
                        <a:t>a+5</a:t>
                      </a:r>
                    </a:p>
                  </a:txBody>
                  <a:tcPr marL="91425" marR="91425" marT="91425" marB="91425"/>
                </a:tc>
              </a:tr>
              <a:tr h="374025">
                <a:tc>
                  <a:txBody>
                    <a:bodyPr/>
                    <a:lstStyle/>
                    <a:p>
                      <a:pPr rtl="0">
                        <a:buNone/>
                      </a:pPr>
                      <a:r>
                        <a:rPr lang="en"/>
                        <a:t>a[6]</a:t>
                      </a:r>
                    </a:p>
                  </a:txBody>
                  <a:tcPr marL="91425" marR="91425" marT="91425" marB="91425"/>
                </a:tc>
                <a:tc>
                  <a:txBody>
                    <a:bodyPr/>
                    <a:lstStyle/>
                    <a:p>
                      <a:pPr rtl="0">
                        <a:buNone/>
                      </a:pPr>
                      <a:r>
                        <a:rPr lang="en"/>
                        <a:t>4</a:t>
                      </a:r>
                    </a:p>
                  </a:txBody>
                  <a:tcPr marL="91425" marR="91425" marT="91425" marB="91425"/>
                </a:tc>
                <a:tc>
                  <a:txBody>
                    <a:bodyPr/>
                    <a:lstStyle/>
                    <a:p>
                      <a:pPr rtl="0">
                        <a:buNone/>
                      </a:pPr>
                      <a:r>
                        <a:rPr lang="en"/>
                        <a:t>a+6</a:t>
                      </a:r>
                    </a:p>
                  </a:txBody>
                  <a:tcPr marL="91425" marR="91425" marT="91425" marB="91425"/>
                </a:tc>
              </a:tr>
              <a:tr h="374025">
                <a:tc>
                  <a:txBody>
                    <a:bodyPr/>
                    <a:lstStyle/>
                    <a:p>
                      <a:pPr rtl="0">
                        <a:buNone/>
                      </a:pPr>
                      <a:r>
                        <a:rPr lang="en"/>
                        <a:t>a[7]</a:t>
                      </a:r>
                    </a:p>
                  </a:txBody>
                  <a:tcPr marL="91425" marR="91425" marT="91425" marB="91425"/>
                </a:tc>
                <a:tc>
                  <a:txBody>
                    <a:bodyPr/>
                    <a:lstStyle/>
                    <a:p>
                      <a:pPr rtl="0">
                        <a:buNone/>
                      </a:pPr>
                      <a:r>
                        <a:rPr lang="en"/>
                        <a:t>3</a:t>
                      </a:r>
                    </a:p>
                  </a:txBody>
                  <a:tcPr marL="91425" marR="91425" marT="91425" marB="91425"/>
                </a:tc>
                <a:tc>
                  <a:txBody>
                    <a:bodyPr/>
                    <a:lstStyle/>
                    <a:p>
                      <a:pPr rtl="0">
                        <a:buNone/>
                      </a:pPr>
                      <a:r>
                        <a:rPr lang="en"/>
                        <a:t>a+7</a:t>
                      </a:r>
                    </a:p>
                  </a:txBody>
                  <a:tcPr marL="91425" marR="91425" marT="91425" marB="91425"/>
                </a:tc>
              </a:tr>
              <a:tr h="374025">
                <a:tc>
                  <a:txBody>
                    <a:bodyPr/>
                    <a:lstStyle/>
                    <a:p>
                      <a:pPr rtl="0">
                        <a:buNone/>
                      </a:pPr>
                      <a:r>
                        <a:rPr lang="en"/>
                        <a:t>a[8]</a:t>
                      </a:r>
                    </a:p>
                  </a:txBody>
                  <a:tcPr marL="91425" marR="91425" marT="91425" marB="91425"/>
                </a:tc>
                <a:tc>
                  <a:txBody>
                    <a:bodyPr/>
                    <a:lstStyle/>
                    <a:p>
                      <a:pPr rtl="0">
                        <a:buNone/>
                      </a:pPr>
                      <a:r>
                        <a:rPr lang="en"/>
                        <a:t>2</a:t>
                      </a:r>
                    </a:p>
                  </a:txBody>
                  <a:tcPr marL="91425" marR="91425" marT="91425" marB="91425"/>
                </a:tc>
                <a:tc>
                  <a:txBody>
                    <a:bodyPr/>
                    <a:lstStyle/>
                    <a:p>
                      <a:pPr rtl="0">
                        <a:buNone/>
                      </a:pPr>
                      <a:r>
                        <a:rPr lang="en"/>
                        <a:t>a+8</a:t>
                      </a:r>
                    </a:p>
                  </a:txBody>
                  <a:tcPr marL="91425" marR="91425" marT="91425" marB="91425"/>
                </a:tc>
              </a:tr>
              <a:tr h="374025">
                <a:tc>
                  <a:txBody>
                    <a:bodyPr/>
                    <a:lstStyle/>
                    <a:p>
                      <a:pPr rtl="0">
                        <a:buNone/>
                      </a:pPr>
                      <a:r>
                        <a:rPr lang="en"/>
                        <a:t>a[9]</a:t>
                      </a:r>
                    </a:p>
                  </a:txBody>
                  <a:tcPr marL="91425" marR="91425" marT="91425" marB="91425"/>
                </a:tc>
                <a:tc>
                  <a:txBody>
                    <a:bodyPr/>
                    <a:lstStyle/>
                    <a:p>
                      <a:pPr rtl="0">
                        <a:buNone/>
                      </a:pPr>
                      <a:r>
                        <a:rPr lang="en"/>
                        <a:t>1</a:t>
                      </a:r>
                    </a:p>
                  </a:txBody>
                  <a:tcPr marL="91425" marR="91425" marT="91425" marB="91425"/>
                </a:tc>
                <a:tc>
                  <a:txBody>
                    <a:bodyPr/>
                    <a:lstStyle/>
                    <a:p>
                      <a:pPr rtl="0">
                        <a:buNone/>
                      </a:pPr>
                      <a:r>
                        <a:rPr lang="en"/>
                        <a:t>a+9</a:t>
                      </a:r>
                    </a:p>
                  </a:txBody>
                  <a:tcPr marL="91425" marR="91425" marT="91425" marB="91425"/>
                </a:tc>
              </a:tr>
              <a:tr h="374025">
                <a:tc>
                  <a:txBody>
                    <a:bodyPr/>
                    <a:lstStyle/>
                    <a:p>
                      <a:pPr rtl="0">
                        <a:buNone/>
                      </a:pPr>
                      <a:r>
                        <a:rPr lang="en"/>
                        <a:t>p</a:t>
                      </a:r>
                    </a:p>
                  </a:txBody>
                  <a:tcPr marL="91425" marR="91425" marT="91425" marB="91425"/>
                </a:tc>
                <a:tc>
                  <a:txBody>
                    <a:bodyPr/>
                    <a:lstStyle/>
                    <a:p>
                      <a:pPr rtl="0">
                        <a:buNone/>
                      </a:pPr>
                      <a:r>
                        <a:rPr lang="en"/>
                        <a:t>a</a:t>
                      </a:r>
                    </a:p>
                  </a:txBody>
                  <a:tcPr marL="91425" marR="91425" marT="91425" marB="91425"/>
                </a:tc>
                <a:tc>
                  <a:txBody>
                    <a:bodyPr/>
                    <a:lstStyle/>
                    <a:p>
                      <a:pPr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67" name="Shape 167"/>
          <p:cNvGraphicFramePr/>
          <p:nvPr/>
        </p:nvGraphicFramePr>
        <p:xfrm>
          <a:off x="124475" y="1231325"/>
          <a:ext cx="5306475" cy="2900680"/>
        </p:xfrm>
        <a:graphic>
          <a:graphicData uri="http://schemas.openxmlformats.org/drawingml/2006/table">
            <a:tbl>
              <a:tblPr>
                <a:noFill/>
                <a:tableStyleId>{086219D4-58B6-4EC2-9BF2-A3A528D30751}</a:tableStyleId>
              </a:tblPr>
              <a:tblGrid>
                <a:gridCol w="5306475"/>
              </a:tblGrid>
              <a:tr h="0">
                <a:tc>
                  <a:txBody>
                    <a:bodyPr/>
                    <a:lstStyle/>
                    <a:p>
                      <a:pPr lvl="0" rtl="0">
                        <a:buNone/>
                      </a:pPr>
                      <a:r>
                        <a:rPr lang="en">
                          <a:latin typeface="Consolas"/>
                          <a:ea typeface="Consolas"/>
                          <a:cs typeface="Consolas"/>
                          <a:sym typeface="Consolas"/>
                        </a:rPr>
                        <a:t>
//start with the original equation    </a:t>
                      </a:r>
                    </a:p>
                    <a:p>
                      <a:pPr lvl="0" rtl="0">
                        <a:buNone/>
                      </a:pPr>
                      <a:r>
                        <a:rPr lang="en">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variable name:</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values</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rgbClr val="1155CC"/>
                          </a:solidFill>
                          <a:latin typeface="Consolas"/>
                          <a:ea typeface="Consolas"/>
                          <a:cs typeface="Consolas"/>
                          <a:sym typeface="Consolas"/>
                        </a:rPr>
                        <a:t>7</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6</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latin typeface="Consolas"/>
                          <a:ea typeface="Consolas"/>
                          <a:cs typeface="Consolas"/>
                          <a:sym typeface="Consolas"/>
                        </a:rPr>
                        <a:t>    </a:t>
                      </a:r>
                    </a:p>
                    <a:p>
                      <a:endParaRPr lang="en">
                        <a:latin typeface="Consolas"/>
                        <a:ea typeface="Consolas"/>
                        <a:cs typeface="Consolas"/>
                        <a:sym typeface="Consolas"/>
                      </a:endParaRPr>
                    </a:p>
                    <a:p>
                      <a:endParaRPr lang="en">
                        <a:latin typeface="Consolas"/>
                        <a:ea typeface="Consolas"/>
                        <a:cs typeface="Consolas"/>
                        <a:sym typeface="Consolas"/>
                      </a:endParaRPr>
                    </a:p>
                  </a:txBody>
                  <a:tcPr marL="63500" marR="63500" marT="63500" marB="63500"/>
                </a:tc>
              </a:tr>
            </a:tbl>
          </a:graphicData>
        </a:graphic>
      </p:graphicFrame>
      <p:graphicFrame>
        <p:nvGraphicFramePr>
          <p:cNvPr id="168" name="Shape 168"/>
          <p:cNvGraphicFramePr/>
          <p:nvPr/>
        </p:nvGraphicFramePr>
        <p:xfrm>
          <a:off x="6390325" y="388200"/>
          <a:ext cx="2546625" cy="4754520"/>
        </p:xfrm>
        <a:graphic>
          <a:graphicData uri="http://schemas.openxmlformats.org/drawingml/2006/table">
            <a:tbl>
              <a:tblPr>
                <a:noFill/>
                <a:tableStyleId>{E2D341AF-3C84-48B8-BBB2-E4018F3D14EB}</a:tableStyleId>
              </a:tblPr>
              <a:tblGrid>
                <a:gridCol w="848875"/>
                <a:gridCol w="848875"/>
                <a:gridCol w="848875"/>
              </a:tblGrid>
              <a:tr h="374025">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address</a:t>
                      </a:r>
                    </a:p>
                  </a:txBody>
                  <a:tcPr marL="91425" marR="91425" marT="91425" marB="91425"/>
                </a:tc>
              </a:tr>
              <a:tr h="374025">
                <a:tc>
                  <a:txBody>
                    <a:bodyPr/>
                    <a:lstStyle/>
                    <a:p>
                      <a:pPr lvl="0" rtl="0">
                        <a:buNone/>
                      </a:pPr>
                      <a:r>
                        <a:rPr lang="en"/>
                        <a:t>a[0]</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lvl="0" rtl="0">
                        <a:buNone/>
                      </a:pPr>
                      <a:r>
                        <a:rPr lang="en"/>
                        <a:t>a[1]</a:t>
                      </a:r>
                    </a:p>
                  </a:txBody>
                  <a:tcPr marL="91425" marR="91425" marT="91425" marB="91425"/>
                </a:tc>
                <a:tc>
                  <a:txBody>
                    <a:bodyPr/>
                    <a:lstStyle/>
                    <a:p>
                      <a:pPr lvl="0" rtl="0">
                        <a:buNone/>
                      </a:pPr>
                      <a:r>
                        <a:rPr lang="en"/>
                        <a:t>9</a:t>
                      </a:r>
                    </a:p>
                  </a:txBody>
                  <a:tcPr marL="91425" marR="91425" marT="91425" marB="91425"/>
                </a:tc>
                <a:tc>
                  <a:txBody>
                    <a:bodyPr/>
                    <a:lstStyle/>
                    <a:p>
                      <a:pPr lvl="0" rtl="0">
                        <a:buNone/>
                      </a:pPr>
                      <a:r>
                        <a:rPr lang="en"/>
                        <a:t>a+1</a:t>
                      </a:r>
                    </a:p>
                  </a:txBody>
                  <a:tcPr marL="91425" marR="91425" marT="91425" marB="91425"/>
                </a:tc>
              </a:tr>
              <a:tr h="374025">
                <a:tc>
                  <a:txBody>
                    <a:bodyPr/>
                    <a:lstStyle/>
                    <a:p>
                      <a:pPr lvl="0" rtl="0">
                        <a:buNone/>
                      </a:pPr>
                      <a:r>
                        <a:rPr lang="en"/>
                        <a:t>a[2]</a:t>
                      </a:r>
                    </a:p>
                  </a:txBody>
                  <a:tcPr marL="91425" marR="91425" marT="91425" marB="91425"/>
                </a:tc>
                <a:tc>
                  <a:txBody>
                    <a:bodyPr/>
                    <a:lstStyle/>
                    <a:p>
                      <a:pPr lvl="0" rtl="0">
                        <a:buNone/>
                      </a:pPr>
                      <a:r>
                        <a:rPr lang="en"/>
                        <a:t>8</a:t>
                      </a:r>
                    </a:p>
                  </a:txBody>
                  <a:tcPr marL="91425" marR="91425" marT="91425" marB="91425"/>
                </a:tc>
                <a:tc>
                  <a:txBody>
                    <a:bodyPr/>
                    <a:lstStyle/>
                    <a:p>
                      <a:pPr lvl="0" rtl="0">
                        <a:buNone/>
                      </a:pPr>
                      <a:r>
                        <a:rPr lang="en"/>
                        <a:t>a+2</a:t>
                      </a:r>
                    </a:p>
                  </a:txBody>
                  <a:tcPr marL="91425" marR="91425" marT="91425" marB="91425"/>
                </a:tc>
              </a:tr>
              <a:tr h="374025">
                <a:tc>
                  <a:txBody>
                    <a:bodyPr/>
                    <a:lstStyle/>
                    <a:p>
                      <a:pPr lvl="0" rtl="0">
                        <a:buNone/>
                      </a:pPr>
                      <a:r>
                        <a:rPr lang="en"/>
                        <a:t>a[3]</a:t>
                      </a:r>
                    </a:p>
                  </a:txBody>
                  <a:tcPr marL="91425" marR="91425" marT="91425" marB="91425"/>
                </a:tc>
                <a:tc>
                  <a:txBody>
                    <a:bodyPr/>
                    <a:lstStyle/>
                    <a:p>
                      <a:pPr lvl="0" rtl="0">
                        <a:buNone/>
                      </a:pPr>
                      <a:r>
                        <a:rPr lang="en"/>
                        <a:t>7</a:t>
                      </a:r>
                    </a:p>
                  </a:txBody>
                  <a:tcPr marL="91425" marR="91425" marT="91425" marB="91425"/>
                </a:tc>
                <a:tc>
                  <a:txBody>
                    <a:bodyPr/>
                    <a:lstStyle/>
                    <a:p>
                      <a:pPr lvl="0" rtl="0">
                        <a:buNone/>
                      </a:pPr>
                      <a:r>
                        <a:rPr lang="en"/>
                        <a:t>a+3</a:t>
                      </a:r>
                    </a:p>
                  </a:txBody>
                  <a:tcPr marL="91425" marR="91425" marT="91425" marB="91425"/>
                </a:tc>
              </a:tr>
              <a:tr h="374025">
                <a:tc>
                  <a:txBody>
                    <a:bodyPr/>
                    <a:lstStyle/>
                    <a:p>
                      <a:pPr lvl="0" rtl="0">
                        <a:buNone/>
                      </a:pPr>
                      <a:r>
                        <a:rPr lang="en"/>
                        <a:t>a[4]</a:t>
                      </a:r>
                    </a:p>
                  </a:txBody>
                  <a:tcPr marL="91425" marR="91425" marT="91425" marB="91425"/>
                </a:tc>
                <a:tc>
                  <a:txBody>
                    <a:bodyPr/>
                    <a:lstStyle/>
                    <a:p>
                      <a:pPr lvl="0" rtl="0">
                        <a:buNone/>
                      </a:pPr>
                      <a:r>
                        <a:rPr lang="en"/>
                        <a:t>6</a:t>
                      </a:r>
                    </a:p>
                  </a:txBody>
                  <a:tcPr marL="91425" marR="91425" marT="91425" marB="91425"/>
                </a:tc>
                <a:tc>
                  <a:txBody>
                    <a:bodyPr/>
                    <a:lstStyle/>
                    <a:p>
                      <a:pPr lvl="0" rtl="0">
                        <a:buNone/>
                      </a:pPr>
                      <a:r>
                        <a:rPr lang="en"/>
                        <a:t>a+4</a:t>
                      </a:r>
                    </a:p>
                  </a:txBody>
                  <a:tcPr marL="91425" marR="91425" marT="91425" marB="91425"/>
                </a:tc>
              </a:tr>
              <a:tr h="374025">
                <a:tc>
                  <a:txBody>
                    <a:bodyPr/>
                    <a:lstStyle/>
                    <a:p>
                      <a:pPr lvl="0" rtl="0">
                        <a:buNone/>
                      </a:pPr>
                      <a:r>
                        <a:rPr lang="en"/>
                        <a:t>a[5]</a:t>
                      </a:r>
                    </a:p>
                  </a:txBody>
                  <a:tcPr marL="91425" marR="91425" marT="91425" marB="91425"/>
                </a:tc>
                <a:tc>
                  <a:txBody>
                    <a:bodyPr/>
                    <a:lstStyle/>
                    <a:p>
                      <a:pPr lvl="0" rtl="0">
                        <a:buNone/>
                      </a:pPr>
                      <a:r>
                        <a:rPr lang="en"/>
                        <a:t>5</a:t>
                      </a:r>
                    </a:p>
                  </a:txBody>
                  <a:tcPr marL="91425" marR="91425" marT="91425" marB="91425"/>
                </a:tc>
                <a:tc>
                  <a:txBody>
                    <a:bodyPr/>
                    <a:lstStyle/>
                    <a:p>
                      <a:pPr lvl="0" rtl="0">
                        <a:buNone/>
                      </a:pPr>
                      <a:r>
                        <a:rPr lang="en"/>
                        <a:t>a+5</a:t>
                      </a:r>
                    </a:p>
                  </a:txBody>
                  <a:tcPr marL="91425" marR="91425" marT="91425" marB="91425"/>
                </a:tc>
              </a:tr>
              <a:tr h="374025">
                <a:tc>
                  <a:txBody>
                    <a:bodyPr/>
                    <a:lstStyle/>
                    <a:p>
                      <a:pPr lvl="0" rtl="0">
                        <a:buNone/>
                      </a:pPr>
                      <a:r>
                        <a:rPr lang="en"/>
                        <a:t>a[6]</a:t>
                      </a:r>
                    </a:p>
                  </a:txBody>
                  <a:tcPr marL="91425" marR="91425" marT="91425" marB="91425"/>
                </a:tc>
                <a:tc>
                  <a:txBody>
                    <a:bodyPr/>
                    <a:lstStyle/>
                    <a:p>
                      <a:pPr lvl="0" rtl="0">
                        <a:buNone/>
                      </a:pPr>
                      <a:r>
                        <a:rPr lang="en"/>
                        <a:t>4</a:t>
                      </a:r>
                    </a:p>
                  </a:txBody>
                  <a:tcPr marL="91425" marR="91425" marT="91425" marB="91425"/>
                </a:tc>
                <a:tc>
                  <a:txBody>
                    <a:bodyPr/>
                    <a:lstStyle/>
                    <a:p>
                      <a:pPr lvl="0" rtl="0">
                        <a:buNone/>
                      </a:pPr>
                      <a:r>
                        <a:rPr lang="en"/>
                        <a:t>a+6</a:t>
                      </a:r>
                    </a:p>
                  </a:txBody>
                  <a:tcPr marL="91425" marR="91425" marT="91425" marB="91425"/>
                </a:tc>
              </a:tr>
              <a:tr h="374025">
                <a:tc>
                  <a:txBody>
                    <a:bodyPr/>
                    <a:lstStyle/>
                    <a:p>
                      <a:pPr lvl="0" rtl="0">
                        <a:buNone/>
                      </a:pPr>
                      <a:r>
                        <a:rPr lang="en"/>
                        <a:t>a[7]</a:t>
                      </a:r>
                    </a:p>
                  </a:txBody>
                  <a:tcPr marL="91425" marR="91425" marT="91425" marB="91425"/>
                </a:tc>
                <a:tc>
                  <a:txBody>
                    <a:bodyPr/>
                    <a:lstStyle/>
                    <a:p>
                      <a:pPr lvl="0" rtl="0">
                        <a:buNone/>
                      </a:pPr>
                      <a:r>
                        <a:rPr lang="en"/>
                        <a:t>3</a:t>
                      </a:r>
                    </a:p>
                  </a:txBody>
                  <a:tcPr marL="91425" marR="91425" marT="91425" marB="91425"/>
                </a:tc>
                <a:tc>
                  <a:txBody>
                    <a:bodyPr/>
                    <a:lstStyle/>
                    <a:p>
                      <a:pPr lvl="0" rtl="0">
                        <a:buNone/>
                      </a:pPr>
                      <a:r>
                        <a:rPr lang="en"/>
                        <a:t>a+7</a:t>
                      </a:r>
                    </a:p>
                  </a:txBody>
                  <a:tcPr marL="91425" marR="91425" marT="91425" marB="91425"/>
                </a:tc>
              </a:tr>
              <a:tr h="374025">
                <a:tc>
                  <a:txBody>
                    <a:bodyPr/>
                    <a:lstStyle/>
                    <a:p>
                      <a:pPr lvl="0" rtl="0">
                        <a:buNone/>
                      </a:pPr>
                      <a:r>
                        <a:rPr lang="en"/>
                        <a:t>a[8]</a:t>
                      </a:r>
                    </a:p>
                  </a:txBody>
                  <a:tcPr marL="91425" marR="91425" marT="91425" marB="91425"/>
                </a:tc>
                <a:tc>
                  <a:txBody>
                    <a:bodyPr/>
                    <a:lstStyle/>
                    <a:p>
                      <a:pPr lvl="0" rtl="0">
                        <a:buNone/>
                      </a:pPr>
                      <a:r>
                        <a:rPr lang="en"/>
                        <a:t>2</a:t>
                      </a:r>
                    </a:p>
                  </a:txBody>
                  <a:tcPr marL="91425" marR="91425" marT="91425" marB="91425"/>
                </a:tc>
                <a:tc>
                  <a:txBody>
                    <a:bodyPr/>
                    <a:lstStyle/>
                    <a:p>
                      <a:pPr lvl="0" rtl="0">
                        <a:buNone/>
                      </a:pPr>
                      <a:r>
                        <a:rPr lang="en"/>
                        <a:t>a+8</a:t>
                      </a:r>
                    </a:p>
                  </a:txBody>
                  <a:tcPr marL="91425" marR="91425" marT="91425" marB="91425"/>
                </a:tc>
              </a:tr>
              <a:tr h="374025">
                <a:tc>
                  <a:txBody>
                    <a:bodyPr/>
                    <a:lstStyle/>
                    <a:p>
                      <a:pPr lvl="0" rtl="0">
                        <a:buNone/>
                      </a:pPr>
                      <a:r>
                        <a:rPr lang="en"/>
                        <a:t>a[9]</a:t>
                      </a:r>
                    </a:p>
                  </a:txBody>
                  <a:tcPr marL="91425" marR="91425" marT="91425" marB="91425"/>
                </a:tc>
                <a:tc>
                  <a:txBody>
                    <a:bodyPr/>
                    <a:lstStyle/>
                    <a:p>
                      <a:pPr lvl="0" rtl="0">
                        <a:buNone/>
                      </a:pPr>
                      <a:r>
                        <a:rPr lang="en"/>
                        <a:t>1</a:t>
                      </a:r>
                    </a:p>
                  </a:txBody>
                  <a:tcPr marL="91425" marR="91425" marT="91425" marB="91425"/>
                </a:tc>
                <a:tc>
                  <a:txBody>
                    <a:bodyPr/>
                    <a:lstStyle/>
                    <a:p>
                      <a:pPr lvl="0" rtl="0">
                        <a:buNone/>
                      </a:pPr>
                      <a:r>
                        <a:rPr lang="en"/>
                        <a:t>a+9</a:t>
                      </a:r>
                    </a:p>
                  </a:txBody>
                  <a:tcPr marL="91425" marR="91425" marT="91425" marB="91425"/>
                </a:tc>
              </a:tr>
              <a:tr h="374025">
                <a:tc>
                  <a:txBody>
                    <a:bodyPr/>
                    <a:lstStyle/>
                    <a:p>
                      <a:pPr lvl="0" rtl="0">
                        <a:buNone/>
                      </a:pPr>
                      <a:r>
                        <a:rPr lang="en"/>
                        <a:t>p</a:t>
                      </a:r>
                    </a:p>
                  </a:txBody>
                  <a:tcPr marL="91425" marR="91425" marT="91425" marB="91425"/>
                </a:tc>
                <a:tc>
                  <a:txBody>
                    <a:bodyPr/>
                    <a:lstStyle/>
                    <a:p>
                      <a:pPr lvl="0" rtl="0">
                        <a:buNone/>
                      </a:pPr>
                      <a:r>
                        <a:rPr lang="en"/>
                        <a:t>a</a:t>
                      </a:r>
                    </a:p>
                  </a:txBody>
                  <a:tcPr marL="91425" marR="91425" marT="91425" marB="91425"/>
                </a:tc>
                <a:tc>
                  <a:txBody>
                    <a:bodyPr/>
                    <a:lstStyle/>
                    <a:p>
                      <a:pPr lvl="0"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74" name="Shape 174"/>
          <p:cNvSpPr/>
          <p:nvPr/>
        </p:nvSpPr>
        <p:spPr>
          <a:xfrm>
            <a:off x="45400" y="15811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75" name="Shape 175"/>
          <p:cNvGraphicFramePr/>
          <p:nvPr/>
        </p:nvGraphicFramePr>
        <p:xfrm>
          <a:off x="665600" y="901900"/>
          <a:ext cx="2675250" cy="4206210"/>
        </p:xfrm>
        <a:graphic>
          <a:graphicData uri="http://schemas.openxmlformats.org/drawingml/2006/table">
            <a:tbl>
              <a:tblPr>
                <a:noFill/>
                <a:tableStyleId>{84BBE7AB-A260-494C-8811-0E0D810A023F}</a:tableStyleId>
              </a:tblPr>
              <a:tblGrid>
                <a:gridCol w="2675250"/>
              </a:tblGrid>
              <a:tr h="3764825">
                <a:tc>
                  <a:txBody>
                    <a:bodyPr/>
                    <a:lstStyle/>
                    <a:p>
                      <a:pPr lvl="0" rtl="0">
                        <a:buClr>
                          <a:schemeClr val="dk1"/>
                        </a:buClr>
                        <a:buSzPct val="91666"/>
                        <a:buFont typeface="Arial"/>
                        <a:buNone/>
                      </a:pPr>
                      <a:r>
                        <a:rPr lang="en" sz="1200"/>
                        <a:t>#include &lt;stdio.h&gt;</a:t>
                      </a:r>
                    </a:p>
                    <a:p>
                      <a:pPr lvl="0" rtl="0">
                        <a:buClr>
                          <a:schemeClr val="dk1"/>
                        </a:buClr>
                        <a:buSzPct val="91666"/>
                        <a:buFont typeface="Arial"/>
                        <a:buNone/>
                      </a:pPr>
                      <a:r>
                        <a:rPr lang="en" sz="1200"/>
                        <a:t>#include &lt;string.h&gt;</a:t>
                      </a:r>
                    </a:p>
                    <a:p>
                      <a:endParaRPr lang="en" sz="1200"/>
                    </a:p>
                    <a:p>
                      <a:pPr lvl="0" rtl="0">
                        <a:buClr>
                          <a:schemeClr val="dk1"/>
                        </a:buClr>
                        <a:buSzPct val="91666"/>
                        <a:buFont typeface="Arial"/>
                        <a:buNone/>
                      </a:pPr>
                      <a:r>
                        <a:rPr lang="en" sz="1200">
                          <a:solidFill>
                            <a:srgbClr val="0000FF"/>
                          </a:solidFill>
                        </a:rPr>
                        <a:t>void </a:t>
                      </a:r>
                      <a:r>
                        <a:rPr lang="en" sz="1200">
                          <a:solidFill>
                            <a:srgbClr val="38761D"/>
                          </a:solidFill>
                        </a:rPr>
                        <a:t>abc</a:t>
                      </a:r>
                      <a:r>
                        <a:rPr lang="en" sz="1200"/>
                        <a:t>(float, float, float);</a:t>
                      </a:r>
                    </a:p>
                    <a:p>
                      <a:pPr lvl="0" rtl="0">
                        <a:buClr>
                          <a:schemeClr val="dk1"/>
                        </a:buClr>
                        <a:buSzPct val="91666"/>
                        <a:buFont typeface="Arial"/>
                        <a:buNone/>
                      </a:pPr>
                      <a:r>
                        <a:rPr lang="en" sz="1200">
                          <a:solidFill>
                            <a:srgbClr val="38761D"/>
                          </a:solidFill>
                        </a:rPr>
                        <a:t>main</a:t>
                      </a:r>
                      <a:r>
                        <a:rPr lang="en" sz="1200"/>
                        <a:t>()</a:t>
                      </a:r>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t>    </a:t>
                      </a:r>
                      <a:r>
                        <a:rPr lang="en" sz="1200">
                          <a:solidFill>
                            <a:srgbClr val="0000FF"/>
                          </a:solidFill>
                        </a:rPr>
                        <a:t>float</a:t>
                      </a:r>
                      <a:r>
                        <a:rPr lang="en" sz="1200"/>
                        <a:t> y =2.5;</a:t>
                      </a:r>
                    </a:p>
                    <a:p>
                      <a:pPr lvl="0" rtl="0">
                        <a:buClr>
                          <a:schemeClr val="dk1"/>
                        </a:buClr>
                        <a:buSzPct val="91666"/>
                        <a:buFont typeface="Arial"/>
                        <a:buNone/>
                      </a:pPr>
                      <a:r>
                        <a:rPr lang="en" sz="1200"/>
                        <a:t>    </a:t>
                      </a:r>
                      <a:r>
                        <a:rPr lang="en" sz="1200">
                          <a:solidFill>
                            <a:srgbClr val="38761D"/>
                          </a:solidFill>
                        </a:rPr>
                        <a:t>abc</a:t>
                      </a:r>
                      <a:r>
                        <a:rPr lang="en" sz="1200"/>
                        <a:t>(6.5, y, y);</a:t>
                      </a:r>
                    </a:p>
                    <a:p>
                      <a:pPr lvl="0" rtl="0">
                        <a:buClr>
                          <a:schemeClr val="dk1"/>
                        </a:buClr>
                        <a:buSzPct val="91666"/>
                        <a:buFont typeface="Arial"/>
                        <a:buNone/>
                      </a:pPr>
                      <a:r>
                        <a:rPr lang="en" sz="1200"/>
                        <a:t>    </a:t>
                      </a:r>
                    </a:p>
                    <a:p>
                      <a:pPr lvl="0" rtl="0">
                        <a:buClr>
                          <a:schemeClr val="dk1"/>
                        </a:buClr>
                        <a:buSzPct val="91666"/>
                        <a:buFont typeface="Arial"/>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Clr>
                          <a:schemeClr val="dk1"/>
                        </a:buClr>
                        <a:buSzPct val="91666"/>
                        <a:buFont typeface="Arial"/>
                        <a:buNone/>
                      </a:pPr>
                      <a:r>
                        <a:rPr lang="en" sz="1200"/>
                        <a:t>    </a:t>
                      </a:r>
                      <a:r>
                        <a:rPr lang="en" sz="1200">
                          <a:solidFill>
                            <a:srgbClr val="0000FF"/>
                          </a:solidFill>
                        </a:rPr>
                        <a:t>return </a:t>
                      </a:r>
                      <a:r>
                        <a:rPr lang="en" sz="1200"/>
                        <a:t>0;</a:t>
                      </a:r>
                    </a:p>
                    <a:p>
                      <a:endParaRPr lang="en" sz="1200"/>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Clr>
                          <a:schemeClr val="dk1"/>
                        </a:buClr>
                        <a:buSzPct val="91666"/>
                        <a:buFont typeface="Arial"/>
                        <a:buNone/>
                      </a:pPr>
                      <a:r>
                        <a:rPr lang="en" sz="1200"/>
                        <a:t>    </a:t>
                      </a:r>
                    </a:p>
                    <a:p>
                      <a:pPr lvl="0" rtl="0">
                        <a:buClr>
                          <a:schemeClr val="dk1"/>
                        </a:buClr>
                        <a:buSzPct val="91666"/>
                        <a:buFont typeface="Arial"/>
                        <a:buNone/>
                      </a:pPr>
                      <a:r>
                        <a:rPr lang="en" sz="1200"/>
                        <a:t>    y = y-1;</a:t>
                      </a:r>
                    </a:p>
                    <a:p>
                      <a:pPr lvl="0" rtl="0">
                        <a:buClr>
                          <a:schemeClr val="dk1"/>
                        </a:buClr>
                        <a:buSzPct val="91666"/>
                        <a:buFont typeface="Arial"/>
                        <a:buNone/>
                      </a:pPr>
                      <a:r>
                        <a:rPr lang="en" sz="1200"/>
                        <a:t>    z = z+x;</a:t>
                      </a:r>
                    </a:p>
                    <a:p>
                      <a:pPr lvl="0" rtl="0">
                        <a:buClr>
                          <a:schemeClr val="dk1"/>
                        </a:buClr>
                        <a:buSzPct val="91666"/>
                        <a:buFont typeface="Arial"/>
                        <a:buNone/>
                      </a:pPr>
                      <a:r>
                        <a:rPr lang="en" sz="1200"/>
                        <a:t>}</a:t>
                      </a:r>
                    </a:p>
                    <a:p>
                      <a:endParaRPr lang="en" sz="1200"/>
                    </a:p>
                  </a:txBody>
                  <a:tcPr marL="91425" marR="91425" marT="91425" marB="91425"/>
                </a:tc>
              </a:tr>
            </a:tbl>
          </a:graphicData>
        </a:graphic>
      </p:graphicFrame>
      <p:sp>
        <p:nvSpPr>
          <p:cNvPr id="176" name="Shape 17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What is the Output of this program?</a:t>
            </a:r>
          </a:p>
          <a:p>
            <a:endParaRPr lang="en"/>
          </a:p>
          <a:p>
            <a:pPr>
              <a:buNone/>
            </a:pPr>
            <a:r>
              <a:rPr lang="en"/>
              <a:t>Hint: answer is on the next slide. </a:t>
            </a:r>
            <a:r>
              <a:rPr lang="en" sz="1800">
                <a:solidFill>
                  <a:srgbClr val="FF9900"/>
                </a:solidFill>
              </a:rPr>
              <a:t>Don’t look</a:t>
            </a:r>
            <a:r>
              <a:rPr lang="en"/>
              <a:t> until you try it!</a:t>
            </a:r>
          </a:p>
        </p:txBody>
      </p:sp>
      <p:sp>
        <p:nvSpPr>
          <p:cNvPr id="177" name="Shape 177"/>
          <p:cNvSpPr txBox="1"/>
          <p:nvPr/>
        </p:nvSpPr>
        <p:spPr>
          <a:xfrm>
            <a:off x="3340850" y="4523300"/>
            <a:ext cx="3657600" cy="457200"/>
          </a:xfrm>
          <a:prstGeom prst="rect">
            <a:avLst/>
          </a:prstGeom>
        </p:spPr>
        <p:txBody>
          <a:bodyPr lIns="91425" tIns="91425" rIns="91425" bIns="91425" anchor="t" anchorCtr="0">
            <a:noAutofit/>
          </a:bodyPr>
          <a:lstStyle/>
          <a:p>
            <a:pPr lvl="0" rtl="0">
              <a:buNone/>
            </a:pPr>
            <a:r>
              <a:rPr lang="en"/>
              <a:t>Taken from Fall 2007 Final</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83" name="Shape 183"/>
          <p:cNvSpPr/>
          <p:nvPr/>
        </p:nvSpPr>
        <p:spPr>
          <a:xfrm>
            <a:off x="120925" y="28554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84" name="Shape 184"/>
          <p:cNvGraphicFramePr/>
          <p:nvPr/>
        </p:nvGraphicFramePr>
        <p:xfrm>
          <a:off x="665600" y="901900"/>
          <a:ext cx="2675250" cy="4206210"/>
        </p:xfrm>
        <a:graphic>
          <a:graphicData uri="http://schemas.openxmlformats.org/drawingml/2006/table">
            <a:tbl>
              <a:tblPr>
                <a:noFill/>
                <a:tableStyleId>{0E3D67F2-085F-43D6-8FD8-AD953E34A401}</a:tableStyleId>
              </a:tblPr>
              <a:tblGrid>
                <a:gridCol w="2675250"/>
              </a:tblGrid>
              <a:tr h="3764825">
                <a:tc>
                  <a:txBody>
                    <a:bodyPr/>
                    <a:lstStyle/>
                    <a:p>
                      <a:pPr lvl="0" rtl="0">
                        <a:buNone/>
                      </a:pPr>
                      <a:r>
                        <a:rPr lang="en" sz="1200"/>
                        <a:t>#include &lt;stdio.h&gt;</a:t>
                      </a:r>
                    </a:p>
                    <a:p>
                      <a:pPr lvl="0" rtl="0">
                        <a:buNone/>
                      </a:pPr>
                      <a:r>
                        <a:rPr lang="en" sz="1200"/>
                        <a:t>#include &lt;string.h&gt;</a:t>
                      </a:r>
                    </a:p>
                    <a:p>
                      <a:endParaRPr lang="en" sz="1200"/>
                    </a:p>
                    <a:p>
                      <a:pPr lvl="0" rtl="0">
                        <a:buNone/>
                      </a:pPr>
                      <a:r>
                        <a:rPr lang="en" sz="1200">
                          <a:solidFill>
                            <a:srgbClr val="0000FF"/>
                          </a:solidFill>
                        </a:rPr>
                        <a:t>void </a:t>
                      </a:r>
                      <a:r>
                        <a:rPr lang="en" sz="1200">
                          <a:solidFill>
                            <a:srgbClr val="38761D"/>
                          </a:solidFill>
                        </a:rPr>
                        <a:t>abc</a:t>
                      </a:r>
                      <a:r>
                        <a:rPr lang="en" sz="1200"/>
                        <a:t>(float, float, float);</a:t>
                      </a:r>
                    </a:p>
                    <a:p>
                      <a:pPr lvl="0" rtl="0">
                        <a:buNone/>
                      </a:pPr>
                      <a:r>
                        <a:rPr lang="en" sz="1200">
                          <a:solidFill>
                            <a:srgbClr val="38761D"/>
                          </a:solidFill>
                        </a:rPr>
                        <a:t>main</a:t>
                      </a:r>
                      <a:r>
                        <a:rPr lang="en" sz="1200"/>
                        <a:t>()</a:t>
                      </a:r>
                    </a:p>
                    <a:p>
                      <a:pPr lvl="0" rtl="0">
                        <a:buNone/>
                      </a:pPr>
                      <a:r>
                        <a:rPr lang="en" sz="1200"/>
                        <a:t>{</a:t>
                      </a:r>
                    </a:p>
                    <a:p>
                      <a:endParaRPr lang="en" sz="1200"/>
                    </a:p>
                    <a:p>
                      <a:pPr lvl="0" rtl="0">
                        <a:buNone/>
                      </a:pPr>
                      <a:r>
                        <a:rPr lang="en" sz="1200"/>
                        <a:t>    </a:t>
                      </a:r>
                      <a:r>
                        <a:rPr lang="en" sz="1200">
                          <a:solidFill>
                            <a:srgbClr val="0000FF"/>
                          </a:solidFill>
                        </a:rPr>
                        <a:t>float</a:t>
                      </a:r>
                      <a:r>
                        <a:rPr lang="en" sz="1200"/>
                        <a:t> y =2.5;</a:t>
                      </a:r>
                    </a:p>
                    <a:p>
                      <a:pPr lvl="0" rtl="0">
                        <a:buNone/>
                      </a:pPr>
                      <a:r>
                        <a:rPr lang="en" sz="1200"/>
                        <a:t>    </a:t>
                      </a:r>
                      <a:r>
                        <a:rPr lang="en" sz="1200">
                          <a:solidFill>
                            <a:srgbClr val="38761D"/>
                          </a:solidFill>
                        </a:rPr>
                        <a:t>abc</a:t>
                      </a:r>
                      <a:r>
                        <a:rPr lang="en" sz="1200"/>
                        <a:t>(6.5, y, y);</a:t>
                      </a:r>
                    </a:p>
                    <a:p>
                      <a:pPr lvl="0" rtl="0">
                        <a:buNone/>
                      </a:pPr>
                      <a:r>
                        <a:rPr lang="en" sz="1200"/>
                        <a:t>    </a:t>
                      </a:r>
                    </a:p>
                    <a:p>
                      <a:pPr lvl="0" rtl="0">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None/>
                      </a:pPr>
                      <a:r>
                        <a:rPr lang="en" sz="1200"/>
                        <a:t>    </a:t>
                      </a:r>
                      <a:r>
                        <a:rPr lang="en" sz="1200">
                          <a:solidFill>
                            <a:srgbClr val="0000FF"/>
                          </a:solidFill>
                        </a:rPr>
                        <a:t>return </a:t>
                      </a:r>
                      <a:r>
                        <a:rPr lang="en" sz="1200"/>
                        <a:t>0;</a:t>
                      </a:r>
                    </a:p>
                    <a:p>
                      <a:endParaRPr lang="en" sz="1200"/>
                    </a:p>
                    <a:p>
                      <a:pPr lvl="0" rtl="0">
                        <a:buNone/>
                      </a:pPr>
                      <a:r>
                        <a:rPr lang="en" sz="1200"/>
                        <a:t>}</a:t>
                      </a:r>
                    </a:p>
                    <a:p>
                      <a:endParaRPr lang="en" sz="1200"/>
                    </a:p>
                    <a:p>
                      <a:pPr lvl="0" rtl="0">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None/>
                      </a:pPr>
                      <a:r>
                        <a:rPr lang="en" sz="1200"/>
                        <a:t>    </a:t>
                      </a:r>
                    </a:p>
                    <a:p>
                      <a:pPr lvl="0" rtl="0">
                        <a:buNone/>
                      </a:pPr>
                      <a:r>
                        <a:rPr lang="en" sz="1200"/>
                        <a:t>    y = y-1;</a:t>
                      </a:r>
                    </a:p>
                    <a:p>
                      <a:pPr lvl="0" rtl="0">
                        <a:buNone/>
                      </a:pPr>
                      <a:r>
                        <a:rPr lang="en" sz="1200"/>
                        <a:t>    z = z+x;</a:t>
                      </a:r>
                    </a:p>
                    <a:p>
                      <a:pPr lvl="0" rtl="0">
                        <a:buNone/>
                      </a:pPr>
                      <a:r>
                        <a:rPr lang="en" sz="1200"/>
                        <a:t>}</a:t>
                      </a:r>
                    </a:p>
                    <a:p>
                      <a:endParaRPr lang="en" sz="1200"/>
                    </a:p>
                  </a:txBody>
                  <a:tcPr marL="91425" marR="91425" marT="91425" marB="91425"/>
                </a:tc>
              </a:tr>
            </a:tbl>
          </a:graphicData>
        </a:graphic>
      </p:graphicFrame>
      <p:pic>
        <p:nvPicPr>
          <p:cNvPr id="185" name="Shape 185"/>
          <p:cNvPicPr preferRelativeResize="0"/>
          <p:nvPr/>
        </p:nvPicPr>
        <p:blipFill>
          <a:blip r:embed="rId3"/>
          <a:stretch>
            <a:fillRect/>
          </a:stretch>
        </p:blipFill>
        <p:spPr>
          <a:xfrm>
            <a:off x="3781425" y="2120825"/>
            <a:ext cx="1581150" cy="695325"/>
          </a:xfrm>
          <a:prstGeom prst="rect">
            <a:avLst/>
          </a:prstGeom>
        </p:spPr>
      </p:pic>
      <p:sp>
        <p:nvSpPr>
          <p:cNvPr id="186" name="Shape 18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Whenever there is a function check the types for the inputs and the outputs to determine if values are modified.</a:t>
            </a:r>
          </a:p>
          <a:p>
            <a:endParaRPr lang="en"/>
          </a:p>
          <a:p>
            <a:pPr lvl="0" rtl="0">
              <a:buNone/>
            </a:pPr>
            <a:r>
              <a:rPr lang="en"/>
              <a:t>Here inputs are passed by value.</a:t>
            </a:r>
          </a:p>
          <a:p>
            <a:endParaRPr lang="en"/>
          </a:p>
          <a:p>
            <a:endParaRPr lang="en"/>
          </a:p>
          <a:p>
            <a:pPr lvl="0" rtl="0">
              <a:buNone/>
            </a:pPr>
            <a:r>
              <a:rPr lang="en">
                <a:solidFill>
                  <a:srgbClr val="FF0000"/>
                </a:solidFill>
              </a:rPr>
              <a:t>Trick:</a:t>
            </a:r>
            <a:r>
              <a:rPr lang="en"/>
              <a:t> the value of y does not change</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Tree>
    <p:extLst>
      <p:ext uri="{BB962C8B-B14F-4D97-AF65-F5344CB8AC3E}">
        <p14:creationId xmlns:p14="http://schemas.microsoft.com/office/powerpoint/2010/main" val="122706895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
        <p:nvSpPr>
          <p:cNvPr id="7" name="Shape 183"/>
          <p:cNvSpPr/>
          <p:nvPr/>
        </p:nvSpPr>
        <p:spPr>
          <a:xfrm rot="10800000">
            <a:off x="1828800" y="2513252"/>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40714070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rotWithShape="1">
          <a:blip r:embed="rId3"/>
          <a:srcRect t="9029" b="79241"/>
          <a:stretch/>
        </p:blipFill>
        <p:spPr>
          <a:xfrm>
            <a:off x="547116" y="918420"/>
            <a:ext cx="7209550" cy="329185"/>
          </a:xfrm>
          <a:prstGeom prst="rect">
            <a:avLst/>
          </a:prstGeom>
        </p:spPr>
      </p:pic>
      <p:sp>
        <p:nvSpPr>
          <p:cNvPr id="4" name="Rectangle 3"/>
          <p:cNvSpPr/>
          <p:nvPr/>
        </p:nvSpPr>
        <p:spPr>
          <a:xfrm>
            <a:off x="547116" y="1387239"/>
            <a:ext cx="4572000" cy="2893100"/>
          </a:xfrm>
          <a:prstGeom prst="rect">
            <a:avLst/>
          </a:prstGeom>
        </p:spPr>
        <p:txBody>
          <a:bodyPr>
            <a:spAutoFit/>
          </a:bodyPr>
          <a:lstStyle/>
          <a:p>
            <a:r>
              <a:rPr lang="en-CA" dirty="0" smtClean="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a:p>
            <a:endParaRPr lang="en-CA" dirty="0">
              <a:highlight>
                <a:srgbClr val="FFFFFF"/>
              </a:highlight>
            </a:endParaRPr>
          </a:p>
          <a:p>
            <a:r>
              <a:rPr lang="en-CA" dirty="0" err="1" smtClean="0">
                <a:highlight>
                  <a:srgbClr val="FFFFFF"/>
                </a:highlight>
              </a:rPr>
              <a:t>midPoint</a:t>
            </a:r>
            <a:r>
              <a:rPr lang="en-CA" dirty="0" smtClean="0">
                <a:highlight>
                  <a:srgbClr val="FFFFFF"/>
                </a:highlight>
              </a:rPr>
              <a:t> </a:t>
            </a:r>
            <a:r>
              <a:rPr lang="en-CA" b="1" dirty="0">
                <a:solidFill>
                  <a:srgbClr val="000080"/>
                </a:solidFill>
                <a:highlight>
                  <a:srgbClr val="FFFFFF"/>
                </a:highlight>
              </a:rPr>
              <a:t>=</a:t>
            </a:r>
            <a:r>
              <a:rPr lang="en-CA" dirty="0">
                <a:highlight>
                  <a:srgbClr val="FFFFFF"/>
                </a:highlight>
              </a:rPr>
              <a:t> mean</a:t>
            </a:r>
            <a:r>
              <a:rPr lang="en-CA" b="1" dirty="0">
                <a:solidFill>
                  <a:srgbClr val="000080"/>
                </a:solidFill>
                <a:highlight>
                  <a:srgbClr val="FFFFFF"/>
                </a:highlight>
              </a:rPr>
              <a:t>([</a:t>
            </a:r>
            <a:r>
              <a:rPr lang="en-CA" dirty="0">
                <a:highlight>
                  <a:srgbClr val="FFFFFF"/>
                </a:highlight>
              </a:rPr>
              <a:t>low high</a:t>
            </a:r>
            <a:r>
              <a:rPr lang="en-CA" b="1" dirty="0">
                <a:solidFill>
                  <a:srgbClr val="000080"/>
                </a:solidFill>
                <a:highlight>
                  <a:srgbClr val="FFFFFF"/>
                </a:highlight>
              </a:rPr>
              <a:t>]);</a:t>
            </a:r>
            <a:endParaRPr lang="en-CA" dirty="0">
              <a:highlight>
                <a:srgbClr val="FFFFFF"/>
              </a:highlight>
            </a:endParaRPr>
          </a:p>
          <a:p>
            <a:endParaRPr lang="en-CA" b="1" dirty="0" smtClean="0">
              <a:solidFill>
                <a:srgbClr val="0000FF"/>
              </a:solidFill>
              <a:highlight>
                <a:srgbClr val="FFFFFF"/>
              </a:highlight>
            </a:endParaRP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err="1">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2</a:t>
            </a:r>
            <a:r>
              <a:rPr lang="en-CA" dirty="0">
                <a:highlight>
                  <a:srgbClr val="FFFFFF"/>
                </a:highlight>
              </a:rPr>
              <a:t> </a:t>
            </a:r>
            <a:r>
              <a:rPr lang="en-CA" b="1" dirty="0">
                <a:solidFill>
                  <a:srgbClr val="000080"/>
                </a:solidFill>
                <a:highlight>
                  <a:srgbClr val="FFFFFF"/>
                </a:highlight>
              </a:rPr>
              <a:t>&gt;</a:t>
            </a:r>
            <a:r>
              <a:rPr lang="en-CA" dirty="0">
                <a:highlight>
                  <a:srgbClr val="FFFFFF"/>
                </a:highlight>
              </a:rPr>
              <a:t> </a:t>
            </a:r>
            <a:r>
              <a:rPr lang="en-CA" dirty="0" smtClean="0">
                <a:solidFill>
                  <a:srgbClr val="FF8000"/>
                </a:solidFill>
                <a:highlight>
                  <a:srgbClr val="FFFFFF"/>
                </a:highlight>
              </a:rPr>
              <a:t>0</a:t>
            </a:r>
            <a:r>
              <a:rPr lang="en-CA" b="1" dirty="0" smtClean="0">
                <a:solidFill>
                  <a:srgbClr val="000080"/>
                </a:solidFill>
                <a:highlight>
                  <a:srgbClr val="FFFFFF"/>
                </a:highlight>
              </a:rPr>
              <a:t>)</a:t>
            </a:r>
            <a:endParaRPr lang="en-CA" dirty="0" smtClean="0">
              <a:highlight>
                <a:srgbClr val="FFFFFF"/>
              </a:highlight>
            </a:endParaRPr>
          </a:p>
          <a:p>
            <a:r>
              <a:rPr lang="en-CA" dirty="0">
                <a:highlight>
                  <a:srgbClr val="FFFFFF"/>
                </a:highlight>
              </a:rPr>
              <a:t>	</a:t>
            </a:r>
            <a:r>
              <a:rPr lang="en-CA" dirty="0" smtClean="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highlight>
                <a:srgbClr val="FFFFFF"/>
              </a:highlight>
            </a:endParaRPr>
          </a:p>
          <a:p>
            <a:r>
              <a:rPr lang="en-CA" dirty="0">
                <a:highlight>
                  <a:srgbClr val="FFFFFF"/>
                </a:highlight>
              </a:rPr>
              <a:t>		</a:t>
            </a: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1</a:t>
            </a:r>
            <a:r>
              <a:rPr lang="en-CA" dirty="0">
                <a:highlight>
                  <a:srgbClr val="FFFFFF"/>
                </a:highlight>
              </a:rPr>
              <a:t> </a:t>
            </a:r>
            <a:r>
              <a:rPr lang="en-CA" b="1" dirty="0">
                <a:solidFill>
                  <a:srgbClr val="000080"/>
                </a:solidFill>
                <a:highlight>
                  <a:srgbClr val="FFFFFF"/>
                </a:highlight>
              </a:rPr>
              <a:t>&lt;</a:t>
            </a:r>
            <a:r>
              <a:rPr lang="en-CA" dirty="0">
                <a:solidFill>
                  <a:srgbClr val="FF8000"/>
                </a:solidFill>
                <a:highlight>
                  <a:srgbClr val="FFFFFF"/>
                </a:highlight>
              </a:rPr>
              <a:t>0</a:t>
            </a:r>
            <a:r>
              <a:rPr lang="en-CA" b="1" dirty="0">
                <a:solidFill>
                  <a:srgbClr val="000080"/>
                </a:solidFill>
                <a:highlight>
                  <a:srgbClr val="FFFFFF"/>
                </a:highlight>
              </a:rPr>
              <a:t>)</a:t>
            </a:r>
            <a:endParaRPr lang="en-CA" dirty="0">
              <a:highlight>
                <a:srgbClr val="FFFFFF"/>
              </a:highlight>
            </a:endParaRPr>
          </a:p>
          <a:p>
            <a:r>
              <a:rPr lang="en-CA" dirty="0" smtClean="0">
                <a:highlight>
                  <a:srgbClr val="FFFFFF"/>
                </a:highlight>
              </a:rPr>
              <a:t>	low </a:t>
            </a:r>
            <a:r>
              <a:rPr lang="en-CA" b="1" dirty="0">
                <a:solidFill>
                  <a:srgbClr val="000080"/>
                </a:solidFill>
                <a:highlight>
                  <a:srgbClr val="FFFFFF"/>
                </a:highlight>
              </a:rPr>
              <a:t>=</a:t>
            </a:r>
            <a:r>
              <a:rPr lang="en-CA" dirty="0">
                <a:highlight>
                  <a:srgbClr val="FFFFFF"/>
                </a:highlight>
              </a:rPr>
              <a:t> midpoint</a:t>
            </a:r>
          </a:p>
          <a:p>
            <a:r>
              <a:rPr lang="en-CA" b="1" dirty="0" smtClean="0">
                <a:solidFill>
                  <a:srgbClr val="0000FF"/>
                </a:solidFill>
                <a:highlight>
                  <a:srgbClr val="FFFFFF"/>
                </a:highlight>
              </a:rPr>
              <a:t>else</a:t>
            </a:r>
            <a:endParaRPr lang="en-CA" dirty="0">
              <a:highlight>
                <a:srgbClr val="FFFFFF"/>
              </a:highlight>
            </a:endParaRPr>
          </a:p>
          <a:p>
            <a:r>
              <a:rPr lang="en-CA" dirty="0" smtClean="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p>
        </p:txBody>
      </p:sp>
      <p:sp>
        <p:nvSpPr>
          <p:cNvPr id="5" name="Rectangle 4"/>
          <p:cNvSpPr/>
          <p:nvPr/>
        </p:nvSpPr>
        <p:spPr>
          <a:xfrm>
            <a:off x="4572000" y="1509041"/>
            <a:ext cx="1725152"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0" name="Rectangle 9"/>
          <p:cNvSpPr/>
          <p:nvPr/>
        </p:nvSpPr>
        <p:spPr>
          <a:xfrm>
            <a:off x="4568836" y="1680274"/>
            <a:ext cx="1784463"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smtClean="0">
                <a:highlight>
                  <a:srgbClr val="FFFFFF"/>
                </a:highlight>
              </a:rPr>
              <a:t>-</a:t>
            </a:r>
            <a:r>
              <a:rPr lang="en-CA" dirty="0">
                <a:solidFill>
                  <a:srgbClr val="FF8000"/>
                </a:solidFill>
                <a:highlight>
                  <a:srgbClr val="FFFFFF"/>
                </a:highlight>
              </a:rPr>
              <a:t>2</a:t>
            </a:r>
            <a:r>
              <a:rPr lang="en-CA" b="1" dirty="0" smtClean="0">
                <a:solidFill>
                  <a:srgbClr val="000080"/>
                </a:solidFill>
                <a:highlight>
                  <a:srgbClr val="FFFFFF"/>
                </a:highlight>
              </a:rPr>
              <a:t>;</a:t>
            </a:r>
            <a:endParaRPr lang="en-CA" dirty="0">
              <a:highlight>
                <a:srgbClr val="FFFFFF"/>
              </a:highlight>
            </a:endParaRPr>
          </a:p>
        </p:txBody>
      </p:sp>
      <p:sp>
        <p:nvSpPr>
          <p:cNvPr id="11" name="Rectangle 10"/>
          <p:cNvSpPr/>
          <p:nvPr/>
        </p:nvSpPr>
        <p:spPr>
          <a:xfrm>
            <a:off x="4568836" y="1867025"/>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2" name="Rectangle 11"/>
          <p:cNvSpPr/>
          <p:nvPr/>
        </p:nvSpPr>
        <p:spPr>
          <a:xfrm>
            <a:off x="4568836" y="2080636"/>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smtClean="0">
                <a:solidFill>
                  <a:srgbClr val="FF8000"/>
                </a:solidFill>
                <a:highlight>
                  <a:srgbClr val="FFFFFF"/>
                </a:highlight>
              </a:rPr>
              <a:t>1</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6" name="TextBox 5"/>
          <p:cNvSpPr txBox="1"/>
          <p:nvPr/>
        </p:nvSpPr>
        <p:spPr>
          <a:xfrm>
            <a:off x="4291120" y="1482993"/>
            <a:ext cx="343364" cy="954107"/>
          </a:xfrm>
          <a:prstGeom prst="rect">
            <a:avLst/>
          </a:prstGeom>
          <a:noFill/>
        </p:spPr>
        <p:txBody>
          <a:bodyPr wrap="none" rtlCol="0">
            <a:spAutoFit/>
          </a:bodyPr>
          <a:lstStyle/>
          <a:p>
            <a:r>
              <a:rPr lang="en-CA" dirty="0" smtClean="0"/>
              <a:t>a)</a:t>
            </a:r>
          </a:p>
          <a:p>
            <a:r>
              <a:rPr lang="en-CA" dirty="0" smtClean="0"/>
              <a:t>b)</a:t>
            </a:r>
          </a:p>
          <a:p>
            <a:r>
              <a:rPr lang="en-CA" dirty="0" smtClean="0"/>
              <a:t>c)</a:t>
            </a:r>
          </a:p>
          <a:p>
            <a:r>
              <a:rPr lang="en-CA" dirty="0" smtClean="0"/>
              <a:t>d)</a:t>
            </a:r>
            <a:endParaRPr lang="en-CA" dirty="0"/>
          </a:p>
        </p:txBody>
      </p:sp>
    </p:spTree>
    <p:extLst>
      <p:ext uri="{BB962C8B-B14F-4D97-AF65-F5344CB8AC3E}">
        <p14:creationId xmlns:p14="http://schemas.microsoft.com/office/powerpoint/2010/main" val="101608779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Useful Links</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dirty="0"/>
              <a:t>Course Summary:</a:t>
            </a:r>
          </a:p>
          <a:p>
            <a:pPr marL="457200" lvl="0" indent="-279400" rtl="0">
              <a:buClr>
                <a:schemeClr val="dk1"/>
              </a:buClr>
              <a:buSzPct val="166666"/>
              <a:buFont typeface="Arial"/>
              <a:buChar char="•"/>
            </a:pPr>
            <a:r>
              <a:rPr lang="en" sz="800" u="sng" dirty="0">
                <a:solidFill>
                  <a:schemeClr val="hlink"/>
                </a:solidFill>
                <a:hlinkClick r:id="rId3"/>
              </a:rPr>
              <a:t>http://s3.amazonaws.com/docuum/attachments/2086/comp%20208%20info.pdf?1240285685</a:t>
            </a:r>
          </a:p>
          <a:p>
            <a:pPr lvl="0" rtl="0">
              <a:buNone/>
            </a:pPr>
            <a:r>
              <a:rPr lang="en" dirty="0"/>
              <a:t>Run C code online:</a:t>
            </a:r>
          </a:p>
          <a:p>
            <a:pPr marL="457200" lvl="0" indent="-279400" rtl="0">
              <a:buClr>
                <a:schemeClr val="dk1"/>
              </a:buClr>
              <a:buSzPct val="166666"/>
              <a:buFont typeface="Arial"/>
              <a:buChar char="•"/>
            </a:pPr>
            <a:r>
              <a:rPr lang="en" sz="800" u="sng" dirty="0">
                <a:solidFill>
                  <a:schemeClr val="hlink"/>
                </a:solidFill>
                <a:hlinkClick r:id="rId4"/>
              </a:rPr>
              <a:t>http://codepad.org/</a:t>
            </a:r>
            <a:r>
              <a:rPr lang="en" sz="800" dirty="0"/>
              <a:t> </a:t>
            </a:r>
          </a:p>
          <a:p>
            <a:pPr marL="457200" lvl="0" indent="-279400">
              <a:buSzPct val="166666"/>
              <a:buFont typeface="Arial"/>
              <a:buChar char="•"/>
            </a:pPr>
            <a:r>
              <a:rPr lang="en-CA" sz="800" u="sng" dirty="0">
                <a:solidFill>
                  <a:schemeClr val="hlink"/>
                </a:solidFill>
                <a:hlinkClick r:id="rId5"/>
              </a:rPr>
              <a:t>http://www.tutorialspoint.com/compile_c_online.php</a:t>
            </a:r>
            <a:endParaRPr lang="en" sz="800" u="sng" dirty="0">
              <a:solidFill>
                <a:schemeClr val="hlink"/>
              </a:solidFill>
              <a:hlinkClick r:id="rId5"/>
            </a:endParaRPr>
          </a:p>
          <a:p>
            <a:r>
              <a:rPr lang="en" dirty="0" smtClean="0">
                <a:solidFill>
                  <a:schemeClr val="tx1"/>
                </a:solidFill>
                <a:hlinkClick r:id="rId6"/>
              </a:rPr>
              <a:t>Run </a:t>
            </a:r>
            <a:r>
              <a:rPr lang="en" dirty="0" smtClean="0">
                <a:solidFill>
                  <a:schemeClr val="tx1"/>
                </a:solidFill>
                <a:hlinkClick r:id="rId6"/>
              </a:rPr>
              <a:t>“Matlab” code online:</a:t>
            </a:r>
          </a:p>
          <a:p>
            <a:endParaRPr lang="en" sz="800" u="sng" dirty="0">
              <a:solidFill>
                <a:schemeClr val="hlink"/>
              </a:solidFill>
              <a:hlinkClick r:id="rId6"/>
            </a:endParaRPr>
          </a:p>
          <a:p>
            <a:pPr marL="361950" indent="-171450">
              <a:buFont typeface="Arial" panose="020B0604020202020204" pitchFamily="34" charset="0"/>
              <a:buChar char="•"/>
            </a:pPr>
            <a:r>
              <a:rPr lang="en-CA" sz="800" u="sng" dirty="0">
                <a:solidFill>
                  <a:schemeClr val="hlink"/>
                </a:solidFill>
                <a:hlinkClick r:id="rId6"/>
              </a:rPr>
              <a:t>http://octave-online.net/</a:t>
            </a:r>
            <a:endParaRPr lang="en" sz="800" u="sng" dirty="0">
              <a:solidFill>
                <a:schemeClr val="hlink"/>
              </a:solidFill>
              <a:hlinkClick r:id="rId6"/>
            </a:endParaRPr>
          </a:p>
          <a:p>
            <a:endParaRPr lang="en" sz="800" u="sng" dirty="0">
              <a:solidFill>
                <a:schemeClr val="hlink"/>
              </a:solidFill>
              <a:hlinkClick r:id="rId6"/>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rotWithShape="1">
          <a:blip r:embed="rId3"/>
          <a:srcRect t="9029" b="79241"/>
          <a:stretch/>
        </p:blipFill>
        <p:spPr>
          <a:xfrm>
            <a:off x="547116" y="918420"/>
            <a:ext cx="7209550" cy="329185"/>
          </a:xfrm>
          <a:prstGeom prst="rect">
            <a:avLst/>
          </a:prstGeom>
        </p:spPr>
      </p:pic>
      <p:sp>
        <p:nvSpPr>
          <p:cNvPr id="4" name="Rectangle 3"/>
          <p:cNvSpPr/>
          <p:nvPr/>
        </p:nvSpPr>
        <p:spPr>
          <a:xfrm>
            <a:off x="547116" y="1387239"/>
            <a:ext cx="4572000" cy="2893100"/>
          </a:xfrm>
          <a:prstGeom prst="rect">
            <a:avLst/>
          </a:prstGeom>
        </p:spPr>
        <p:txBody>
          <a:bodyPr>
            <a:spAutoFit/>
          </a:bodyPr>
          <a:lstStyle/>
          <a:p>
            <a:r>
              <a:rPr lang="en-CA" dirty="0" smtClean="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a:p>
            <a:endParaRPr lang="en-CA" dirty="0">
              <a:highlight>
                <a:srgbClr val="FFFFFF"/>
              </a:highlight>
            </a:endParaRPr>
          </a:p>
          <a:p>
            <a:r>
              <a:rPr lang="en-CA" dirty="0" err="1" smtClean="0">
                <a:highlight>
                  <a:srgbClr val="FFFFFF"/>
                </a:highlight>
              </a:rPr>
              <a:t>midPoint</a:t>
            </a:r>
            <a:r>
              <a:rPr lang="en-CA" dirty="0" smtClean="0">
                <a:highlight>
                  <a:srgbClr val="FFFFFF"/>
                </a:highlight>
              </a:rPr>
              <a:t> </a:t>
            </a:r>
            <a:r>
              <a:rPr lang="en-CA" b="1" dirty="0">
                <a:solidFill>
                  <a:srgbClr val="000080"/>
                </a:solidFill>
                <a:highlight>
                  <a:srgbClr val="FFFFFF"/>
                </a:highlight>
              </a:rPr>
              <a:t>=</a:t>
            </a:r>
            <a:r>
              <a:rPr lang="en-CA" dirty="0">
                <a:highlight>
                  <a:srgbClr val="FFFFFF"/>
                </a:highlight>
              </a:rPr>
              <a:t> mean</a:t>
            </a:r>
            <a:r>
              <a:rPr lang="en-CA" b="1" dirty="0">
                <a:solidFill>
                  <a:srgbClr val="000080"/>
                </a:solidFill>
                <a:highlight>
                  <a:srgbClr val="FFFFFF"/>
                </a:highlight>
              </a:rPr>
              <a:t>([</a:t>
            </a:r>
            <a:r>
              <a:rPr lang="en-CA" dirty="0">
                <a:highlight>
                  <a:srgbClr val="FFFFFF"/>
                </a:highlight>
              </a:rPr>
              <a:t>low high</a:t>
            </a:r>
            <a:r>
              <a:rPr lang="en-CA" b="1" dirty="0">
                <a:solidFill>
                  <a:srgbClr val="000080"/>
                </a:solidFill>
                <a:highlight>
                  <a:srgbClr val="FFFFFF"/>
                </a:highlight>
              </a:rPr>
              <a:t>]);</a:t>
            </a:r>
            <a:endParaRPr lang="en-CA" dirty="0">
              <a:highlight>
                <a:srgbClr val="FFFFFF"/>
              </a:highlight>
            </a:endParaRPr>
          </a:p>
          <a:p>
            <a:endParaRPr lang="en-CA" b="1" dirty="0" smtClean="0">
              <a:solidFill>
                <a:srgbClr val="0000FF"/>
              </a:solidFill>
              <a:highlight>
                <a:srgbClr val="FFFFFF"/>
              </a:highlight>
            </a:endParaRP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err="1">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2</a:t>
            </a:r>
            <a:r>
              <a:rPr lang="en-CA" dirty="0">
                <a:highlight>
                  <a:srgbClr val="FFFFFF"/>
                </a:highlight>
              </a:rPr>
              <a:t> </a:t>
            </a:r>
            <a:r>
              <a:rPr lang="en-CA" b="1" dirty="0">
                <a:solidFill>
                  <a:srgbClr val="000080"/>
                </a:solidFill>
                <a:highlight>
                  <a:srgbClr val="FFFFFF"/>
                </a:highlight>
              </a:rPr>
              <a:t>&gt;</a:t>
            </a:r>
            <a:r>
              <a:rPr lang="en-CA" dirty="0">
                <a:highlight>
                  <a:srgbClr val="FFFFFF"/>
                </a:highlight>
              </a:rPr>
              <a:t> </a:t>
            </a:r>
            <a:r>
              <a:rPr lang="en-CA" dirty="0" smtClean="0">
                <a:solidFill>
                  <a:srgbClr val="FF8000"/>
                </a:solidFill>
                <a:highlight>
                  <a:srgbClr val="FFFFFF"/>
                </a:highlight>
              </a:rPr>
              <a:t>0</a:t>
            </a:r>
            <a:r>
              <a:rPr lang="en-CA" b="1" dirty="0" smtClean="0">
                <a:solidFill>
                  <a:srgbClr val="000080"/>
                </a:solidFill>
                <a:highlight>
                  <a:srgbClr val="FFFFFF"/>
                </a:highlight>
              </a:rPr>
              <a:t>)</a:t>
            </a:r>
            <a:endParaRPr lang="en-CA" dirty="0" smtClean="0">
              <a:highlight>
                <a:srgbClr val="FFFFFF"/>
              </a:highlight>
            </a:endParaRPr>
          </a:p>
          <a:p>
            <a:r>
              <a:rPr lang="en-CA" dirty="0">
                <a:highlight>
                  <a:srgbClr val="FFFFFF"/>
                </a:highlight>
              </a:rPr>
              <a:t>	</a:t>
            </a:r>
            <a:r>
              <a:rPr lang="en-CA" dirty="0" smtClean="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highlight>
                <a:srgbClr val="FFFFFF"/>
              </a:highlight>
            </a:endParaRPr>
          </a:p>
          <a:p>
            <a:r>
              <a:rPr lang="en-CA" dirty="0">
                <a:highlight>
                  <a:srgbClr val="FFFFFF"/>
                </a:highlight>
              </a:rPr>
              <a:t>		</a:t>
            </a: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1</a:t>
            </a:r>
            <a:r>
              <a:rPr lang="en-CA" dirty="0">
                <a:highlight>
                  <a:srgbClr val="FFFFFF"/>
                </a:highlight>
              </a:rPr>
              <a:t> </a:t>
            </a:r>
            <a:r>
              <a:rPr lang="en-CA" b="1" dirty="0">
                <a:solidFill>
                  <a:srgbClr val="000080"/>
                </a:solidFill>
                <a:highlight>
                  <a:srgbClr val="FFFFFF"/>
                </a:highlight>
              </a:rPr>
              <a:t>&lt;</a:t>
            </a:r>
            <a:r>
              <a:rPr lang="en-CA" dirty="0">
                <a:solidFill>
                  <a:srgbClr val="FF8000"/>
                </a:solidFill>
                <a:highlight>
                  <a:srgbClr val="FFFFFF"/>
                </a:highlight>
              </a:rPr>
              <a:t>0</a:t>
            </a:r>
            <a:r>
              <a:rPr lang="en-CA" b="1" dirty="0">
                <a:solidFill>
                  <a:srgbClr val="000080"/>
                </a:solidFill>
                <a:highlight>
                  <a:srgbClr val="FFFFFF"/>
                </a:highlight>
              </a:rPr>
              <a:t>)</a:t>
            </a:r>
            <a:endParaRPr lang="en-CA" dirty="0">
              <a:highlight>
                <a:srgbClr val="FFFFFF"/>
              </a:highlight>
            </a:endParaRPr>
          </a:p>
          <a:p>
            <a:r>
              <a:rPr lang="en-CA" dirty="0" smtClean="0">
                <a:highlight>
                  <a:srgbClr val="FFFFFF"/>
                </a:highlight>
              </a:rPr>
              <a:t>	low </a:t>
            </a:r>
            <a:r>
              <a:rPr lang="en-CA" b="1" dirty="0">
                <a:solidFill>
                  <a:srgbClr val="000080"/>
                </a:solidFill>
                <a:highlight>
                  <a:srgbClr val="FFFFFF"/>
                </a:highlight>
              </a:rPr>
              <a:t>=</a:t>
            </a:r>
            <a:r>
              <a:rPr lang="en-CA" dirty="0">
                <a:highlight>
                  <a:srgbClr val="FFFFFF"/>
                </a:highlight>
              </a:rPr>
              <a:t> midpoint</a:t>
            </a:r>
          </a:p>
          <a:p>
            <a:r>
              <a:rPr lang="en-CA" b="1" dirty="0" smtClean="0">
                <a:solidFill>
                  <a:srgbClr val="0000FF"/>
                </a:solidFill>
                <a:highlight>
                  <a:srgbClr val="FFFFFF"/>
                </a:highlight>
              </a:rPr>
              <a:t>else</a:t>
            </a:r>
            <a:endParaRPr lang="en-CA" dirty="0">
              <a:highlight>
                <a:srgbClr val="FFFFFF"/>
              </a:highlight>
            </a:endParaRPr>
          </a:p>
          <a:p>
            <a:r>
              <a:rPr lang="en-CA" dirty="0" smtClean="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p>
        </p:txBody>
      </p:sp>
      <p:sp>
        <p:nvSpPr>
          <p:cNvPr id="5" name="Rectangle 4"/>
          <p:cNvSpPr/>
          <p:nvPr/>
        </p:nvSpPr>
        <p:spPr>
          <a:xfrm>
            <a:off x="4572000" y="1509041"/>
            <a:ext cx="1725152"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0" name="Rectangle 9"/>
          <p:cNvSpPr/>
          <p:nvPr/>
        </p:nvSpPr>
        <p:spPr>
          <a:xfrm>
            <a:off x="4568836" y="1680274"/>
            <a:ext cx="1784463"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smtClean="0">
                <a:highlight>
                  <a:srgbClr val="FFFFFF"/>
                </a:highlight>
              </a:rPr>
              <a:t>-</a:t>
            </a:r>
            <a:r>
              <a:rPr lang="en-CA" dirty="0">
                <a:solidFill>
                  <a:srgbClr val="FF8000"/>
                </a:solidFill>
                <a:highlight>
                  <a:srgbClr val="FFFFFF"/>
                </a:highlight>
              </a:rPr>
              <a:t>2</a:t>
            </a:r>
            <a:r>
              <a:rPr lang="en-CA" b="1" dirty="0" smtClean="0">
                <a:solidFill>
                  <a:srgbClr val="000080"/>
                </a:solidFill>
                <a:highlight>
                  <a:srgbClr val="FFFFFF"/>
                </a:highlight>
              </a:rPr>
              <a:t>;</a:t>
            </a:r>
            <a:endParaRPr lang="en-CA" dirty="0">
              <a:highlight>
                <a:srgbClr val="FFFFFF"/>
              </a:highlight>
            </a:endParaRPr>
          </a:p>
        </p:txBody>
      </p:sp>
      <p:sp>
        <p:nvSpPr>
          <p:cNvPr id="11" name="Rectangle 10"/>
          <p:cNvSpPr/>
          <p:nvPr/>
        </p:nvSpPr>
        <p:spPr>
          <a:xfrm>
            <a:off x="4568836" y="1867025"/>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2" name="Rectangle 11"/>
          <p:cNvSpPr/>
          <p:nvPr/>
        </p:nvSpPr>
        <p:spPr>
          <a:xfrm>
            <a:off x="4568836" y="2080636"/>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smtClean="0">
                <a:solidFill>
                  <a:srgbClr val="FF8000"/>
                </a:solidFill>
                <a:highlight>
                  <a:srgbClr val="FFFFFF"/>
                </a:highlight>
              </a:rPr>
              <a:t>1</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6" name="TextBox 5"/>
          <p:cNvSpPr txBox="1"/>
          <p:nvPr/>
        </p:nvSpPr>
        <p:spPr>
          <a:xfrm>
            <a:off x="4291120" y="1482993"/>
            <a:ext cx="343364" cy="954107"/>
          </a:xfrm>
          <a:prstGeom prst="rect">
            <a:avLst/>
          </a:prstGeom>
          <a:noFill/>
        </p:spPr>
        <p:txBody>
          <a:bodyPr wrap="none" rtlCol="0">
            <a:spAutoFit/>
          </a:bodyPr>
          <a:lstStyle/>
          <a:p>
            <a:r>
              <a:rPr lang="en-CA" dirty="0" smtClean="0"/>
              <a:t>a)</a:t>
            </a:r>
          </a:p>
          <a:p>
            <a:r>
              <a:rPr lang="en-CA" dirty="0" smtClean="0"/>
              <a:t>b)</a:t>
            </a:r>
          </a:p>
          <a:p>
            <a:r>
              <a:rPr lang="en-CA" dirty="0" smtClean="0"/>
              <a:t>c)</a:t>
            </a:r>
          </a:p>
          <a:p>
            <a:r>
              <a:rPr lang="en-CA" dirty="0" smtClean="0"/>
              <a:t>d)</a:t>
            </a:r>
            <a:endParaRPr lang="en-CA" dirty="0"/>
          </a:p>
        </p:txBody>
      </p:sp>
      <p:sp>
        <p:nvSpPr>
          <p:cNvPr id="13" name="Shape 183"/>
          <p:cNvSpPr/>
          <p:nvPr/>
        </p:nvSpPr>
        <p:spPr>
          <a:xfrm rot="10800000">
            <a:off x="6194602" y="2188887"/>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378202389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211" name="Shape 211"/>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212" name="Shape 212"/>
          <p:cNvSpPr txBox="1"/>
          <p:nvPr/>
        </p:nvSpPr>
        <p:spPr>
          <a:xfrm>
            <a:off x="748250" y="1280825"/>
            <a:ext cx="7738800" cy="3094199"/>
          </a:xfrm>
          <a:prstGeom prst="rect">
            <a:avLst/>
          </a:prstGeom>
        </p:spPr>
        <p:txBody>
          <a:bodyPr lIns="91425" tIns="91425" rIns="91425" bIns="91425" anchor="t" anchorCtr="0">
            <a:noAutofit/>
          </a:bodyPr>
          <a:lstStyle/>
          <a:p>
            <a:pPr lvl="0" rtl="0">
              <a:buNone/>
            </a:pPr>
            <a:r>
              <a:rPr lang="en" sz="2400"/>
              <a:t>General Solution to these types of problems:</a:t>
            </a:r>
          </a:p>
          <a:p>
            <a:pPr marL="457200" lvl="0" indent="-381000" rtl="0">
              <a:buClr>
                <a:srgbClr val="000000"/>
              </a:buClr>
              <a:buSzPct val="100000"/>
              <a:buFont typeface="Arial"/>
              <a:buAutoNum type="arabicPeriod"/>
            </a:pPr>
            <a:r>
              <a:rPr lang="en" sz="2400"/>
              <a:t>Know your stuff</a:t>
            </a:r>
          </a:p>
          <a:p>
            <a:pPr marL="457200" lvl="0" indent="-381000">
              <a:buClr>
                <a:srgbClr val="000000"/>
              </a:buClr>
              <a:buSzPct val="100000"/>
              <a:buFont typeface="Arial"/>
              <a:buAutoNum type="arabicPeriod"/>
            </a:pPr>
            <a:r>
              <a:rPr lang="en" sz="2400"/>
              <a:t>Relax, its not worth that much anyway</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Big O</a:t>
            </a:r>
          </a:p>
        </p:txBody>
      </p:sp>
      <p:sp>
        <p:nvSpPr>
          <p:cNvPr id="218" name="Shape 21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How does the Upper bound complexity grow?</a:t>
            </a:r>
          </a:p>
          <a:p>
            <a:endParaRPr lang="en"/>
          </a:p>
          <a:p>
            <a:pPr lvl="0" rtl="0">
              <a:buNone/>
            </a:pPr>
            <a:r>
              <a:rPr lang="en"/>
              <a:t>Its a measure of either run-time or resources (memory slots, etc.)</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24" name="Shape 224"/>
          <p:cNvPicPr preferRelativeResize="0"/>
          <p:nvPr/>
        </p:nvPicPr>
        <p:blipFill>
          <a:blip r:embed="rId3"/>
          <a:stretch>
            <a:fillRect/>
          </a:stretch>
        </p:blipFill>
        <p:spPr>
          <a:xfrm>
            <a:off x="654800" y="895850"/>
            <a:ext cx="8113250" cy="3862774"/>
          </a:xfrm>
          <a:prstGeom prst="rect">
            <a:avLst/>
          </a:prstGeom>
        </p:spPr>
      </p:pic>
      <p:sp>
        <p:nvSpPr>
          <p:cNvPr id="225" name="Shape 225"/>
          <p:cNvSpPr txBox="1"/>
          <p:nvPr/>
        </p:nvSpPr>
        <p:spPr>
          <a:xfrm>
            <a:off x="869600" y="4401975"/>
            <a:ext cx="3657600" cy="457200"/>
          </a:xfrm>
          <a:prstGeom prst="rect">
            <a:avLst/>
          </a:prstGeom>
        </p:spPr>
        <p:txBody>
          <a:bodyPr lIns="91425" tIns="91425" rIns="91425" bIns="91425" anchor="t" anchorCtr="0">
            <a:noAutofit/>
          </a:bodyPr>
          <a:lstStyle/>
          <a:p>
            <a:pPr lvl="0" rtl="0">
              <a:buNone/>
            </a:pPr>
            <a:r>
              <a:rPr lang="en"/>
              <a:t>Taken from fall 2006 final</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31" name="Shape 231"/>
          <p:cNvPicPr preferRelativeResize="0"/>
          <p:nvPr/>
        </p:nvPicPr>
        <p:blipFill>
          <a:blip r:embed="rId3"/>
          <a:stretch>
            <a:fillRect/>
          </a:stretch>
        </p:blipFill>
        <p:spPr>
          <a:xfrm>
            <a:off x="457200" y="1210750"/>
            <a:ext cx="5381625" cy="2562225"/>
          </a:xfrm>
          <a:prstGeom prst="rect">
            <a:avLst/>
          </a:prstGeom>
        </p:spPr>
      </p:pic>
      <p:sp>
        <p:nvSpPr>
          <p:cNvPr id="232" name="Shape 232"/>
          <p:cNvSpPr txBox="1"/>
          <p:nvPr/>
        </p:nvSpPr>
        <p:spPr>
          <a:xfrm>
            <a:off x="869600" y="4401975"/>
            <a:ext cx="3657600" cy="457200"/>
          </a:xfrm>
          <a:prstGeom prst="rect">
            <a:avLst/>
          </a:prstGeom>
        </p:spPr>
        <p:txBody>
          <a:bodyPr lIns="91425" tIns="91425" rIns="91425" bIns="91425" anchor="t" anchorCtr="0">
            <a:noAutofit/>
          </a:bodyPr>
          <a:lstStyle/>
          <a:p>
            <a:pPr>
              <a:buNone/>
            </a:pPr>
            <a:r>
              <a:rPr lang="en"/>
              <a:t>Taken from fall 2006 final</a:t>
            </a:r>
          </a:p>
        </p:txBody>
      </p:sp>
      <p:sp>
        <p:nvSpPr>
          <p:cNvPr id="233" name="Shape 233"/>
          <p:cNvSpPr txBox="1"/>
          <p:nvPr/>
        </p:nvSpPr>
        <p:spPr>
          <a:xfrm>
            <a:off x="4372150" y="2055925"/>
            <a:ext cx="3657600" cy="457200"/>
          </a:xfrm>
          <a:prstGeom prst="rect">
            <a:avLst/>
          </a:prstGeom>
        </p:spPr>
        <p:txBody>
          <a:bodyPr lIns="91425" tIns="91425" rIns="91425" bIns="91425" anchor="t" anchorCtr="0">
            <a:noAutofit/>
          </a:bodyPr>
          <a:lstStyle/>
          <a:p>
            <a:pPr>
              <a:buNone/>
            </a:pPr>
            <a:r>
              <a:rPr lang="en"/>
              <a:t>3n-1</a:t>
            </a:r>
          </a:p>
        </p:txBody>
      </p:sp>
      <p:sp>
        <p:nvSpPr>
          <p:cNvPr id="234" name="Shape 234"/>
          <p:cNvSpPr txBox="1"/>
          <p:nvPr/>
        </p:nvSpPr>
        <p:spPr>
          <a:xfrm>
            <a:off x="4621600" y="1830975"/>
            <a:ext cx="3657600" cy="457200"/>
          </a:xfrm>
          <a:prstGeom prst="rect">
            <a:avLst/>
          </a:prstGeom>
        </p:spPr>
        <p:txBody>
          <a:bodyPr lIns="91425" tIns="91425" rIns="91425" bIns="91425" anchor="t" anchorCtr="0">
            <a:noAutofit/>
          </a:bodyPr>
          <a:lstStyle/>
          <a:p>
            <a:pPr lvl="0" rtl="0">
              <a:buNone/>
            </a:pPr>
            <a:r>
              <a:rPr lang="en"/>
              <a:t>2n</a:t>
            </a:r>
          </a:p>
        </p:txBody>
      </p:sp>
      <p:sp>
        <p:nvSpPr>
          <p:cNvPr id="235" name="Shape 235"/>
          <p:cNvSpPr txBox="1"/>
          <p:nvPr/>
        </p:nvSpPr>
        <p:spPr>
          <a:xfrm>
            <a:off x="5123250" y="1598725"/>
            <a:ext cx="3657600" cy="457200"/>
          </a:xfrm>
          <a:prstGeom prst="rect">
            <a:avLst/>
          </a:prstGeom>
        </p:spPr>
        <p:txBody>
          <a:bodyPr lIns="91425" tIns="91425" rIns="91425" bIns="91425" anchor="t" anchorCtr="0">
            <a:noAutofit/>
          </a:bodyPr>
          <a:lstStyle/>
          <a:p>
            <a:pPr lvl="0" rtl="0">
              <a:buNone/>
            </a:pPr>
            <a:r>
              <a:rPr lang="en"/>
              <a:t>n</a:t>
            </a:r>
          </a:p>
        </p:txBody>
      </p:sp>
      <p:cxnSp>
        <p:nvCxnSpPr>
          <p:cNvPr id="236" name="Shape 236"/>
          <p:cNvCxnSpPr/>
          <p:nvPr/>
        </p:nvCxnSpPr>
        <p:spPr>
          <a:xfrm>
            <a:off x="2972850" y="1786400"/>
            <a:ext cx="2150399" cy="0"/>
          </a:xfrm>
          <a:prstGeom prst="straightConnector1">
            <a:avLst/>
          </a:prstGeom>
          <a:noFill/>
          <a:ln w="19050" cap="flat">
            <a:solidFill>
              <a:schemeClr val="dk2"/>
            </a:solidFill>
            <a:prstDash val="solid"/>
            <a:round/>
            <a:headEnd type="none" w="lg" len="lg"/>
            <a:tailEnd type="triangle" w="lg" len="lg"/>
          </a:ln>
        </p:spPr>
      </p:cxnSp>
      <p:cxnSp>
        <p:nvCxnSpPr>
          <p:cNvPr id="237" name="Shape 237"/>
          <p:cNvCxnSpPr/>
          <p:nvPr/>
        </p:nvCxnSpPr>
        <p:spPr>
          <a:xfrm>
            <a:off x="3424500" y="1981900"/>
            <a:ext cx="1166100" cy="0"/>
          </a:xfrm>
          <a:prstGeom prst="straightConnector1">
            <a:avLst/>
          </a:prstGeom>
          <a:noFill/>
          <a:ln w="19050" cap="flat">
            <a:solidFill>
              <a:schemeClr val="dk2"/>
            </a:solidFill>
            <a:prstDash val="solid"/>
            <a:round/>
            <a:headEnd type="none" w="lg" len="lg"/>
            <a:tailEnd type="triangle" w="lg" len="lg"/>
          </a:ln>
        </p:spPr>
      </p:cxnSp>
      <p:cxnSp>
        <p:nvCxnSpPr>
          <p:cNvPr id="238" name="Shape 238"/>
          <p:cNvCxnSpPr/>
          <p:nvPr/>
        </p:nvCxnSpPr>
        <p:spPr>
          <a:xfrm>
            <a:off x="3862675" y="2251550"/>
            <a:ext cx="471899" cy="0"/>
          </a:xfrm>
          <a:prstGeom prst="straightConnector1">
            <a:avLst/>
          </a:prstGeom>
          <a:noFill/>
          <a:ln w="19050" cap="flat">
            <a:solidFill>
              <a:schemeClr val="dk2"/>
            </a:solidFill>
            <a:prstDash val="solid"/>
            <a:round/>
            <a:headEnd type="none" w="lg" len="lg"/>
            <a:tailEnd type="triangle" w="lg" len="lg"/>
          </a:ln>
        </p:spPr>
      </p:cxnSp>
      <p:sp>
        <p:nvSpPr>
          <p:cNvPr id="239" name="Shape 239"/>
          <p:cNvSpPr txBox="1"/>
          <p:nvPr/>
        </p:nvSpPr>
        <p:spPr>
          <a:xfrm>
            <a:off x="4476125" y="2736925"/>
            <a:ext cx="3657600" cy="457200"/>
          </a:xfrm>
          <a:prstGeom prst="rect">
            <a:avLst/>
          </a:prstGeom>
        </p:spPr>
        <p:txBody>
          <a:bodyPr lIns="91425" tIns="91425" rIns="91425" bIns="91425" anchor="t" anchorCtr="0">
            <a:noAutofit/>
          </a:bodyPr>
          <a:lstStyle/>
          <a:p>
            <a:pPr lvl="0" rtl="0">
              <a:buNone/>
            </a:pPr>
            <a:r>
              <a:rPr lang="en"/>
              <a:t>n*(2n)*(3n-1) </a:t>
            </a:r>
          </a:p>
          <a:p>
            <a:pPr lvl="0" rtl="0">
              <a:buNone/>
            </a:pPr>
            <a:r>
              <a:rPr lang="en"/>
              <a:t>= 2n^2*(3n-1) </a:t>
            </a:r>
          </a:p>
          <a:p>
            <a:pPr lvl="0" rtl="0">
              <a:buNone/>
            </a:pPr>
            <a:r>
              <a:rPr lang="en"/>
              <a:t>= 6n^3 - 2n^2</a:t>
            </a:r>
          </a:p>
        </p:txBody>
      </p:sp>
      <p:cxnSp>
        <p:nvCxnSpPr>
          <p:cNvPr id="240" name="Shape 240"/>
          <p:cNvCxnSpPr/>
          <p:nvPr/>
        </p:nvCxnSpPr>
        <p:spPr>
          <a:xfrm rot="10800000">
            <a:off x="1570650" y="3323500"/>
            <a:ext cx="2993099" cy="33599"/>
          </a:xfrm>
          <a:prstGeom prst="straightConnector1">
            <a:avLst/>
          </a:prstGeom>
          <a:noFill/>
          <a:ln w="19050" cap="flat">
            <a:solidFill>
              <a:schemeClr val="dk2"/>
            </a:solidFill>
            <a:prstDash val="solid"/>
            <a:round/>
            <a:headEnd type="none" w="lg" len="lg"/>
            <a:tailEnd type="triangle" w="lg" len="lg"/>
          </a:ln>
        </p:spPr>
      </p:cxnSp>
      <p:sp>
        <p:nvSpPr>
          <p:cNvPr id="241" name="Shape 241"/>
          <p:cNvSpPr txBox="1"/>
          <p:nvPr/>
        </p:nvSpPr>
        <p:spPr>
          <a:xfrm>
            <a:off x="5838825" y="3194125"/>
            <a:ext cx="3657600" cy="457200"/>
          </a:xfrm>
          <a:prstGeom prst="rect">
            <a:avLst/>
          </a:prstGeom>
        </p:spPr>
        <p:txBody>
          <a:bodyPr lIns="91425" tIns="91425" rIns="91425" bIns="91425" anchor="t" anchorCtr="0">
            <a:noAutofit/>
          </a:bodyPr>
          <a:lstStyle/>
          <a:p>
            <a:pPr>
              <a:buNone/>
            </a:pPr>
            <a:r>
              <a:rPr lang="en"/>
              <a:t>Take the highest order</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Tree>
    <p:extLst>
      <p:ext uri="{BB962C8B-B14F-4D97-AF65-F5344CB8AC3E}">
        <p14:creationId xmlns:p14="http://schemas.microsoft.com/office/powerpoint/2010/main" val="98971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
        <p:nvSpPr>
          <p:cNvPr id="5" name="Shape 256"/>
          <p:cNvSpPr/>
          <p:nvPr/>
        </p:nvSpPr>
        <p:spPr>
          <a:xfrm rot="10800000">
            <a:off x="1520337" y="254103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 name="TextBox 2"/>
          <p:cNvSpPr txBox="1"/>
          <p:nvPr/>
        </p:nvSpPr>
        <p:spPr>
          <a:xfrm>
            <a:off x="3127597" y="2541038"/>
            <a:ext cx="5229554" cy="2246769"/>
          </a:xfrm>
          <a:prstGeom prst="rect">
            <a:avLst/>
          </a:prstGeom>
          <a:noFill/>
        </p:spPr>
        <p:txBody>
          <a:bodyPr wrap="square" rtlCol="0">
            <a:spAutoFit/>
          </a:bodyPr>
          <a:lstStyle/>
          <a:p>
            <a:r>
              <a:rPr lang="en-CA" dirty="0"/>
              <a:t>This question involves knowing that bubble sort is of time complexity O(n^2). This means that as you have more values to sort, the amount of time to sort them grows proportionally to the square of the amount of values. Use the following ratio so solve for N.</a:t>
            </a:r>
          </a:p>
          <a:p>
            <a:r>
              <a:rPr lang="en-CA" dirty="0"/>
              <a:t/>
            </a:r>
            <a:br>
              <a:rPr lang="en-CA" dirty="0"/>
            </a:br>
            <a:endParaRPr lang="en-CA" dirty="0"/>
          </a:p>
          <a:p>
            <a:r>
              <a:rPr lang="en-CA" dirty="0"/>
              <a:t>200^2/N^2 = 200/800</a:t>
            </a:r>
          </a:p>
          <a:p>
            <a:r>
              <a:rPr lang="en-CA" dirty="0"/>
              <a:t>N=400</a:t>
            </a:r>
          </a:p>
          <a:p>
            <a:endParaRPr lang="en-CA" dirty="0"/>
          </a:p>
        </p:txBody>
      </p:sp>
    </p:spTree>
    <p:extLst>
      <p:ext uri="{BB962C8B-B14F-4D97-AF65-F5344CB8AC3E}">
        <p14:creationId xmlns:p14="http://schemas.microsoft.com/office/powerpoint/2010/main" val="68175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sp>
        <p:nvSpPr>
          <p:cNvPr id="3" name="Text Placeholder 2"/>
          <p:cNvSpPr>
            <a:spLocks noGrp="1"/>
          </p:cNvSpPr>
          <p:nvPr>
            <p:ph type="body" idx="1"/>
          </p:nvPr>
        </p:nvSpPr>
        <p:spPr/>
        <p:txBody>
          <a:bodyPr/>
          <a:lstStyle/>
          <a:p>
            <a:r>
              <a:rPr lang="en-CA" sz="1400" dirty="0"/>
              <a:t>1.Take a sorted array A and set two </a:t>
            </a:r>
            <a:r>
              <a:rPr lang="en-CA" sz="1400" dirty="0" err="1"/>
              <a:t>indeces</a:t>
            </a:r>
            <a:r>
              <a:rPr lang="en-CA" sz="1400" dirty="0"/>
              <a:t> left and right where left is the lowest value and right is the highest value</a:t>
            </a:r>
          </a:p>
          <a:p>
            <a:r>
              <a:rPr lang="en-CA" sz="1400" dirty="0"/>
              <a:t>2. if left is greater than or equal to right then RETURN with no results</a:t>
            </a:r>
          </a:p>
          <a:p>
            <a:r>
              <a:rPr lang="en-CA" sz="1400" dirty="0"/>
              <a:t>3. calculate a mid index using mid=(</a:t>
            </a:r>
            <a:r>
              <a:rPr lang="en-CA" sz="1400" dirty="0" err="1"/>
              <a:t>left+right</a:t>
            </a:r>
            <a:r>
              <a:rPr lang="en-CA" sz="1400" dirty="0"/>
              <a:t>)/2</a:t>
            </a:r>
          </a:p>
          <a:p>
            <a:r>
              <a:rPr lang="en-CA" sz="1400" dirty="0"/>
              <a:t>4. check if A[mid] is the value you are looking for RETURN A[mid]</a:t>
            </a:r>
          </a:p>
          <a:p>
            <a:r>
              <a:rPr lang="en-CA" sz="1400" dirty="0"/>
              <a:t>5. otherwise if A[mid] is less than your value set left = mid (search the upper half) else set right=mid (search the lower half</a:t>
            </a:r>
          </a:p>
          <a:p>
            <a:r>
              <a:rPr lang="en-CA" sz="1400" dirty="0"/>
              <a:t>6. Return to step 2</a:t>
            </a:r>
          </a:p>
          <a:p>
            <a:r>
              <a:rPr lang="en-CA" sz="1400" dirty="0"/>
              <a:t/>
            </a:r>
            <a:br>
              <a:rPr lang="en-CA" sz="1400" dirty="0"/>
            </a:br>
            <a:endParaRPr lang="en-CA" sz="1400" dirty="0"/>
          </a:p>
          <a:p>
            <a:endParaRPr lang="en-CA" dirty="0"/>
          </a:p>
        </p:txBody>
      </p:sp>
    </p:spTree>
    <p:extLst>
      <p:ext uri="{BB962C8B-B14F-4D97-AF65-F5344CB8AC3E}">
        <p14:creationId xmlns:p14="http://schemas.microsoft.com/office/powerpoint/2010/main" val="285105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Tree>
    <p:extLst>
      <p:ext uri="{BB962C8B-B14F-4D97-AF65-F5344CB8AC3E}">
        <p14:creationId xmlns:p14="http://schemas.microsoft.com/office/powerpoint/2010/main" val="44685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
        <p:nvSpPr>
          <p:cNvPr id="5" name="Rectangle 4"/>
          <p:cNvSpPr/>
          <p:nvPr/>
        </p:nvSpPr>
        <p:spPr>
          <a:xfrm>
            <a:off x="2194560" y="3756898"/>
            <a:ext cx="4572000" cy="738664"/>
          </a:xfrm>
          <a:prstGeom prst="rect">
            <a:avLst/>
          </a:prstGeom>
        </p:spPr>
        <p:txBody>
          <a:bodyPr>
            <a:spAutoFit/>
          </a:bodyPr>
          <a:lstStyle/>
          <a:p>
            <a:r>
              <a:rPr lang="en-CA" dirty="0">
                <a:latin typeface="Tahoma" panose="020B0604030504040204" pitchFamily="34" charset="0"/>
              </a:rPr>
              <a:t>Looking at the </a:t>
            </a:r>
            <a:r>
              <a:rPr lang="en-CA" dirty="0" smtClean="0">
                <a:latin typeface="Tahoma" panose="020B0604030504040204" pitchFamily="34" charset="0"/>
              </a:rPr>
              <a:t>plain English definition, </a:t>
            </a:r>
            <a:r>
              <a:rPr lang="en-CA" dirty="0">
                <a:latin typeface="Tahoma" panose="020B0604030504040204" pitchFamily="34" charset="0"/>
              </a:rPr>
              <a:t>the only way to exit this program and still have left index less than right index is if step 4 occurs.</a:t>
            </a:r>
            <a:endParaRPr lang="en-CA" dirty="0"/>
          </a:p>
        </p:txBody>
      </p:sp>
      <p:sp>
        <p:nvSpPr>
          <p:cNvPr id="6" name="Shape 256"/>
          <p:cNvSpPr/>
          <p:nvPr/>
        </p:nvSpPr>
        <p:spPr>
          <a:xfrm rot="10800000">
            <a:off x="5388249" y="211127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341800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Study Strategies</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a:t>Do past finals</a:t>
            </a:r>
          </a:p>
          <a:p>
            <a:pPr marL="914400" lvl="1" indent="-381000" rtl="0">
              <a:buClr>
                <a:schemeClr val="dk1"/>
              </a:buClr>
              <a:buSzPct val="80000"/>
              <a:buFont typeface="Arial"/>
              <a:buAutoNum type="alphaLcPeriod"/>
            </a:pPr>
            <a:r>
              <a:rPr lang="en"/>
              <a:t>Check the course website</a:t>
            </a:r>
          </a:p>
          <a:p>
            <a:pPr marL="914400" lvl="1" indent="-381000" rtl="0">
              <a:buClr>
                <a:schemeClr val="dk1"/>
              </a:buClr>
              <a:buSzPct val="80000"/>
              <a:buFont typeface="Arial"/>
              <a:buAutoNum type="alphaLcPeriod"/>
            </a:pPr>
            <a:r>
              <a:rPr lang="en"/>
              <a:t>Start by doing the hardest questions first</a:t>
            </a:r>
          </a:p>
          <a:p>
            <a:pPr marL="914400" lvl="1" indent="-381000" rtl="0">
              <a:buClr>
                <a:schemeClr val="dk1"/>
              </a:buClr>
              <a:buSzPct val="80000"/>
              <a:buFont typeface="Arial"/>
              <a:buAutoNum type="alphaLcPeriod"/>
            </a:pPr>
            <a:r>
              <a:rPr lang="en"/>
              <a:t>Test your code on the computer</a:t>
            </a:r>
          </a:p>
          <a:p>
            <a:pPr marL="457200" lvl="0" indent="-419100" rtl="0">
              <a:buClr>
                <a:schemeClr val="dk1"/>
              </a:buClr>
              <a:buSzPct val="100000"/>
              <a:buFont typeface="Arial"/>
              <a:buAutoNum type="arabicPeriod"/>
            </a:pPr>
            <a:r>
              <a:rPr lang="en"/>
              <a:t>Make a cheat sheet (as an exercise)</a:t>
            </a:r>
          </a:p>
          <a:p>
            <a:endParaRPr lang="en"/>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47" name="Shape 247"/>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Bubble sort:</a:t>
            </a:r>
          </a:p>
          <a:p>
            <a:pPr marL="457200" lvl="0" indent="-342900" rtl="0">
              <a:buClr>
                <a:schemeClr val="dk1"/>
              </a:buClr>
              <a:buSzPct val="100000"/>
              <a:buFont typeface="Arial"/>
              <a:buAutoNum type="arabicPeriod"/>
            </a:pPr>
            <a:r>
              <a:rPr lang="en" sz="1800"/>
              <a:t>Start at the back</a:t>
            </a:r>
          </a:p>
          <a:p>
            <a:pPr marL="457200" lvl="0" indent="-342900" rtl="0">
              <a:buClr>
                <a:schemeClr val="dk1"/>
              </a:buClr>
              <a:buSzPct val="100000"/>
              <a:buFont typeface="Arial"/>
              <a:buAutoNum type="arabicPeriod"/>
            </a:pPr>
            <a:r>
              <a:rPr lang="en" sz="1800"/>
              <a:t>Swap if that element is less than the preceding</a:t>
            </a:r>
          </a:p>
          <a:p>
            <a:pPr marL="457200" lvl="0" indent="-342900" rtl="0">
              <a:buClr>
                <a:schemeClr val="dk1"/>
              </a:buClr>
              <a:buSzPct val="100000"/>
              <a:buFont typeface="Arial"/>
              <a:buAutoNum type="arabicPeriod"/>
            </a:pPr>
            <a:r>
              <a:rPr lang="en" sz="1800"/>
              <a:t>Move to the next element </a:t>
            </a:r>
            <a:r>
              <a:rPr lang="en" sz="1200"/>
              <a:t>(continue till first element)</a:t>
            </a:r>
          </a:p>
        </p:txBody>
      </p:sp>
      <p:pic>
        <p:nvPicPr>
          <p:cNvPr id="248" name="Shape 248"/>
          <p:cNvPicPr preferRelativeResize="0"/>
          <p:nvPr/>
        </p:nvPicPr>
        <p:blipFill>
          <a:blip r:embed="rId3"/>
          <a:stretch>
            <a:fillRect/>
          </a:stretch>
        </p:blipFill>
        <p:spPr>
          <a:xfrm>
            <a:off x="6269925" y="1112300"/>
            <a:ext cx="1790700" cy="400050"/>
          </a:xfrm>
          <a:prstGeom prst="rect">
            <a:avLst/>
          </a:prstGeom>
        </p:spPr>
      </p:pic>
      <p:sp>
        <p:nvSpPr>
          <p:cNvPr id="249" name="Shape 249"/>
          <p:cNvSpPr/>
          <p:nvPr/>
        </p:nvSpPr>
        <p:spPr>
          <a:xfrm rot="-5400000">
            <a:off x="7484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0" name="Shape 250"/>
          <p:cNvSpPr/>
          <p:nvPr/>
        </p:nvSpPr>
        <p:spPr>
          <a:xfrm rot="-5400000">
            <a:off x="7178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1" name="Shape 251"/>
          <p:cNvPicPr preferRelativeResize="0"/>
          <p:nvPr/>
        </p:nvPicPr>
        <p:blipFill>
          <a:blip r:embed="rId4"/>
          <a:stretch>
            <a:fillRect/>
          </a:stretch>
        </p:blipFill>
        <p:spPr>
          <a:xfrm>
            <a:off x="6330300" y="1844425"/>
            <a:ext cx="1733550" cy="400050"/>
          </a:xfrm>
          <a:prstGeom prst="rect">
            <a:avLst/>
          </a:prstGeom>
        </p:spPr>
      </p:pic>
      <p:sp>
        <p:nvSpPr>
          <p:cNvPr id="252" name="Shape 252"/>
          <p:cNvSpPr/>
          <p:nvPr/>
        </p:nvSpPr>
        <p:spPr>
          <a:xfrm rot="-5400000">
            <a:off x="7484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3" name="Shape 253"/>
          <p:cNvSpPr/>
          <p:nvPr/>
        </p:nvSpPr>
        <p:spPr>
          <a:xfrm rot="-5400000">
            <a:off x="7178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4" name="Shape 254"/>
          <p:cNvPicPr preferRelativeResize="0"/>
          <p:nvPr/>
        </p:nvPicPr>
        <p:blipFill>
          <a:blip r:embed="rId4"/>
          <a:stretch>
            <a:fillRect/>
          </a:stretch>
        </p:blipFill>
        <p:spPr>
          <a:xfrm>
            <a:off x="6451500" y="2638550"/>
            <a:ext cx="1733550" cy="400050"/>
          </a:xfrm>
          <a:prstGeom prst="rect">
            <a:avLst/>
          </a:prstGeom>
        </p:spPr>
      </p:pic>
      <p:sp>
        <p:nvSpPr>
          <p:cNvPr id="255" name="Shape 255"/>
          <p:cNvSpPr/>
          <p:nvPr/>
        </p:nvSpPr>
        <p:spPr>
          <a:xfrm rot="-5400000">
            <a:off x="7299225" y="30897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6" name="Shape 256"/>
          <p:cNvSpPr/>
          <p:nvPr/>
        </p:nvSpPr>
        <p:spPr>
          <a:xfrm rot="-5400000">
            <a:off x="7025025" y="3104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7" name="Shape 257"/>
          <p:cNvPicPr preferRelativeResize="0"/>
          <p:nvPr/>
        </p:nvPicPr>
        <p:blipFill>
          <a:blip r:embed="rId4"/>
          <a:stretch>
            <a:fillRect/>
          </a:stretch>
        </p:blipFill>
        <p:spPr>
          <a:xfrm>
            <a:off x="6483300" y="3360425"/>
            <a:ext cx="1733550" cy="400050"/>
          </a:xfrm>
          <a:prstGeom prst="rect">
            <a:avLst/>
          </a:prstGeom>
        </p:spPr>
      </p:pic>
      <p:sp>
        <p:nvSpPr>
          <p:cNvPr id="258" name="Shape 258"/>
          <p:cNvSpPr/>
          <p:nvPr/>
        </p:nvSpPr>
        <p:spPr>
          <a:xfrm rot="-5400000">
            <a:off x="6993225"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9" name="Shape 259"/>
          <p:cNvSpPr/>
          <p:nvPr/>
        </p:nvSpPr>
        <p:spPr>
          <a:xfrm rot="-5400000">
            <a:off x="6727700"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60" name="Shape 260"/>
          <p:cNvPicPr preferRelativeResize="0"/>
          <p:nvPr/>
        </p:nvPicPr>
        <p:blipFill>
          <a:blip r:embed="rId5"/>
          <a:stretch>
            <a:fillRect/>
          </a:stretch>
        </p:blipFill>
        <p:spPr>
          <a:xfrm>
            <a:off x="6511875" y="4085675"/>
            <a:ext cx="1704975" cy="381000"/>
          </a:xfrm>
          <a:prstGeom prst="rect">
            <a:avLst/>
          </a:prstGeom>
        </p:spPr>
      </p:pic>
      <p:sp>
        <p:nvSpPr>
          <p:cNvPr id="261" name="Shape 261"/>
          <p:cNvSpPr/>
          <p:nvPr/>
        </p:nvSpPr>
        <p:spPr>
          <a:xfrm rot="-5400000">
            <a:off x="7025025"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62" name="Shape 262"/>
          <p:cNvSpPr/>
          <p:nvPr/>
        </p:nvSpPr>
        <p:spPr>
          <a:xfrm rot="-5400000">
            <a:off x="6759500"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68" name="Shape 26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69" name="Shape 269"/>
          <p:cNvPicPr preferRelativeResize="0"/>
          <p:nvPr/>
        </p:nvPicPr>
        <p:blipFill>
          <a:blip r:embed="rId3"/>
          <a:stretch>
            <a:fillRect/>
          </a:stretch>
        </p:blipFill>
        <p:spPr>
          <a:xfrm>
            <a:off x="6330600" y="1685300"/>
            <a:ext cx="1790700" cy="400050"/>
          </a:xfrm>
          <a:prstGeom prst="rect">
            <a:avLst/>
          </a:prstGeom>
        </p:spPr>
      </p:pic>
      <p:sp>
        <p:nvSpPr>
          <p:cNvPr id="270" name="Shape 270"/>
          <p:cNvSpPr/>
          <p:nvPr/>
        </p:nvSpPr>
        <p:spPr>
          <a:xfrm rot="-5400000">
            <a:off x="6638725" y="36063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71" name="Shape 271"/>
          <p:cNvPicPr preferRelativeResize="0"/>
          <p:nvPr/>
        </p:nvPicPr>
        <p:blipFill>
          <a:blip r:embed="rId4"/>
          <a:stretch>
            <a:fillRect/>
          </a:stretch>
        </p:blipFill>
        <p:spPr>
          <a:xfrm>
            <a:off x="6302025" y="2997175"/>
            <a:ext cx="1819275" cy="466725"/>
          </a:xfrm>
          <a:prstGeom prst="rect">
            <a:avLst/>
          </a:prstGeom>
        </p:spPr>
      </p:pic>
      <p:sp>
        <p:nvSpPr>
          <p:cNvPr id="272" name="Shape 27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78" name="Shape 27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79" name="Shape 279"/>
          <p:cNvPicPr preferRelativeResize="0"/>
          <p:nvPr/>
        </p:nvPicPr>
        <p:blipFill>
          <a:blip r:embed="rId3"/>
          <a:stretch>
            <a:fillRect/>
          </a:stretch>
        </p:blipFill>
        <p:spPr>
          <a:xfrm>
            <a:off x="6330600" y="1685300"/>
            <a:ext cx="1790700" cy="400050"/>
          </a:xfrm>
          <a:prstGeom prst="rect">
            <a:avLst/>
          </a:prstGeom>
        </p:spPr>
      </p:pic>
      <p:sp>
        <p:nvSpPr>
          <p:cNvPr id="280" name="Shape 280"/>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81" name="Shape 281"/>
          <p:cNvPicPr preferRelativeResize="0"/>
          <p:nvPr/>
        </p:nvPicPr>
        <p:blipFill>
          <a:blip r:embed="rId4"/>
          <a:stretch>
            <a:fillRect/>
          </a:stretch>
        </p:blipFill>
        <p:spPr>
          <a:xfrm>
            <a:off x="6330600" y="2467875"/>
            <a:ext cx="1819275" cy="466725"/>
          </a:xfrm>
          <a:prstGeom prst="rect">
            <a:avLst/>
          </a:prstGeom>
        </p:spPr>
      </p:pic>
      <p:sp>
        <p:nvSpPr>
          <p:cNvPr id="282" name="Shape 28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83" name="Shape 283"/>
          <p:cNvSpPr txBox="1"/>
          <p:nvPr/>
        </p:nvSpPr>
        <p:spPr>
          <a:xfrm>
            <a:off x="707825" y="2959375"/>
            <a:ext cx="4435800" cy="457200"/>
          </a:xfrm>
          <a:prstGeom prst="rect">
            <a:avLst/>
          </a:prstGeom>
        </p:spPr>
        <p:txBody>
          <a:bodyPr lIns="91425" tIns="91425" rIns="91425" bIns="91425" anchor="t" anchorCtr="0">
            <a:noAutofit/>
          </a:bodyPr>
          <a:lstStyle/>
          <a:p>
            <a:pPr>
              <a:buNone/>
            </a:pPr>
            <a:r>
              <a:rPr lang="en"/>
              <a:t>What would the array look like after a second pass?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89" name="Shape 289"/>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90" name="Shape 290"/>
          <p:cNvPicPr preferRelativeResize="0"/>
          <p:nvPr/>
        </p:nvPicPr>
        <p:blipFill>
          <a:blip r:embed="rId3"/>
          <a:stretch>
            <a:fillRect/>
          </a:stretch>
        </p:blipFill>
        <p:spPr>
          <a:xfrm>
            <a:off x="6330600" y="1685300"/>
            <a:ext cx="1790700" cy="400050"/>
          </a:xfrm>
          <a:prstGeom prst="rect">
            <a:avLst/>
          </a:prstGeom>
        </p:spPr>
      </p:pic>
      <p:sp>
        <p:nvSpPr>
          <p:cNvPr id="291" name="Shape 291"/>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92" name="Shape 292"/>
          <p:cNvPicPr preferRelativeResize="0"/>
          <p:nvPr/>
        </p:nvPicPr>
        <p:blipFill>
          <a:blip r:embed="rId4"/>
          <a:stretch>
            <a:fillRect/>
          </a:stretch>
        </p:blipFill>
        <p:spPr>
          <a:xfrm>
            <a:off x="6330600" y="2467875"/>
            <a:ext cx="1819275" cy="466725"/>
          </a:xfrm>
          <a:prstGeom prst="rect">
            <a:avLst/>
          </a:prstGeom>
        </p:spPr>
      </p:pic>
      <p:sp>
        <p:nvSpPr>
          <p:cNvPr id="293" name="Shape 293"/>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4" name="Shape 294"/>
          <p:cNvSpPr txBox="1"/>
          <p:nvPr/>
        </p:nvSpPr>
        <p:spPr>
          <a:xfrm>
            <a:off x="707825" y="2959375"/>
            <a:ext cx="4435800" cy="457200"/>
          </a:xfrm>
          <a:prstGeom prst="rect">
            <a:avLst/>
          </a:prstGeom>
        </p:spPr>
        <p:txBody>
          <a:bodyPr lIns="91425" tIns="91425" rIns="91425" bIns="91425" anchor="t" anchorCtr="0">
            <a:noAutofit/>
          </a:bodyPr>
          <a:lstStyle/>
          <a:p>
            <a:pPr lvl="0" rtl="0">
              <a:buNone/>
            </a:pPr>
            <a:r>
              <a:rPr lang="en"/>
              <a:t>What would the array look like after a second pass?</a:t>
            </a:r>
          </a:p>
        </p:txBody>
      </p:sp>
      <p:pic>
        <p:nvPicPr>
          <p:cNvPr id="295" name="Shape 295"/>
          <p:cNvPicPr preferRelativeResize="0"/>
          <p:nvPr/>
        </p:nvPicPr>
        <p:blipFill>
          <a:blip r:embed="rId5"/>
          <a:stretch>
            <a:fillRect/>
          </a:stretch>
        </p:blipFill>
        <p:spPr>
          <a:xfrm>
            <a:off x="1831850" y="4242650"/>
            <a:ext cx="1832229" cy="400050"/>
          </a:xfrm>
          <a:prstGeom prst="rect">
            <a:avLst/>
          </a:prstGeom>
        </p:spPr>
      </p:pic>
      <p:pic>
        <p:nvPicPr>
          <p:cNvPr id="296" name="Shape 296"/>
          <p:cNvPicPr preferRelativeResize="0"/>
          <p:nvPr/>
        </p:nvPicPr>
        <p:blipFill>
          <a:blip r:embed="rId4"/>
          <a:stretch>
            <a:fillRect/>
          </a:stretch>
        </p:blipFill>
        <p:spPr>
          <a:xfrm>
            <a:off x="1838325" y="3368550"/>
            <a:ext cx="1819275" cy="466725"/>
          </a:xfrm>
          <a:prstGeom prst="rect">
            <a:avLst/>
          </a:prstGeom>
        </p:spPr>
      </p:pic>
      <p:sp>
        <p:nvSpPr>
          <p:cNvPr id="297" name="Shape 297"/>
          <p:cNvSpPr/>
          <p:nvPr/>
        </p:nvSpPr>
        <p:spPr>
          <a:xfrm rot="-5400000">
            <a:off x="3103500" y="39105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8" name="Shape 298"/>
          <p:cNvSpPr/>
          <p:nvPr/>
        </p:nvSpPr>
        <p:spPr>
          <a:xfrm rot="-5400000">
            <a:off x="2409375" y="46932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299" name="Shape 299"/>
          <p:cNvCxnSpPr>
            <a:endCxn id="290" idx="1"/>
          </p:cNvCxnSpPr>
          <p:nvPr/>
        </p:nvCxnSpPr>
        <p:spPr>
          <a:xfrm rot="10800000" flipH="1">
            <a:off x="3729600" y="1885325"/>
            <a:ext cx="2600999" cy="170099"/>
          </a:xfrm>
          <a:prstGeom prst="straightConnector1">
            <a:avLst/>
          </a:prstGeom>
          <a:noFill/>
          <a:ln w="19050" cap="flat">
            <a:solidFill>
              <a:schemeClr val="dk2"/>
            </a:solidFill>
            <a:prstDash val="solid"/>
            <a:round/>
            <a:headEnd type="none" w="lg" len="lg"/>
            <a:tailEnd type="triangle" w="lg" len="lg"/>
          </a:ln>
        </p:spPr>
      </p:cxnSp>
      <p:cxnSp>
        <p:nvCxnSpPr>
          <p:cNvPr id="300" name="Shape 300"/>
          <p:cNvCxnSpPr>
            <a:endCxn id="292" idx="1"/>
          </p:cNvCxnSpPr>
          <p:nvPr/>
        </p:nvCxnSpPr>
        <p:spPr>
          <a:xfrm>
            <a:off x="3292500" y="2334637"/>
            <a:ext cx="3038099" cy="3665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06" name="Shape 306"/>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Insertion sort:</a:t>
            </a:r>
          </a:p>
          <a:p>
            <a:pPr marL="457200" lvl="0" indent="-342900" rtl="0">
              <a:buClr>
                <a:schemeClr val="dk1"/>
              </a:buClr>
              <a:buSzPct val="100000"/>
              <a:buFont typeface="Arial"/>
              <a:buAutoNum type="arabicPeriod"/>
            </a:pPr>
            <a:r>
              <a:rPr lang="en" sz="1800"/>
              <a:t>Take an element from the rest of the list</a:t>
            </a:r>
          </a:p>
          <a:p>
            <a:pPr marL="457200" lvl="0" indent="-342900" rtl="0">
              <a:buClr>
                <a:schemeClr val="dk1"/>
              </a:buClr>
              <a:buSzPct val="100000"/>
              <a:buFont typeface="Arial"/>
              <a:buAutoNum type="arabicPeriod"/>
            </a:pPr>
            <a:r>
              <a:rPr lang="en" sz="1800"/>
              <a:t>Insert it to the sorted list</a:t>
            </a:r>
          </a:p>
        </p:txBody>
      </p:sp>
      <p:pic>
        <p:nvPicPr>
          <p:cNvPr id="307" name="Shape 307"/>
          <p:cNvPicPr preferRelativeResize="0"/>
          <p:nvPr/>
        </p:nvPicPr>
        <p:blipFill>
          <a:blip r:embed="rId3"/>
          <a:stretch>
            <a:fillRect/>
          </a:stretch>
        </p:blipFill>
        <p:spPr>
          <a:xfrm>
            <a:off x="6316337" y="1112275"/>
            <a:ext cx="1790700" cy="400050"/>
          </a:xfrm>
          <a:prstGeom prst="rect">
            <a:avLst/>
          </a:prstGeom>
        </p:spPr>
      </p:pic>
      <p:sp>
        <p:nvSpPr>
          <p:cNvPr id="308" name="Shape 308"/>
          <p:cNvSpPr/>
          <p:nvPr/>
        </p:nvSpPr>
        <p:spPr>
          <a:xfrm rot="-5400000">
            <a:off x="6953725" y="3117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09" name="Shape 309"/>
          <p:cNvPicPr preferRelativeResize="0"/>
          <p:nvPr/>
        </p:nvPicPr>
        <p:blipFill>
          <a:blip r:embed="rId4"/>
          <a:stretch>
            <a:fillRect/>
          </a:stretch>
        </p:blipFill>
        <p:spPr>
          <a:xfrm>
            <a:off x="6316325" y="2516925"/>
            <a:ext cx="1819275" cy="466725"/>
          </a:xfrm>
          <a:prstGeom prst="rect">
            <a:avLst/>
          </a:prstGeom>
        </p:spPr>
      </p:pic>
      <p:sp>
        <p:nvSpPr>
          <p:cNvPr id="310" name="Shape 310"/>
          <p:cNvSpPr/>
          <p:nvPr/>
        </p:nvSpPr>
        <p:spPr>
          <a:xfrm rot="-5400000">
            <a:off x="6602350" y="15408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1" name="Shape 311"/>
          <p:cNvPicPr preferRelativeResize="0"/>
          <p:nvPr/>
        </p:nvPicPr>
        <p:blipFill>
          <a:blip r:embed="rId3"/>
          <a:stretch>
            <a:fillRect/>
          </a:stretch>
        </p:blipFill>
        <p:spPr>
          <a:xfrm>
            <a:off x="6330625" y="1834675"/>
            <a:ext cx="1790700" cy="400050"/>
          </a:xfrm>
          <a:prstGeom prst="rect">
            <a:avLst/>
          </a:prstGeom>
        </p:spPr>
      </p:pic>
      <p:sp>
        <p:nvSpPr>
          <p:cNvPr id="312" name="Shape 312"/>
          <p:cNvSpPr/>
          <p:nvPr/>
        </p:nvSpPr>
        <p:spPr>
          <a:xfrm rot="-5400000">
            <a:off x="6953725" y="22842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13" name="Shape 313"/>
          <p:cNvSpPr/>
          <p:nvPr/>
        </p:nvSpPr>
        <p:spPr>
          <a:xfrm rot="-5400000">
            <a:off x="7355550" y="401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4" name="Shape 314"/>
          <p:cNvPicPr preferRelativeResize="0"/>
          <p:nvPr/>
        </p:nvPicPr>
        <p:blipFill>
          <a:blip r:embed="rId4"/>
          <a:stretch>
            <a:fillRect/>
          </a:stretch>
        </p:blipFill>
        <p:spPr>
          <a:xfrm>
            <a:off x="6387862" y="3437500"/>
            <a:ext cx="1819275" cy="466725"/>
          </a:xfrm>
          <a:prstGeom prst="rect">
            <a:avLst/>
          </a:prstGeom>
        </p:spPr>
      </p:pic>
      <p:pic>
        <p:nvPicPr>
          <p:cNvPr id="315" name="Shape 315"/>
          <p:cNvPicPr preferRelativeResize="0"/>
          <p:nvPr/>
        </p:nvPicPr>
        <p:blipFill>
          <a:blip r:embed="rId5"/>
          <a:stretch>
            <a:fillRect/>
          </a:stretch>
        </p:blipFill>
        <p:spPr>
          <a:xfrm>
            <a:off x="6511700" y="4355587"/>
            <a:ext cx="1695450" cy="361950"/>
          </a:xfrm>
          <a:prstGeom prst="rect">
            <a:avLst/>
          </a:prstGeom>
        </p:spPr>
      </p:pic>
      <p:sp>
        <p:nvSpPr>
          <p:cNvPr id="316" name="Shape 316"/>
          <p:cNvSpPr/>
          <p:nvPr/>
        </p:nvSpPr>
        <p:spPr>
          <a:xfrm rot="-5400000">
            <a:off x="7355550" y="4829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317" name="Shape 317"/>
          <p:cNvCxnSpPr/>
          <p:nvPr/>
        </p:nvCxnSpPr>
        <p:spPr>
          <a:xfrm>
            <a:off x="5891775" y="1860550"/>
            <a:ext cx="2858100" cy="0"/>
          </a:xfrm>
          <a:prstGeom prst="straightConnector1">
            <a:avLst/>
          </a:prstGeom>
          <a:noFill/>
          <a:ln w="19050" cap="flat">
            <a:solidFill>
              <a:schemeClr val="dk2"/>
            </a:solidFill>
            <a:prstDash val="solid"/>
            <a:round/>
            <a:headEnd type="none" w="lg" len="lg"/>
            <a:tailEnd type="none" w="lg" len="lg"/>
          </a:ln>
        </p:spPr>
      </p:cxnSp>
      <p:cxnSp>
        <p:nvCxnSpPr>
          <p:cNvPr id="318" name="Shape 318"/>
          <p:cNvCxnSpPr/>
          <p:nvPr/>
        </p:nvCxnSpPr>
        <p:spPr>
          <a:xfrm>
            <a:off x="6013100" y="3451475"/>
            <a:ext cx="2730299" cy="0"/>
          </a:xfrm>
          <a:prstGeom prst="straightConnector1">
            <a:avLst/>
          </a:prstGeom>
          <a:noFill/>
          <a:ln w="19050" cap="flat">
            <a:solidFill>
              <a:schemeClr val="dk2"/>
            </a:solidFill>
            <a:prstDash val="solid"/>
            <a:round/>
            <a:headEnd type="none" w="lg" len="lg"/>
            <a:tailEnd type="none" w="lg" len="lg"/>
          </a:ln>
        </p:spPr>
      </p:cxnSp>
      <p:sp>
        <p:nvSpPr>
          <p:cNvPr id="319" name="Shape 319"/>
          <p:cNvSpPr txBox="1"/>
          <p:nvPr/>
        </p:nvSpPr>
        <p:spPr>
          <a:xfrm>
            <a:off x="5397175" y="1095275"/>
            <a:ext cx="3657600" cy="457200"/>
          </a:xfrm>
          <a:prstGeom prst="rect">
            <a:avLst/>
          </a:prstGeom>
        </p:spPr>
        <p:txBody>
          <a:bodyPr lIns="91425" tIns="91425" rIns="91425" bIns="91425" anchor="t" anchorCtr="0">
            <a:noAutofit/>
          </a:bodyPr>
          <a:lstStyle/>
          <a:p>
            <a:pPr>
              <a:buNone/>
            </a:pPr>
            <a:r>
              <a:rPr lang="en" dirty="0" smtClean="0"/>
              <a:t>0 </a:t>
            </a:r>
            <a:r>
              <a:rPr lang="en" dirty="0"/>
              <a:t>pass:</a:t>
            </a:r>
          </a:p>
        </p:txBody>
      </p:sp>
      <p:sp>
        <p:nvSpPr>
          <p:cNvPr id="320" name="Shape 320"/>
          <p:cNvSpPr txBox="1"/>
          <p:nvPr/>
        </p:nvSpPr>
        <p:spPr>
          <a:xfrm>
            <a:off x="5392512" y="1840412"/>
            <a:ext cx="3657600" cy="457200"/>
          </a:xfrm>
          <a:prstGeom prst="rect">
            <a:avLst/>
          </a:prstGeom>
        </p:spPr>
        <p:txBody>
          <a:bodyPr lIns="91425" tIns="91425" rIns="91425" bIns="91425" anchor="t" anchorCtr="0">
            <a:noAutofit/>
          </a:bodyPr>
          <a:lstStyle/>
          <a:p>
            <a:pPr lvl="0" rtl="0">
              <a:buNone/>
            </a:pPr>
            <a:r>
              <a:rPr lang="en" dirty="0" smtClean="0"/>
              <a:t>1st </a:t>
            </a:r>
            <a:r>
              <a:rPr lang="en" dirty="0"/>
              <a:t>pass:</a:t>
            </a:r>
          </a:p>
        </p:txBody>
      </p:sp>
      <p:sp>
        <p:nvSpPr>
          <p:cNvPr id="321" name="Shape 321"/>
          <p:cNvSpPr txBox="1"/>
          <p:nvPr/>
        </p:nvSpPr>
        <p:spPr>
          <a:xfrm>
            <a:off x="5459100" y="3441012"/>
            <a:ext cx="3657600" cy="457200"/>
          </a:xfrm>
          <a:prstGeom prst="rect">
            <a:avLst/>
          </a:prstGeom>
        </p:spPr>
        <p:txBody>
          <a:bodyPr lIns="91425" tIns="91425" rIns="91425" bIns="91425" anchor="t" anchorCtr="0">
            <a:noAutofit/>
          </a:bodyPr>
          <a:lstStyle/>
          <a:p>
            <a:pPr lvl="0" rtl="0">
              <a:buNone/>
            </a:pPr>
            <a:r>
              <a:rPr lang="en" dirty="0" smtClean="0"/>
              <a:t>2nd </a:t>
            </a:r>
            <a:r>
              <a:rPr lang="en" dirty="0"/>
              <a:t>pass: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Sorting Pop Quiz</a:t>
            </a:r>
          </a:p>
        </p:txBody>
      </p:sp>
      <p:pic>
        <p:nvPicPr>
          <p:cNvPr id="327" name="Shape 327"/>
          <p:cNvPicPr preferRelativeResize="0"/>
          <p:nvPr/>
        </p:nvPicPr>
        <p:blipFill>
          <a:blip r:embed="rId3"/>
          <a:stretch>
            <a:fillRect/>
          </a:stretch>
        </p:blipFill>
        <p:spPr>
          <a:xfrm>
            <a:off x="159150" y="1406250"/>
            <a:ext cx="8884724" cy="2528175"/>
          </a:xfrm>
          <a:prstGeom prst="rect">
            <a:avLst/>
          </a:prstGeom>
        </p:spPr>
      </p:pic>
      <p:sp>
        <p:nvSpPr>
          <p:cNvPr id="328" name="Shape 328"/>
          <p:cNvSpPr txBox="1"/>
          <p:nvPr/>
        </p:nvSpPr>
        <p:spPr>
          <a:xfrm>
            <a:off x="335100" y="4277300"/>
            <a:ext cx="3657600" cy="457200"/>
          </a:xfrm>
          <a:prstGeom prst="rect">
            <a:avLst/>
          </a:prstGeom>
        </p:spPr>
        <p:txBody>
          <a:bodyPr lIns="91425" tIns="91425" rIns="91425" bIns="91425" anchor="t" anchorCtr="0">
            <a:noAutofit/>
          </a:bodyPr>
          <a:lstStyle/>
          <a:p>
            <a:pPr>
              <a:buNone/>
            </a:pPr>
            <a:r>
              <a:rPr lang="en"/>
              <a:t>Taken from 2006 Fall Final</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Pop Quiz</a:t>
            </a:r>
          </a:p>
        </p:txBody>
      </p:sp>
      <p:pic>
        <p:nvPicPr>
          <p:cNvPr id="334" name="Shape 334"/>
          <p:cNvPicPr preferRelativeResize="0"/>
          <p:nvPr/>
        </p:nvPicPr>
        <p:blipFill>
          <a:blip r:embed="rId3"/>
          <a:stretch>
            <a:fillRect/>
          </a:stretch>
        </p:blipFill>
        <p:spPr>
          <a:xfrm>
            <a:off x="159150" y="1406250"/>
            <a:ext cx="5857875" cy="1666875"/>
          </a:xfrm>
          <a:prstGeom prst="rect">
            <a:avLst/>
          </a:prstGeom>
        </p:spPr>
      </p:pic>
      <p:sp>
        <p:nvSpPr>
          <p:cNvPr id="335" name="Shape 335"/>
          <p:cNvSpPr txBox="1"/>
          <p:nvPr/>
        </p:nvSpPr>
        <p:spPr>
          <a:xfrm>
            <a:off x="404475" y="3357100"/>
            <a:ext cx="3657600" cy="457200"/>
          </a:xfrm>
          <a:prstGeom prst="rect">
            <a:avLst/>
          </a:prstGeom>
        </p:spPr>
        <p:txBody>
          <a:bodyPr lIns="91425" tIns="91425" rIns="91425" bIns="91425" anchor="t" anchorCtr="0">
            <a:noAutofit/>
          </a:bodyPr>
          <a:lstStyle/>
          <a:p>
            <a:pPr lvl="0" rtl="0">
              <a:buNone/>
            </a:pPr>
            <a:r>
              <a:rPr lang="en"/>
              <a:t>Taken from 2006 Fall Final</a:t>
            </a:r>
          </a:p>
        </p:txBody>
      </p:sp>
      <p:pic>
        <p:nvPicPr>
          <p:cNvPr id="336" name="Shape 336"/>
          <p:cNvPicPr preferRelativeResize="0"/>
          <p:nvPr/>
        </p:nvPicPr>
        <p:blipFill>
          <a:blip r:embed="rId4"/>
          <a:stretch>
            <a:fillRect/>
          </a:stretch>
        </p:blipFill>
        <p:spPr>
          <a:xfrm>
            <a:off x="6991050" y="1779200"/>
            <a:ext cx="1533525" cy="304800"/>
          </a:xfrm>
          <a:prstGeom prst="rect">
            <a:avLst/>
          </a:prstGeom>
        </p:spPr>
      </p:pic>
      <p:pic>
        <p:nvPicPr>
          <p:cNvPr id="337" name="Shape 337"/>
          <p:cNvPicPr preferRelativeResize="0"/>
          <p:nvPr/>
        </p:nvPicPr>
        <p:blipFill>
          <a:blip r:embed="rId5"/>
          <a:stretch>
            <a:fillRect/>
          </a:stretch>
        </p:blipFill>
        <p:spPr>
          <a:xfrm>
            <a:off x="7014862" y="2048125"/>
            <a:ext cx="1533525" cy="295275"/>
          </a:xfrm>
          <a:prstGeom prst="rect">
            <a:avLst/>
          </a:prstGeom>
        </p:spPr>
      </p:pic>
      <p:pic>
        <p:nvPicPr>
          <p:cNvPr id="338" name="Shape 338"/>
          <p:cNvPicPr preferRelativeResize="0"/>
          <p:nvPr/>
        </p:nvPicPr>
        <p:blipFill>
          <a:blip r:embed="rId6"/>
          <a:stretch>
            <a:fillRect/>
          </a:stretch>
        </p:blipFill>
        <p:spPr>
          <a:xfrm>
            <a:off x="7005337" y="2383725"/>
            <a:ext cx="1552575" cy="314325"/>
          </a:xfrm>
          <a:prstGeom prst="rect">
            <a:avLst/>
          </a:prstGeom>
        </p:spPr>
      </p:pic>
      <p:pic>
        <p:nvPicPr>
          <p:cNvPr id="339" name="Shape 339"/>
          <p:cNvPicPr preferRelativeResize="0"/>
          <p:nvPr/>
        </p:nvPicPr>
        <p:blipFill>
          <a:blip r:embed="rId7"/>
          <a:stretch>
            <a:fillRect/>
          </a:stretch>
        </p:blipFill>
        <p:spPr>
          <a:xfrm>
            <a:off x="7010100" y="2738375"/>
            <a:ext cx="1543050" cy="285750"/>
          </a:xfrm>
          <a:prstGeom prst="rect">
            <a:avLst/>
          </a:prstGeom>
        </p:spPr>
      </p:pic>
      <p:pic>
        <p:nvPicPr>
          <p:cNvPr id="340" name="Shape 340"/>
          <p:cNvPicPr preferRelativeResize="0"/>
          <p:nvPr/>
        </p:nvPicPr>
        <p:blipFill>
          <a:blip r:embed="rId8"/>
          <a:stretch>
            <a:fillRect/>
          </a:stretch>
        </p:blipFill>
        <p:spPr>
          <a:xfrm>
            <a:off x="7038662" y="3064450"/>
            <a:ext cx="1485900" cy="266700"/>
          </a:xfrm>
          <a:prstGeom prst="rect">
            <a:avLst/>
          </a:prstGeom>
        </p:spPr>
      </p:pic>
      <p:cxnSp>
        <p:nvCxnSpPr>
          <p:cNvPr id="341" name="Shape 341"/>
          <p:cNvCxnSpPr/>
          <p:nvPr/>
        </p:nvCxnSpPr>
        <p:spPr>
          <a:xfrm>
            <a:off x="6963600" y="3377325"/>
            <a:ext cx="1638000" cy="0"/>
          </a:xfrm>
          <a:prstGeom prst="straightConnector1">
            <a:avLst/>
          </a:prstGeom>
          <a:noFill/>
          <a:ln w="19050" cap="flat">
            <a:solidFill>
              <a:schemeClr val="dk2"/>
            </a:solidFill>
            <a:prstDash val="solid"/>
            <a:round/>
            <a:headEnd type="none" w="lg" len="lg"/>
            <a:tailEnd type="none" w="lg" len="lg"/>
          </a:ln>
        </p:spPr>
      </p:cxnSp>
      <p:pic>
        <p:nvPicPr>
          <p:cNvPr id="342" name="Shape 342"/>
          <p:cNvPicPr preferRelativeResize="0"/>
          <p:nvPr/>
        </p:nvPicPr>
        <p:blipFill>
          <a:blip r:embed="rId8"/>
          <a:stretch>
            <a:fillRect/>
          </a:stretch>
        </p:blipFill>
        <p:spPr>
          <a:xfrm>
            <a:off x="7014850" y="3423500"/>
            <a:ext cx="1485900" cy="266700"/>
          </a:xfrm>
          <a:prstGeom prst="rect">
            <a:avLst/>
          </a:prstGeom>
        </p:spPr>
      </p:pic>
      <p:pic>
        <p:nvPicPr>
          <p:cNvPr id="343" name="Shape 343"/>
          <p:cNvPicPr preferRelativeResize="0"/>
          <p:nvPr/>
        </p:nvPicPr>
        <p:blipFill>
          <a:blip r:embed="rId9"/>
          <a:stretch>
            <a:fillRect/>
          </a:stretch>
        </p:blipFill>
        <p:spPr>
          <a:xfrm>
            <a:off x="7020600" y="3736375"/>
            <a:ext cx="1524000" cy="257175"/>
          </a:xfrm>
          <a:prstGeom prst="rect">
            <a:avLst/>
          </a:prstGeom>
        </p:spPr>
      </p:pic>
      <p:pic>
        <p:nvPicPr>
          <p:cNvPr id="344" name="Shape 344"/>
          <p:cNvPicPr preferRelativeResize="0"/>
          <p:nvPr/>
        </p:nvPicPr>
        <p:blipFill>
          <a:blip r:embed="rId10"/>
          <a:stretch>
            <a:fillRect/>
          </a:stretch>
        </p:blipFill>
        <p:spPr>
          <a:xfrm>
            <a:off x="7038675" y="3993550"/>
            <a:ext cx="1543050" cy="285750"/>
          </a:xfrm>
          <a:prstGeom prst="rect">
            <a:avLst/>
          </a:prstGeom>
        </p:spPr>
      </p:pic>
      <p:sp>
        <p:nvSpPr>
          <p:cNvPr id="345" name="Shape 345"/>
          <p:cNvSpPr txBox="1"/>
          <p:nvPr/>
        </p:nvSpPr>
        <p:spPr>
          <a:xfrm>
            <a:off x="6141175" y="1703000"/>
            <a:ext cx="3657600" cy="457200"/>
          </a:xfrm>
          <a:prstGeom prst="rect">
            <a:avLst/>
          </a:prstGeom>
        </p:spPr>
        <p:txBody>
          <a:bodyPr lIns="91425" tIns="91425" rIns="91425" bIns="91425" anchor="t" anchorCtr="0">
            <a:noAutofit/>
          </a:bodyPr>
          <a:lstStyle/>
          <a:p>
            <a:pPr>
              <a:buNone/>
            </a:pPr>
            <a:r>
              <a:rPr lang="en"/>
              <a:t>1st Pass:</a:t>
            </a:r>
          </a:p>
        </p:txBody>
      </p:sp>
      <p:sp>
        <p:nvSpPr>
          <p:cNvPr id="346" name="Shape 346"/>
          <p:cNvSpPr txBox="1"/>
          <p:nvPr/>
        </p:nvSpPr>
        <p:spPr>
          <a:xfrm>
            <a:off x="6082550" y="3371475"/>
            <a:ext cx="3657600" cy="457200"/>
          </a:xfrm>
          <a:prstGeom prst="rect">
            <a:avLst/>
          </a:prstGeom>
        </p:spPr>
        <p:txBody>
          <a:bodyPr lIns="91425" tIns="91425" rIns="91425" bIns="91425" anchor="t" anchorCtr="0">
            <a:noAutofit/>
          </a:bodyPr>
          <a:lstStyle/>
          <a:p>
            <a:pPr lvl="0" rtl="0">
              <a:buNone/>
            </a:pPr>
            <a:r>
              <a:rPr lang="en"/>
              <a:t>2nd Pass:</a:t>
            </a:r>
          </a:p>
        </p:txBody>
      </p:sp>
      <p:sp>
        <p:nvSpPr>
          <p:cNvPr id="347" name="Shape 347"/>
          <p:cNvSpPr/>
          <p:nvPr/>
        </p:nvSpPr>
        <p:spPr>
          <a:xfrm rot="10800000">
            <a:off x="1527100" y="23837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53" name="Shape 353"/>
          <p:cNvSpPr txBox="1">
            <a:spLocks noGrp="1"/>
          </p:cNvSpPr>
          <p:nvPr>
            <p:ph type="body" idx="1"/>
          </p:nvPr>
        </p:nvSpPr>
        <p:spPr>
          <a:xfrm>
            <a:off x="167325" y="1186675"/>
            <a:ext cx="3890776" cy="3725699"/>
          </a:xfrm>
          <a:prstGeom prst="rect">
            <a:avLst/>
          </a:prstGeom>
        </p:spPr>
        <p:txBody>
          <a:bodyPr lIns="91425" tIns="91425" rIns="91425" bIns="91425" anchor="t" anchorCtr="0">
            <a:noAutofit/>
          </a:bodyPr>
          <a:lstStyle/>
          <a:p>
            <a:pPr lvl="0" rtl="0">
              <a:buNone/>
            </a:pPr>
            <a:r>
              <a:rPr lang="en" dirty="0"/>
              <a:t>Merge sort:</a:t>
            </a:r>
          </a:p>
          <a:p>
            <a:pPr marL="457200" lvl="0" indent="-342900" rtl="0">
              <a:buClr>
                <a:schemeClr val="dk1"/>
              </a:buClr>
              <a:buSzPct val="100000"/>
              <a:buFont typeface="Arial"/>
              <a:buAutoNum type="arabicPeriod"/>
            </a:pPr>
            <a:r>
              <a:rPr lang="en" sz="1800" dirty="0"/>
              <a:t>If list has only one element you are done</a:t>
            </a:r>
          </a:p>
          <a:p>
            <a:pPr marL="457200" lvl="0" indent="-342900" rtl="0">
              <a:buClr>
                <a:schemeClr val="dk1"/>
              </a:buClr>
              <a:buSzPct val="100000"/>
              <a:buFont typeface="Arial"/>
              <a:buAutoNum type="arabicPeriod"/>
            </a:pPr>
            <a:r>
              <a:rPr lang="en" sz="1800" dirty="0"/>
              <a:t>otherwise separate it into two lists</a:t>
            </a:r>
          </a:p>
          <a:p>
            <a:pPr marL="457200" lvl="0" indent="-342900" rtl="0">
              <a:buClr>
                <a:schemeClr val="dk1"/>
              </a:buClr>
              <a:buSzPct val="100000"/>
              <a:buFont typeface="Arial"/>
              <a:buAutoNum type="arabicPeriod"/>
            </a:pPr>
            <a:r>
              <a:rPr lang="en" sz="1800" dirty="0"/>
              <a:t>merge sort on first half</a:t>
            </a:r>
          </a:p>
          <a:p>
            <a:pPr marL="457200" lvl="0" indent="-342900" rtl="0">
              <a:buClr>
                <a:schemeClr val="dk1"/>
              </a:buClr>
              <a:buSzPct val="100000"/>
              <a:buFont typeface="Arial"/>
              <a:buAutoNum type="arabicPeriod"/>
            </a:pPr>
            <a:r>
              <a:rPr lang="en" sz="1800" dirty="0"/>
              <a:t>merge sort on second half</a:t>
            </a:r>
          </a:p>
          <a:p>
            <a:pPr marL="457200" lvl="0" indent="-342900" rtl="0">
              <a:buClr>
                <a:schemeClr val="dk1"/>
              </a:buClr>
              <a:buSzPct val="100000"/>
              <a:buFont typeface="Arial"/>
              <a:buAutoNum type="arabicPeriod"/>
            </a:pPr>
            <a:r>
              <a:rPr lang="en" sz="1800" dirty="0"/>
              <a:t>recombine</a:t>
            </a:r>
          </a:p>
        </p:txBody>
      </p:sp>
      <p:pic>
        <p:nvPicPr>
          <p:cNvPr id="2" name="Picture 1"/>
          <p:cNvPicPr>
            <a:picLocks noChangeAspect="1"/>
          </p:cNvPicPr>
          <p:nvPr/>
        </p:nvPicPr>
        <p:blipFill>
          <a:blip r:embed="rId3"/>
          <a:stretch>
            <a:fillRect/>
          </a:stretch>
        </p:blipFill>
        <p:spPr>
          <a:xfrm>
            <a:off x="4058101" y="1339744"/>
            <a:ext cx="5085899" cy="3572630"/>
          </a:xfrm>
          <a:prstGeom prst="rect">
            <a:avLst/>
          </a:prstGeom>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graphicFrame>
        <p:nvGraphicFramePr>
          <p:cNvPr id="360" name="Shape 360"/>
          <p:cNvGraphicFramePr/>
          <p:nvPr/>
        </p:nvGraphicFramePr>
        <p:xfrm>
          <a:off x="201950" y="1261575"/>
          <a:ext cx="3986275" cy="3540760"/>
        </p:xfrm>
        <a:graphic>
          <a:graphicData uri="http://schemas.openxmlformats.org/drawingml/2006/table">
            <a:tbl>
              <a:tblPr>
                <a:noFill/>
                <a:tableStyleId>{E8D14F63-4E3D-4E3E-8986-65B9F645AE0A}</a:tableStyleId>
              </a:tblPr>
              <a:tblGrid>
                <a:gridCol w="3986275"/>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&lt;string.h&gt;</a:t>
                      </a:r>
                    </a:p>
                    <a:p>
                      <a:endParaRPr lang="en">
                        <a:solidFill>
                          <a:srgbClr val="0088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int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int</a:t>
                      </a:r>
                      <a:r>
                        <a:rPr lang="en">
                          <a:latin typeface="Consolas"/>
                          <a:ea typeface="Consolas"/>
                          <a:cs typeface="Consolas"/>
                          <a:sym typeface="Consolas"/>
                        </a:rPr>
                        <a:t> x</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if</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4)</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2</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else</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x;</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"%i\n"</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361" name="Shape 361"/>
          <p:cNvSpPr txBox="1"/>
          <p:nvPr/>
        </p:nvSpPr>
        <p:spPr>
          <a:xfrm>
            <a:off x="5157600" y="1261575"/>
            <a:ext cx="3986399" cy="2177399"/>
          </a:xfrm>
          <a:prstGeom prst="rect">
            <a:avLst/>
          </a:prstGeom>
        </p:spPr>
        <p:txBody>
          <a:bodyPr lIns="91425" tIns="91425" rIns="91425" bIns="91425" anchor="t" anchorCtr="0">
            <a:noAutofit/>
          </a:bodyPr>
          <a:lstStyle/>
          <a:p>
            <a:pPr lvl="0" rtl="0">
              <a:buNone/>
            </a:pPr>
            <a:r>
              <a:rPr lang="en"/>
              <a:t>What is the output of the following Program?</a:t>
            </a:r>
          </a:p>
          <a:p>
            <a:endParaRPr lang="en"/>
          </a:p>
          <a:p>
            <a:pPr lvl="0" rtl="0">
              <a:buNone/>
            </a:pPr>
            <a:r>
              <a:rPr lang="en"/>
              <a:t>Hint: expand the function</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sp>
        <p:nvSpPr>
          <p:cNvPr id="367" name="Shape 367"/>
          <p:cNvSpPr txBox="1"/>
          <p:nvPr/>
        </p:nvSpPr>
        <p:spPr>
          <a:xfrm>
            <a:off x="89200" y="1261575"/>
            <a:ext cx="8730900" cy="3403500"/>
          </a:xfrm>
          <a:prstGeom prst="rect">
            <a:avLst/>
          </a:prstGeom>
        </p:spPr>
        <p:txBody>
          <a:bodyPr lIns="91425" tIns="91425" rIns="91425" bIns="91425" anchor="t" anchorCtr="0">
            <a:noAutofit/>
          </a:bodyPr>
          <a:lstStyle/>
          <a:p>
            <a:pPr lvl="0" rtl="0">
              <a:buNone/>
            </a:pPr>
            <a:r>
              <a:rPr lang="en"/>
              <a:t>
</a:t>
            </a:r>
          </a:p>
          <a:p>
            <a:pPr lvl="0" rtl="0">
              <a:buNone/>
            </a:pPr>
            <a:r>
              <a:rPr lang="en"/>
              <a:t>                                                                                f(0,0)</a:t>
            </a:r>
          </a:p>
          <a:p>
            <a:endParaRPr lang="en"/>
          </a:p>
          <a:p>
            <a:pPr lvl="0" rtl="0">
              <a:buNone/>
            </a:pPr>
            <a:r>
              <a:rPr lang="en"/>
              <a:t>=                                 f(1,1)                                                                                     +f(2,1)</a:t>
            </a:r>
          </a:p>
          <a:p>
            <a:endParaRPr lang="en"/>
          </a:p>
          <a:p>
            <a:pPr lvl="0" rtl="0">
              <a:buNone/>
            </a:pPr>
            <a:r>
              <a:rPr lang="en"/>
              <a:t>=             f(2,2)                                  +f(3,2)                                + f(3,2)                                  +f(4,2)</a:t>
            </a:r>
          </a:p>
          <a:p>
            <a:endParaRPr lang="en"/>
          </a:p>
          <a:p>
            <a:pPr lvl="0" rtl="0">
              <a:buNone/>
            </a:pPr>
            <a:r>
              <a:rPr lang="en"/>
              <a:t>=      f(3,3)          +f(4,3)           +f(4,3)            +f(5,3)           +f(4,3)           +f(5,3)           +f(5,3)           +f(6,3)</a:t>
            </a:r>
          </a:p>
          <a:p>
            <a:endParaRPr lang="en"/>
          </a:p>
          <a:p>
            <a:pPr lvl="0" rtl="0">
              <a:buNone/>
            </a:pPr>
            <a:r>
              <a:rPr lang="en">
                <a:solidFill>
                  <a:schemeClr val="dk1"/>
                </a:solidFill>
              </a:rPr>
              <a:t>=f(4,4)+f(5,4)+f(5,4)+f(6,4)+f(5,4)+f(6,4)+f(6,4)+f(7,4)+f(5,4)+f(6,4)+f(6,4)+f(7,4)+f(6,4)+f(7,4)+f(7,4)+f(8,4)</a:t>
            </a:r>
          </a:p>
          <a:p>
            <a:pPr lvl="0" rtl="0">
              <a:buNone/>
            </a:pPr>
            <a:r>
              <a:rPr lang="en">
                <a:solidFill>
                  <a:schemeClr val="dk1"/>
                </a:solidFill>
              </a:rPr>
              <a:t>= 4        +5     +5       + 6      + 5     + 6      + 6       +7      + 5      +6       +6        +7     +6       +7        +7      +8</a:t>
            </a:r>
          </a:p>
          <a:p>
            <a:endParaRPr lang="en">
              <a:solidFill>
                <a:schemeClr val="dk1"/>
              </a:solidFill>
            </a:endParaRPr>
          </a:p>
          <a:p>
            <a:pPr lvl="0" rtl="0">
              <a:buNone/>
            </a:pPr>
            <a:r>
              <a:rPr lang="en">
                <a:solidFill>
                  <a:schemeClr val="dk1"/>
                </a:solidFill>
              </a:rPr>
              <a:t>=96</a:t>
            </a:r>
          </a:p>
        </p:txBody>
      </p:sp>
      <p:cxnSp>
        <p:nvCxnSpPr>
          <p:cNvPr id="368" name="Shape 368"/>
          <p:cNvCxnSpPr/>
          <p:nvPr/>
        </p:nvCxnSpPr>
        <p:spPr>
          <a:xfrm flipH="1">
            <a:off x="2358725" y="2041550"/>
            <a:ext cx="1763999" cy="218100"/>
          </a:xfrm>
          <a:prstGeom prst="straightConnector1">
            <a:avLst/>
          </a:prstGeom>
          <a:noFill/>
          <a:ln w="19050" cap="flat">
            <a:solidFill>
              <a:schemeClr val="dk2"/>
            </a:solidFill>
            <a:prstDash val="solid"/>
            <a:round/>
            <a:headEnd type="none" w="lg" len="lg"/>
            <a:tailEnd type="none" w="lg" len="lg"/>
          </a:ln>
        </p:spPr>
      </p:cxnSp>
      <p:cxnSp>
        <p:nvCxnSpPr>
          <p:cNvPr id="369" name="Shape 369"/>
          <p:cNvCxnSpPr/>
          <p:nvPr/>
        </p:nvCxnSpPr>
        <p:spPr>
          <a:xfrm>
            <a:off x="4439850" y="2041550"/>
            <a:ext cx="1863300" cy="188399"/>
          </a:xfrm>
          <a:prstGeom prst="straightConnector1">
            <a:avLst/>
          </a:prstGeom>
          <a:noFill/>
          <a:ln w="19050" cap="flat">
            <a:solidFill>
              <a:schemeClr val="dk2"/>
            </a:solidFill>
            <a:prstDash val="solid"/>
            <a:round/>
            <a:headEnd type="none" w="lg" len="lg"/>
            <a:tailEnd type="none" w="lg" len="lg"/>
          </a:ln>
        </p:spPr>
      </p:cxnSp>
      <p:cxnSp>
        <p:nvCxnSpPr>
          <p:cNvPr id="370" name="Shape 370"/>
          <p:cNvCxnSpPr/>
          <p:nvPr/>
        </p:nvCxnSpPr>
        <p:spPr>
          <a:xfrm flipH="1">
            <a:off x="1436950" y="2428050"/>
            <a:ext cx="525299" cy="307199"/>
          </a:xfrm>
          <a:prstGeom prst="straightConnector1">
            <a:avLst/>
          </a:prstGeom>
          <a:noFill/>
          <a:ln w="19050" cap="flat">
            <a:solidFill>
              <a:schemeClr val="dk2"/>
            </a:solidFill>
            <a:prstDash val="solid"/>
            <a:round/>
            <a:headEnd type="none" w="lg" len="lg"/>
            <a:tailEnd type="none" w="lg" len="lg"/>
          </a:ln>
        </p:spPr>
      </p:cxnSp>
      <p:cxnSp>
        <p:nvCxnSpPr>
          <p:cNvPr id="371" name="Shape 371"/>
          <p:cNvCxnSpPr/>
          <p:nvPr/>
        </p:nvCxnSpPr>
        <p:spPr>
          <a:xfrm>
            <a:off x="2338850" y="2447875"/>
            <a:ext cx="574799" cy="237900"/>
          </a:xfrm>
          <a:prstGeom prst="straightConnector1">
            <a:avLst/>
          </a:prstGeom>
          <a:noFill/>
          <a:ln w="19050" cap="flat">
            <a:solidFill>
              <a:schemeClr val="dk2"/>
            </a:solidFill>
            <a:prstDash val="solid"/>
            <a:round/>
            <a:headEnd type="none" w="lg" len="lg"/>
            <a:tailEnd type="none" w="lg" len="lg"/>
          </a:ln>
        </p:spPr>
      </p:cxnSp>
      <p:cxnSp>
        <p:nvCxnSpPr>
          <p:cNvPr id="372" name="Shape 372"/>
          <p:cNvCxnSpPr/>
          <p:nvPr/>
        </p:nvCxnSpPr>
        <p:spPr>
          <a:xfrm flipH="1">
            <a:off x="5658749" y="2378500"/>
            <a:ext cx="763200" cy="326999"/>
          </a:xfrm>
          <a:prstGeom prst="straightConnector1">
            <a:avLst/>
          </a:prstGeom>
          <a:noFill/>
          <a:ln w="19050" cap="flat">
            <a:solidFill>
              <a:schemeClr val="dk2"/>
            </a:solidFill>
            <a:prstDash val="solid"/>
            <a:round/>
            <a:headEnd type="none" w="lg" len="lg"/>
            <a:tailEnd type="none" w="lg" len="lg"/>
          </a:ln>
        </p:spPr>
      </p:cxnSp>
      <p:cxnSp>
        <p:nvCxnSpPr>
          <p:cNvPr id="373" name="Shape 373"/>
          <p:cNvCxnSpPr/>
          <p:nvPr/>
        </p:nvCxnSpPr>
        <p:spPr>
          <a:xfrm>
            <a:off x="6788625" y="2457775"/>
            <a:ext cx="426300" cy="257700"/>
          </a:xfrm>
          <a:prstGeom prst="straightConnector1">
            <a:avLst/>
          </a:prstGeom>
          <a:noFill/>
          <a:ln w="19050" cap="flat">
            <a:solidFill>
              <a:schemeClr val="dk2"/>
            </a:solidFill>
            <a:prstDash val="solid"/>
            <a:round/>
            <a:headEnd type="none" w="lg" len="lg"/>
            <a:tailEnd type="none" w="lg" len="lg"/>
          </a:ln>
        </p:spPr>
      </p:cxnSp>
      <p:cxnSp>
        <p:nvCxnSpPr>
          <p:cNvPr id="374" name="Shape 374"/>
          <p:cNvCxnSpPr/>
          <p:nvPr/>
        </p:nvCxnSpPr>
        <p:spPr>
          <a:xfrm rot="10800000" flipH="1">
            <a:off x="1010850" y="2844175"/>
            <a:ext cx="98999" cy="188399"/>
          </a:xfrm>
          <a:prstGeom prst="straightConnector1">
            <a:avLst/>
          </a:prstGeom>
          <a:noFill/>
          <a:ln w="19050" cap="flat">
            <a:solidFill>
              <a:schemeClr val="dk2"/>
            </a:solidFill>
            <a:prstDash val="solid"/>
            <a:round/>
            <a:headEnd type="none" w="lg" len="lg"/>
            <a:tailEnd type="none" w="lg" len="lg"/>
          </a:ln>
        </p:spPr>
      </p:cxnSp>
      <p:cxnSp>
        <p:nvCxnSpPr>
          <p:cNvPr id="375" name="Shape 375"/>
          <p:cNvCxnSpPr/>
          <p:nvPr/>
        </p:nvCxnSpPr>
        <p:spPr>
          <a:xfrm rot="10800000">
            <a:off x="1318024" y="2863974"/>
            <a:ext cx="218100" cy="168600"/>
          </a:xfrm>
          <a:prstGeom prst="straightConnector1">
            <a:avLst/>
          </a:prstGeom>
          <a:noFill/>
          <a:ln w="19050" cap="flat">
            <a:solidFill>
              <a:schemeClr val="dk2"/>
            </a:solidFill>
            <a:prstDash val="solid"/>
            <a:round/>
            <a:headEnd type="none" w="lg" len="lg"/>
            <a:tailEnd type="none" w="lg" len="lg"/>
          </a:ln>
        </p:spPr>
      </p:cxnSp>
      <p:cxnSp>
        <p:nvCxnSpPr>
          <p:cNvPr id="376" name="Shape 376"/>
          <p:cNvCxnSpPr/>
          <p:nvPr/>
        </p:nvCxnSpPr>
        <p:spPr>
          <a:xfrm rot="10800000" flipH="1">
            <a:off x="2963200" y="2874175"/>
            <a:ext cx="247799" cy="138599"/>
          </a:xfrm>
          <a:prstGeom prst="straightConnector1">
            <a:avLst/>
          </a:prstGeom>
          <a:noFill/>
          <a:ln w="19050" cap="flat">
            <a:solidFill>
              <a:schemeClr val="dk2"/>
            </a:solidFill>
            <a:prstDash val="solid"/>
            <a:round/>
            <a:headEnd type="none" w="lg" len="lg"/>
            <a:tailEnd type="none" w="lg" len="lg"/>
          </a:ln>
        </p:spPr>
      </p:cxnSp>
      <p:cxnSp>
        <p:nvCxnSpPr>
          <p:cNvPr id="377" name="Shape 377"/>
          <p:cNvCxnSpPr/>
          <p:nvPr/>
        </p:nvCxnSpPr>
        <p:spPr>
          <a:xfrm rot="10800000">
            <a:off x="3429050" y="2873925"/>
            <a:ext cx="326999" cy="188399"/>
          </a:xfrm>
          <a:prstGeom prst="straightConnector1">
            <a:avLst/>
          </a:prstGeom>
          <a:noFill/>
          <a:ln w="19050" cap="flat">
            <a:solidFill>
              <a:schemeClr val="dk2"/>
            </a:solidFill>
            <a:prstDash val="solid"/>
            <a:round/>
            <a:headEnd type="none" w="lg" len="lg"/>
            <a:tailEnd type="none" w="lg" len="lg"/>
          </a:ln>
        </p:spPr>
      </p:cxnSp>
      <p:cxnSp>
        <p:nvCxnSpPr>
          <p:cNvPr id="378" name="Shape 378"/>
          <p:cNvCxnSpPr/>
          <p:nvPr/>
        </p:nvCxnSpPr>
        <p:spPr>
          <a:xfrm rot="10800000" flipH="1">
            <a:off x="5153400" y="2863949"/>
            <a:ext cx="118799" cy="129000"/>
          </a:xfrm>
          <a:prstGeom prst="straightConnector1">
            <a:avLst/>
          </a:prstGeom>
          <a:noFill/>
          <a:ln w="19050" cap="flat">
            <a:solidFill>
              <a:schemeClr val="dk2"/>
            </a:solidFill>
            <a:prstDash val="solid"/>
            <a:round/>
            <a:headEnd type="none" w="lg" len="lg"/>
            <a:tailEnd type="none" w="lg" len="lg"/>
          </a:ln>
        </p:spPr>
      </p:cxnSp>
      <p:cxnSp>
        <p:nvCxnSpPr>
          <p:cNvPr id="379" name="Shape 379"/>
          <p:cNvCxnSpPr/>
          <p:nvPr/>
        </p:nvCxnSpPr>
        <p:spPr>
          <a:xfrm rot="10800000">
            <a:off x="5619175" y="2873899"/>
            <a:ext cx="267599" cy="178500"/>
          </a:xfrm>
          <a:prstGeom prst="straightConnector1">
            <a:avLst/>
          </a:prstGeom>
          <a:noFill/>
          <a:ln w="19050" cap="flat">
            <a:solidFill>
              <a:schemeClr val="dk2"/>
            </a:solidFill>
            <a:prstDash val="solid"/>
            <a:round/>
            <a:headEnd type="none" w="lg" len="lg"/>
            <a:tailEnd type="none" w="lg" len="lg"/>
          </a:ln>
        </p:spPr>
      </p:cxnSp>
      <p:cxnSp>
        <p:nvCxnSpPr>
          <p:cNvPr id="380" name="Shape 380"/>
          <p:cNvCxnSpPr/>
          <p:nvPr/>
        </p:nvCxnSpPr>
        <p:spPr>
          <a:xfrm rot="10800000" flipH="1">
            <a:off x="7214775" y="2893975"/>
            <a:ext cx="178500" cy="138599"/>
          </a:xfrm>
          <a:prstGeom prst="straightConnector1">
            <a:avLst/>
          </a:prstGeom>
          <a:noFill/>
          <a:ln w="19050" cap="flat">
            <a:solidFill>
              <a:schemeClr val="dk2"/>
            </a:solidFill>
            <a:prstDash val="solid"/>
            <a:round/>
            <a:headEnd type="none" w="lg" len="lg"/>
            <a:tailEnd type="none" w="lg" len="lg"/>
          </a:ln>
        </p:spPr>
      </p:cxnSp>
      <p:cxnSp>
        <p:nvCxnSpPr>
          <p:cNvPr id="381" name="Shape 381"/>
          <p:cNvCxnSpPr/>
          <p:nvPr/>
        </p:nvCxnSpPr>
        <p:spPr>
          <a:xfrm rot="10800000">
            <a:off x="7799424" y="2864124"/>
            <a:ext cx="218100" cy="158700"/>
          </a:xfrm>
          <a:prstGeom prst="straightConnector1">
            <a:avLst/>
          </a:prstGeom>
          <a:noFill/>
          <a:ln w="19050" cap="flat">
            <a:solidFill>
              <a:schemeClr val="dk2"/>
            </a:solidFill>
            <a:prstDash val="solid"/>
            <a:round/>
            <a:headEnd type="none" w="lg" len="lg"/>
            <a:tailEnd type="none" w="lg" len="lg"/>
          </a:ln>
        </p:spPr>
      </p:cxnSp>
      <p:cxnSp>
        <p:nvCxnSpPr>
          <p:cNvPr id="382" name="Shape 382"/>
          <p:cNvCxnSpPr/>
          <p:nvPr/>
        </p:nvCxnSpPr>
        <p:spPr>
          <a:xfrm rot="10800000" flipH="1">
            <a:off x="644175" y="3300300"/>
            <a:ext cx="39599" cy="128699"/>
          </a:xfrm>
          <a:prstGeom prst="straightConnector1">
            <a:avLst/>
          </a:prstGeom>
          <a:noFill/>
          <a:ln w="19050" cap="flat">
            <a:solidFill>
              <a:schemeClr val="dk2"/>
            </a:solidFill>
            <a:prstDash val="solid"/>
            <a:round/>
            <a:headEnd type="none" w="lg" len="lg"/>
            <a:tailEnd type="none" w="lg" len="lg"/>
          </a:ln>
        </p:spPr>
      </p:cxnSp>
      <p:cxnSp>
        <p:nvCxnSpPr>
          <p:cNvPr id="383" name="Shape 383"/>
          <p:cNvCxnSpPr/>
          <p:nvPr/>
        </p:nvCxnSpPr>
        <p:spPr>
          <a:xfrm rot="10800000">
            <a:off x="961425"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4" name="Shape 384"/>
          <p:cNvCxnSpPr/>
          <p:nvPr/>
        </p:nvCxnSpPr>
        <p:spPr>
          <a:xfrm rot="10800000" flipH="1">
            <a:off x="1615400" y="3300325"/>
            <a:ext cx="98999" cy="148499"/>
          </a:xfrm>
          <a:prstGeom prst="straightConnector1">
            <a:avLst/>
          </a:prstGeom>
          <a:noFill/>
          <a:ln w="19050" cap="flat">
            <a:solidFill>
              <a:schemeClr val="dk2"/>
            </a:solidFill>
            <a:prstDash val="solid"/>
            <a:round/>
            <a:headEnd type="none" w="lg" len="lg"/>
            <a:tailEnd type="none" w="lg" len="lg"/>
          </a:ln>
        </p:spPr>
      </p:cxnSp>
      <p:cxnSp>
        <p:nvCxnSpPr>
          <p:cNvPr id="385" name="Shape 385"/>
          <p:cNvCxnSpPr/>
          <p:nvPr/>
        </p:nvCxnSpPr>
        <p:spPr>
          <a:xfrm rot="10800000">
            <a:off x="1992100"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6" name="Shape 386"/>
          <p:cNvCxnSpPr/>
          <p:nvPr/>
        </p:nvCxnSpPr>
        <p:spPr>
          <a:xfrm rot="10800000" flipH="1">
            <a:off x="2705550" y="3280199"/>
            <a:ext cx="138599" cy="158700"/>
          </a:xfrm>
          <a:prstGeom prst="straightConnector1">
            <a:avLst/>
          </a:prstGeom>
          <a:noFill/>
          <a:ln w="19050" cap="flat">
            <a:solidFill>
              <a:schemeClr val="dk2"/>
            </a:solidFill>
            <a:prstDash val="solid"/>
            <a:round/>
            <a:headEnd type="none" w="lg" len="lg"/>
            <a:tailEnd type="none" w="lg" len="lg"/>
          </a:ln>
        </p:spPr>
      </p:cxnSp>
      <p:cxnSp>
        <p:nvCxnSpPr>
          <p:cNvPr id="387" name="Shape 387"/>
          <p:cNvCxnSpPr/>
          <p:nvPr/>
        </p:nvCxnSpPr>
        <p:spPr>
          <a:xfrm rot="10800000">
            <a:off x="2982899" y="3310200"/>
            <a:ext cx="158700" cy="108899"/>
          </a:xfrm>
          <a:prstGeom prst="straightConnector1">
            <a:avLst/>
          </a:prstGeom>
          <a:noFill/>
          <a:ln w="19050" cap="flat">
            <a:solidFill>
              <a:schemeClr val="dk2"/>
            </a:solidFill>
            <a:prstDash val="solid"/>
            <a:round/>
            <a:headEnd type="none" w="lg" len="lg"/>
            <a:tailEnd type="none" w="lg" len="lg"/>
          </a:ln>
        </p:spPr>
      </p:cxnSp>
      <p:cxnSp>
        <p:nvCxnSpPr>
          <p:cNvPr id="388" name="Shape 388"/>
          <p:cNvCxnSpPr/>
          <p:nvPr/>
        </p:nvCxnSpPr>
        <p:spPr>
          <a:xfrm rot="10800000" flipH="1">
            <a:off x="3765950" y="3290149"/>
            <a:ext cx="98999" cy="178500"/>
          </a:xfrm>
          <a:prstGeom prst="straightConnector1">
            <a:avLst/>
          </a:prstGeom>
          <a:noFill/>
          <a:ln w="19050" cap="flat">
            <a:solidFill>
              <a:schemeClr val="dk2"/>
            </a:solidFill>
            <a:prstDash val="solid"/>
            <a:round/>
            <a:headEnd type="none" w="lg" len="lg"/>
            <a:tailEnd type="none" w="lg" len="lg"/>
          </a:ln>
        </p:spPr>
      </p:cxnSp>
      <p:cxnSp>
        <p:nvCxnSpPr>
          <p:cNvPr id="389" name="Shape 389"/>
          <p:cNvCxnSpPr/>
          <p:nvPr/>
        </p:nvCxnSpPr>
        <p:spPr>
          <a:xfrm rot="10800000">
            <a:off x="4122625" y="3310200"/>
            <a:ext cx="188399" cy="118799"/>
          </a:xfrm>
          <a:prstGeom prst="straightConnector1">
            <a:avLst/>
          </a:prstGeom>
          <a:noFill/>
          <a:ln w="19050" cap="flat">
            <a:solidFill>
              <a:schemeClr val="dk2"/>
            </a:solidFill>
            <a:prstDash val="solid"/>
            <a:round/>
            <a:headEnd type="none" w="lg" len="lg"/>
            <a:tailEnd type="none" w="lg" len="lg"/>
          </a:ln>
        </p:spPr>
      </p:cxnSp>
      <p:cxnSp>
        <p:nvCxnSpPr>
          <p:cNvPr id="390" name="Shape 390"/>
          <p:cNvCxnSpPr/>
          <p:nvPr/>
        </p:nvCxnSpPr>
        <p:spPr>
          <a:xfrm rot="10800000" flipH="1">
            <a:off x="4836275" y="3300300"/>
            <a:ext cx="118799" cy="128699"/>
          </a:xfrm>
          <a:prstGeom prst="straightConnector1">
            <a:avLst/>
          </a:prstGeom>
          <a:noFill/>
          <a:ln w="19050" cap="flat">
            <a:solidFill>
              <a:schemeClr val="dk2"/>
            </a:solidFill>
            <a:prstDash val="solid"/>
            <a:round/>
            <a:headEnd type="none" w="lg" len="lg"/>
            <a:tailEnd type="none" w="lg" len="lg"/>
          </a:ln>
        </p:spPr>
      </p:cxnSp>
      <p:cxnSp>
        <p:nvCxnSpPr>
          <p:cNvPr id="391" name="Shape 391"/>
          <p:cNvCxnSpPr/>
          <p:nvPr/>
        </p:nvCxnSpPr>
        <p:spPr>
          <a:xfrm rot="10800000">
            <a:off x="5193175" y="3270349"/>
            <a:ext cx="118799" cy="198300"/>
          </a:xfrm>
          <a:prstGeom prst="straightConnector1">
            <a:avLst/>
          </a:prstGeom>
          <a:noFill/>
          <a:ln w="19050" cap="flat">
            <a:solidFill>
              <a:schemeClr val="dk2"/>
            </a:solidFill>
            <a:prstDash val="solid"/>
            <a:round/>
            <a:headEnd type="none" w="lg" len="lg"/>
            <a:tailEnd type="none" w="lg" len="lg"/>
          </a:ln>
        </p:spPr>
      </p:cxnSp>
      <p:cxnSp>
        <p:nvCxnSpPr>
          <p:cNvPr id="392" name="Shape 392"/>
          <p:cNvCxnSpPr/>
          <p:nvPr/>
        </p:nvCxnSpPr>
        <p:spPr>
          <a:xfrm rot="10800000" flipH="1">
            <a:off x="5847150" y="3290124"/>
            <a:ext cx="148499" cy="158700"/>
          </a:xfrm>
          <a:prstGeom prst="straightConnector1">
            <a:avLst/>
          </a:prstGeom>
          <a:noFill/>
          <a:ln w="19050" cap="flat">
            <a:solidFill>
              <a:schemeClr val="dk2"/>
            </a:solidFill>
            <a:prstDash val="solid"/>
            <a:round/>
            <a:headEnd type="none" w="lg" len="lg"/>
            <a:tailEnd type="none" w="lg" len="lg"/>
          </a:ln>
        </p:spPr>
      </p:cxnSp>
      <p:cxnSp>
        <p:nvCxnSpPr>
          <p:cNvPr id="393" name="Shape 393"/>
          <p:cNvCxnSpPr/>
          <p:nvPr/>
        </p:nvCxnSpPr>
        <p:spPr>
          <a:xfrm rot="10800000">
            <a:off x="6223574" y="3310200"/>
            <a:ext cx="129000" cy="128699"/>
          </a:xfrm>
          <a:prstGeom prst="straightConnector1">
            <a:avLst/>
          </a:prstGeom>
          <a:noFill/>
          <a:ln w="19050" cap="flat">
            <a:solidFill>
              <a:schemeClr val="dk2"/>
            </a:solidFill>
            <a:prstDash val="solid"/>
            <a:round/>
            <a:headEnd type="none" w="lg" len="lg"/>
            <a:tailEnd type="none" w="lg" len="lg"/>
          </a:ln>
        </p:spPr>
      </p:cxnSp>
      <p:cxnSp>
        <p:nvCxnSpPr>
          <p:cNvPr id="394" name="Shape 394"/>
          <p:cNvCxnSpPr/>
          <p:nvPr/>
        </p:nvCxnSpPr>
        <p:spPr>
          <a:xfrm rot="10800000" flipH="1">
            <a:off x="6917450" y="3290124"/>
            <a:ext cx="108899" cy="158700"/>
          </a:xfrm>
          <a:prstGeom prst="straightConnector1">
            <a:avLst/>
          </a:prstGeom>
          <a:noFill/>
          <a:ln w="19050" cap="flat">
            <a:solidFill>
              <a:schemeClr val="dk2"/>
            </a:solidFill>
            <a:prstDash val="solid"/>
            <a:round/>
            <a:headEnd type="none" w="lg" len="lg"/>
            <a:tailEnd type="none" w="lg" len="lg"/>
          </a:ln>
        </p:spPr>
      </p:cxnSp>
      <p:cxnSp>
        <p:nvCxnSpPr>
          <p:cNvPr id="395" name="Shape 395"/>
          <p:cNvCxnSpPr/>
          <p:nvPr/>
        </p:nvCxnSpPr>
        <p:spPr>
          <a:xfrm rot="10800000">
            <a:off x="7284275" y="3339925"/>
            <a:ext cx="128699" cy="118799"/>
          </a:xfrm>
          <a:prstGeom prst="straightConnector1">
            <a:avLst/>
          </a:prstGeom>
          <a:noFill/>
          <a:ln w="19050" cap="flat">
            <a:solidFill>
              <a:schemeClr val="dk2"/>
            </a:solidFill>
            <a:prstDash val="solid"/>
            <a:round/>
            <a:headEnd type="none" w="lg" len="lg"/>
            <a:tailEnd type="none" w="lg" len="lg"/>
          </a:ln>
        </p:spPr>
      </p:cxnSp>
      <p:cxnSp>
        <p:nvCxnSpPr>
          <p:cNvPr id="396" name="Shape 396"/>
          <p:cNvCxnSpPr/>
          <p:nvPr/>
        </p:nvCxnSpPr>
        <p:spPr>
          <a:xfrm rot="10800000" flipH="1">
            <a:off x="7987775" y="3300300"/>
            <a:ext cx="118799" cy="118799"/>
          </a:xfrm>
          <a:prstGeom prst="straightConnector1">
            <a:avLst/>
          </a:prstGeom>
          <a:noFill/>
          <a:ln w="19050" cap="flat">
            <a:solidFill>
              <a:schemeClr val="dk2"/>
            </a:solidFill>
            <a:prstDash val="solid"/>
            <a:round/>
            <a:headEnd type="none" w="lg" len="lg"/>
            <a:tailEnd type="none" w="lg" len="lg"/>
          </a:ln>
        </p:spPr>
      </p:cxnSp>
      <p:cxnSp>
        <p:nvCxnSpPr>
          <p:cNvPr id="397" name="Shape 397"/>
          <p:cNvCxnSpPr/>
          <p:nvPr/>
        </p:nvCxnSpPr>
        <p:spPr>
          <a:xfrm rot="10800000">
            <a:off x="8294874" y="3290400"/>
            <a:ext cx="158700" cy="148499"/>
          </a:xfrm>
          <a:prstGeom prst="straightConnector1">
            <a:avLst/>
          </a:prstGeom>
          <a:noFill/>
          <a:ln w="19050" cap="flat">
            <a:solidFill>
              <a:schemeClr val="dk2"/>
            </a:solidFill>
            <a:prstDash val="solid"/>
            <a:round/>
            <a:headEnd type="none" w="lg" len="lg"/>
            <a:tailEnd type="none" w="lg" len="lg"/>
          </a:ln>
        </p:spPr>
      </p:cxnSp>
      <p:sp>
        <p:nvSpPr>
          <p:cNvPr id="398" name="Shape 398"/>
          <p:cNvSpPr/>
          <p:nvPr/>
        </p:nvSpPr>
        <p:spPr>
          <a:xfrm>
            <a:off x="89150" y="3983975"/>
            <a:ext cx="525299" cy="386400"/>
          </a:xfrm>
          <a:prstGeom prst="rect">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99" name="Shape 399"/>
          <p:cNvSpPr txBox="1"/>
          <p:nvPr/>
        </p:nvSpPr>
        <p:spPr>
          <a:xfrm>
            <a:off x="5356200" y="272164"/>
            <a:ext cx="3657600" cy="989400"/>
          </a:xfrm>
          <a:prstGeom prst="rect">
            <a:avLst/>
          </a:prstGeom>
        </p:spPr>
        <p:txBody>
          <a:bodyPr lIns="91425" tIns="91425" rIns="91425" bIns="91425" anchor="t" anchorCtr="0">
            <a:noAutofit/>
          </a:bodyPr>
          <a:lstStyle/>
          <a:p>
            <a:pPr lvl="0" rtl="0">
              <a:buNone/>
            </a:pPr>
            <a:r>
              <a:rPr lang="en">
                <a:solidFill>
                  <a:schemeClr val="dk1"/>
                </a:solidFill>
              </a:rPr>
              <a:t>Expand the recurrence relation:</a:t>
            </a:r>
          </a:p>
          <a:p>
            <a:endParaRPr lang="en">
              <a:solidFill>
                <a:schemeClr val="dk1"/>
              </a:solidFill>
            </a:endParaRPr>
          </a:p>
          <a:p>
            <a:pPr lvl="0" rtl="0">
              <a:buClr>
                <a:schemeClr val="dk1"/>
              </a:buClr>
              <a:buSzPct val="78571"/>
              <a:buFont typeface="Arial"/>
              <a:buNone/>
            </a:pPr>
            <a:r>
              <a:rPr lang="en">
                <a:solidFill>
                  <a:schemeClr val="dk1"/>
                </a:solidFill>
              </a:rPr>
              <a:t>f(x,4) = x</a:t>
            </a:r>
          </a:p>
          <a:p>
            <a:pPr lvl="0" rtl="0">
              <a:buClr>
                <a:schemeClr val="dk1"/>
              </a:buClr>
              <a:buSzPct val="78571"/>
              <a:buFont typeface="Arial"/>
              <a:buNone/>
            </a:pPr>
            <a:r>
              <a:rPr lang="en">
                <a:solidFill>
                  <a:schemeClr val="dk1"/>
                </a:solidFill>
              </a:rPr>
              <a:t>f(x,n)= f(x+1,n+1)+f(x+2,n+1)</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Contents</a:t>
            </a:r>
          </a:p>
        </p:txBody>
      </p:sp>
      <p:sp>
        <p:nvSpPr>
          <p:cNvPr id="42" name="Shape 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u="sng">
                <a:solidFill>
                  <a:schemeClr val="hlink"/>
                </a:solidFill>
                <a:hlinkClick r:id="rId3"/>
              </a:rPr>
              <a:t>Pointers</a:t>
            </a:r>
          </a:p>
          <a:p>
            <a:pPr marL="457200" lvl="0" indent="-419100" rtl="0">
              <a:buClr>
                <a:schemeClr val="dk1"/>
              </a:buClr>
              <a:buSzPct val="100000"/>
              <a:buFont typeface="Arial"/>
              <a:buAutoNum type="arabicPeriod"/>
            </a:pPr>
            <a:r>
              <a:rPr lang="en" u="sng">
                <a:solidFill>
                  <a:schemeClr val="hlink"/>
                </a:solidFill>
                <a:hlinkClick r:id="rId4"/>
              </a:rPr>
              <a:t>Trick Questions</a:t>
            </a:r>
          </a:p>
          <a:p>
            <a:pPr marL="457200" lvl="0" indent="-419100" rtl="0">
              <a:buClr>
                <a:schemeClr val="dk1"/>
              </a:buClr>
              <a:buSzPct val="100000"/>
              <a:buFont typeface="Arial"/>
              <a:buAutoNum type="arabicPeriod"/>
            </a:pPr>
            <a:r>
              <a:rPr lang="en" u="sng">
                <a:solidFill>
                  <a:schemeClr val="hlink"/>
                </a:solidFill>
                <a:hlinkClick r:id="rId5"/>
              </a:rPr>
              <a:t>Big O</a:t>
            </a:r>
          </a:p>
          <a:p>
            <a:pPr marL="457200" lvl="0" indent="-419100" rtl="0">
              <a:buClr>
                <a:schemeClr val="dk1"/>
              </a:buClr>
              <a:buSzPct val="100000"/>
              <a:buFont typeface="Arial"/>
              <a:buAutoNum type="arabicPeriod"/>
            </a:pPr>
            <a:r>
              <a:rPr lang="en" u="sng">
                <a:solidFill>
                  <a:schemeClr val="hlink"/>
                </a:solidFill>
                <a:hlinkClick r:id="rId6"/>
              </a:rPr>
              <a:t>Sorting</a:t>
            </a:r>
          </a:p>
          <a:p>
            <a:pPr marL="457200" lvl="0" indent="-419100" rtl="0">
              <a:buClr>
                <a:schemeClr val="dk1"/>
              </a:buClr>
              <a:buSzPct val="100000"/>
              <a:buFont typeface="Arial"/>
              <a:buAutoNum type="arabicPeriod"/>
            </a:pPr>
            <a:r>
              <a:rPr lang="en" u="sng">
                <a:solidFill>
                  <a:schemeClr val="hlink"/>
                </a:solidFill>
                <a:hlinkClick r:id="rId7"/>
              </a:rPr>
              <a:t>Recursion</a:t>
            </a:r>
          </a:p>
          <a:p>
            <a:pPr marL="457200" lvl="0" indent="-419100">
              <a:buClr>
                <a:schemeClr val="dk1"/>
              </a:buClr>
              <a:buSzPct val="100000"/>
              <a:buFont typeface="Arial"/>
              <a:buAutoNum type="arabicPeriod"/>
            </a:pPr>
            <a:r>
              <a:rPr lang="en" u="sng">
                <a:solidFill>
                  <a:schemeClr val="hlink"/>
                </a:solidFill>
                <a:hlinkClick r:id="rId8"/>
              </a:rPr>
              <a:t>Numerical Methods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a:t>
            </a:r>
          </a:p>
        </p:txBody>
      </p:sp>
      <p:pic>
        <p:nvPicPr>
          <p:cNvPr id="405" name="Shape 405"/>
          <p:cNvPicPr preferRelativeResize="0"/>
          <p:nvPr/>
        </p:nvPicPr>
        <p:blipFill>
          <a:blip r:embed="rId3"/>
          <a:stretch>
            <a:fillRect/>
          </a:stretch>
        </p:blipFill>
        <p:spPr>
          <a:xfrm>
            <a:off x="260275" y="1143350"/>
            <a:ext cx="4933950" cy="3629025"/>
          </a:xfrm>
          <a:prstGeom prst="rect">
            <a:avLst/>
          </a:prstGeom>
        </p:spPr>
      </p:pic>
      <p:sp>
        <p:nvSpPr>
          <p:cNvPr id="406" name="Shape 406"/>
          <p:cNvSpPr txBox="1"/>
          <p:nvPr/>
        </p:nvSpPr>
        <p:spPr>
          <a:xfrm>
            <a:off x="5486400" y="4617700"/>
            <a:ext cx="3657600" cy="457200"/>
          </a:xfrm>
          <a:prstGeom prst="rect">
            <a:avLst/>
          </a:prstGeom>
        </p:spPr>
        <p:txBody>
          <a:bodyPr lIns="91425" tIns="91425" rIns="91425" bIns="91425" anchor="t" anchorCtr="0">
            <a:noAutofit/>
          </a:bodyPr>
          <a:lstStyle/>
          <a:p>
            <a:pPr lvl="0" rtl="0">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(root finding)</a:t>
            </a:r>
          </a:p>
        </p:txBody>
      </p:sp>
      <p:sp>
        <p:nvSpPr>
          <p:cNvPr id="412" name="Shape 412"/>
          <p:cNvSpPr txBox="1"/>
          <p:nvPr/>
        </p:nvSpPr>
        <p:spPr>
          <a:xfrm>
            <a:off x="217500" y="951750"/>
            <a:ext cx="3657600" cy="457200"/>
          </a:xfrm>
          <a:prstGeom prst="rect">
            <a:avLst/>
          </a:prstGeom>
        </p:spPr>
        <p:txBody>
          <a:bodyPr lIns="91425" tIns="91425" rIns="91425" bIns="91425" anchor="t" anchorCtr="0">
            <a:noAutofit/>
          </a:bodyPr>
          <a:lstStyle/>
          <a:p>
            <a:pPr lvl="0" rtl="0">
              <a:buNone/>
            </a:pPr>
            <a:r>
              <a:rPr lang="en"/>
              <a:t>Passing functions as Arguments</a:t>
            </a:r>
          </a:p>
        </p:txBody>
      </p:sp>
      <p:graphicFrame>
        <p:nvGraphicFramePr>
          <p:cNvPr id="413" name="Shape 413"/>
          <p:cNvGraphicFramePr/>
          <p:nvPr/>
        </p:nvGraphicFramePr>
        <p:xfrm>
          <a:off x="217500" y="1408950"/>
          <a:ext cx="8520000" cy="1193800"/>
        </p:xfrm>
        <a:graphic>
          <a:graphicData uri="http://schemas.openxmlformats.org/drawingml/2006/table">
            <a:tbl>
              <a:tblPr>
                <a:noFill/>
                <a:tableStyleId>{0344C386-02BF-46EE-B568-14BCFD880804}</a:tableStyleId>
              </a:tblPr>
              <a:tblGrid>
                <a:gridCol w="8520000"/>
              </a:tblGrid>
              <a:tr h="0">
                <a:tc>
                  <a:txBody>
                    <a:bodyPr/>
                    <a:lstStyle/>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double</a:t>
                      </a:r>
                      <a:r>
                        <a:rPr lang="en">
                          <a:latin typeface="Consolas"/>
                          <a:ea typeface="Consolas"/>
                          <a:cs typeface="Consolas"/>
                          <a:sym typeface="Consolas"/>
                        </a:rPr>
                        <a:t> bisection_rf</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x0</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tol</a:t>
                      </a:r>
                      <a:r>
                        <a:rPr lang="en">
                          <a:solidFill>
                            <a:srgbClr val="666600"/>
                          </a:solidFill>
                          <a:latin typeface="Consolas"/>
                          <a:ea typeface="Consolas"/>
                          <a:cs typeface="Consolas"/>
                          <a:sym typeface="Consolas"/>
                        </a:rPr>
                        <a:t>)</a:t>
                      </a:r>
                      <a:r>
                        <a:rPr lang="en">
                          <a:latin typeface="Consolas"/>
                          <a:ea typeface="Consolas"/>
                          <a:cs typeface="Consolas"/>
                          <a:sym typeface="Consolas"/>
                        </a:rPr>
                        <a:t>;</a:t>
                      </a:r>
                    </a:p>
                  </a:txBody>
                  <a:tcPr marL="63500" marR="63500" marT="63500" marB="63500"/>
                </a:tc>
              </a:tr>
            </a:tbl>
          </a:graphicData>
        </a:graphic>
      </p:graphicFrame>
      <p:sp>
        <p:nvSpPr>
          <p:cNvPr id="414" name="Shape 414"/>
          <p:cNvSpPr txBox="1"/>
          <p:nvPr/>
        </p:nvSpPr>
        <p:spPr>
          <a:xfrm>
            <a:off x="511550" y="3097250"/>
            <a:ext cx="8017499" cy="457200"/>
          </a:xfrm>
          <a:prstGeom prst="rect">
            <a:avLst/>
          </a:prstGeom>
        </p:spPr>
        <p:txBody>
          <a:bodyPr lIns="91425" tIns="91425" rIns="91425" bIns="91425" anchor="t" anchorCtr="0">
            <a:noAutofit/>
          </a:bodyPr>
          <a:lstStyle/>
          <a:p>
            <a:pPr>
              <a:buNone/>
            </a:pPr>
            <a:r>
              <a:rPr lang="en"/>
              <a:t>f is of type  DFD which is a function that takes a double as input and returns a double</a:t>
            </a:r>
          </a:p>
        </p:txBody>
      </p:sp>
      <p:cxnSp>
        <p:nvCxnSpPr>
          <p:cNvPr id="415" name="Shape 415"/>
          <p:cNvCxnSpPr/>
          <p:nvPr/>
        </p:nvCxnSpPr>
        <p:spPr>
          <a:xfrm rot="10800000" flipH="1">
            <a:off x="641775" y="2529950"/>
            <a:ext cx="1953299" cy="5300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421" name="Shape 421"/>
          <p:cNvPicPr preferRelativeResize="0"/>
          <p:nvPr/>
        </p:nvPicPr>
        <p:blipFill>
          <a:blip r:embed="rId3"/>
          <a:stretch>
            <a:fillRect/>
          </a:stretch>
        </p:blipFill>
        <p:spPr>
          <a:xfrm>
            <a:off x="260275" y="1143350"/>
            <a:ext cx="4933950" cy="3629025"/>
          </a:xfrm>
          <a:prstGeom prst="rect">
            <a:avLst/>
          </a:prstGeom>
        </p:spPr>
      </p:pic>
      <p:sp>
        <p:nvSpPr>
          <p:cNvPr id="422" name="Shape 422"/>
          <p:cNvSpPr/>
          <p:nvPr/>
        </p:nvSpPr>
        <p:spPr>
          <a:xfrm rot="10800000">
            <a:off x="1904600" y="4070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23" name="Shape 423"/>
          <p:cNvSpPr txBox="1"/>
          <p:nvPr/>
        </p:nvSpPr>
        <p:spPr>
          <a:xfrm>
            <a:off x="3382974" y="3935300"/>
            <a:ext cx="4682033" cy="457200"/>
          </a:xfrm>
          <a:prstGeom prst="rect">
            <a:avLst/>
          </a:prstGeom>
        </p:spPr>
        <p:txBody>
          <a:bodyPr lIns="91425" tIns="91425" rIns="91425" bIns="91425" anchor="t" anchorCtr="0">
            <a:noAutofit/>
          </a:bodyPr>
          <a:lstStyle/>
          <a:p>
            <a:pPr>
              <a:buNone/>
            </a:pPr>
            <a:r>
              <a:rPr lang="en" dirty="0"/>
              <a:t>How did I know? Because its the code copied from notes. Read your class notes</a:t>
            </a:r>
            <a:r>
              <a:rPr lang="en" dirty="0" smtClean="0"/>
              <a:t>! More Importantly try to understand the concepts</a:t>
            </a:r>
            <a:endParaRPr lang="en" dirty="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3" name="TextBox 2"/>
          <p:cNvSpPr txBox="1"/>
          <p:nvPr/>
        </p:nvSpPr>
        <p:spPr>
          <a:xfrm>
            <a:off x="339634" y="2151017"/>
            <a:ext cx="1992853" cy="1384995"/>
          </a:xfrm>
          <a:prstGeom prst="rect">
            <a:avLst/>
          </a:prstGeom>
          <a:noFill/>
        </p:spPr>
        <p:txBody>
          <a:bodyPr wrap="none" rtlCol="0">
            <a:spAutoFit/>
          </a:bodyPr>
          <a:lstStyle/>
          <a:p>
            <a:r>
              <a:rPr lang="en-CA" dirty="0" smtClean="0"/>
              <a:t>Choices:</a:t>
            </a:r>
          </a:p>
          <a:p>
            <a:pPr marL="342900" indent="-342900">
              <a:buAutoNum type="alphaLcPeriod"/>
            </a:pPr>
            <a:r>
              <a:rPr lang="en-CA" dirty="0" smtClean="0"/>
              <a:t>-3</a:t>
            </a:r>
          </a:p>
          <a:p>
            <a:pPr marL="342900" indent="-342900">
              <a:buAutoNum type="alphaLcPeriod"/>
            </a:pPr>
            <a:r>
              <a:rPr lang="en-CA" dirty="0" smtClean="0"/>
              <a:t>2</a:t>
            </a:r>
          </a:p>
          <a:p>
            <a:pPr marL="342900" indent="-342900">
              <a:buAutoNum type="alphaLcPeriod"/>
            </a:pPr>
            <a:r>
              <a:rPr lang="en-CA" dirty="0" smtClean="0"/>
              <a:t>5</a:t>
            </a:r>
          </a:p>
          <a:p>
            <a:pPr marL="342900" indent="-342900">
              <a:buAutoNum type="alphaLcPeriod"/>
            </a:pPr>
            <a:r>
              <a:rPr lang="en-CA" dirty="0" smtClean="0"/>
              <a:t>None of the above</a:t>
            </a:r>
          </a:p>
          <a:p>
            <a:pPr marL="342900" indent="-342900">
              <a:buAutoNum type="alphaLcPeriod"/>
            </a:pPr>
            <a:r>
              <a:rPr lang="en-CA" dirty="0" smtClean="0"/>
              <a:t>All the above</a:t>
            </a:r>
            <a:endParaRPr lang="en-CA" dirty="0"/>
          </a:p>
        </p:txBody>
      </p:sp>
    </p:spTree>
    <p:extLst>
      <p:ext uri="{BB962C8B-B14F-4D97-AF65-F5344CB8AC3E}">
        <p14:creationId xmlns:p14="http://schemas.microsoft.com/office/powerpoint/2010/main" val="8509129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86880510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rot="16200000">
            <a:off x="4962125" y="3733251"/>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406117269"/>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303677298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6200000">
            <a:off x="5371700" y="295098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91450229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082962766"/>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8" name="Shape 422"/>
          <p:cNvSpPr/>
          <p:nvPr/>
        </p:nvSpPr>
        <p:spPr>
          <a:xfrm rot="16200000">
            <a:off x="5140923" y="362562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3" name="Rectangle 2"/>
          <p:cNvSpPr/>
          <p:nvPr/>
        </p:nvSpPr>
        <p:spPr>
          <a:xfrm>
            <a:off x="466526" y="1920778"/>
            <a:ext cx="1989291" cy="1600438"/>
          </a:xfrm>
          <a:prstGeom prst="rect">
            <a:avLst/>
          </a:prstGeom>
        </p:spPr>
        <p:txBody>
          <a:bodyPr wrap="square">
            <a:spAutoFit/>
          </a:bodyPr>
          <a:lstStyle/>
          <a:p>
            <a:r>
              <a:rPr lang="en-CA" dirty="0">
                <a:solidFill>
                  <a:srgbClr val="252525"/>
                </a:solidFill>
                <a:latin typeface="Arial" panose="020B0604020202020204" pitchFamily="34" charset="0"/>
              </a:rPr>
              <a:t>The </a:t>
            </a:r>
            <a:r>
              <a:rPr lang="en-CA" dirty="0" smtClean="0">
                <a:solidFill>
                  <a:srgbClr val="252525"/>
                </a:solidFill>
                <a:latin typeface="Arial" panose="020B0604020202020204" pitchFamily="34" charset="0"/>
              </a:rPr>
              <a:t>bisection method is </a:t>
            </a:r>
            <a:r>
              <a:rPr lang="en-CA" dirty="0">
                <a:solidFill>
                  <a:srgbClr val="252525"/>
                </a:solidFill>
                <a:latin typeface="Arial" panose="020B0604020202020204" pitchFamily="34" charset="0"/>
              </a:rPr>
              <a:t>guaranteed to </a:t>
            </a:r>
            <a:r>
              <a:rPr lang="en-CA" dirty="0" smtClean="0">
                <a:solidFill>
                  <a:srgbClr val="252525"/>
                </a:solidFill>
                <a:latin typeface="Arial" panose="020B0604020202020204" pitchFamily="34" charset="0"/>
              </a:rPr>
              <a:t>fin a root in this interval since we have a continuous function and our two points are above and below zero</a:t>
            </a:r>
            <a:endParaRPr lang="en-CA" dirty="0"/>
          </a:p>
        </p:txBody>
      </p:sp>
      <p:sp>
        <p:nvSpPr>
          <p:cNvPr id="4" name="TextBox 3"/>
          <p:cNvSpPr txBox="1"/>
          <p:nvPr/>
        </p:nvSpPr>
        <p:spPr>
          <a:xfrm>
            <a:off x="6672682" y="3206398"/>
            <a:ext cx="1717137" cy="307777"/>
          </a:xfrm>
          <a:prstGeom prst="rect">
            <a:avLst/>
          </a:prstGeom>
          <a:noFill/>
        </p:spPr>
        <p:txBody>
          <a:bodyPr wrap="none" rtlCol="0">
            <a:spAutoFit/>
          </a:bodyPr>
          <a:lstStyle/>
          <a:p>
            <a:r>
              <a:rPr lang="en-CA" dirty="0" smtClean="0"/>
              <a:t>Answer: C root at 5</a:t>
            </a:r>
            <a:endParaRPr lang="en-CA" dirty="0"/>
          </a:p>
        </p:txBody>
      </p:sp>
    </p:spTree>
    <p:extLst>
      <p:ext uri="{BB962C8B-B14F-4D97-AF65-F5344CB8AC3E}">
        <p14:creationId xmlns:p14="http://schemas.microsoft.com/office/powerpoint/2010/main" val="282135097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Pointers Example</a:t>
            </a:r>
          </a:p>
        </p:txBody>
      </p:sp>
      <p:pic>
        <p:nvPicPr>
          <p:cNvPr id="48" name="Shape 48"/>
          <p:cNvPicPr preferRelativeResize="0"/>
          <p:nvPr/>
        </p:nvPicPr>
        <p:blipFill>
          <a:blip r:embed="rId3"/>
          <a:stretch>
            <a:fillRect/>
          </a:stretch>
        </p:blipFill>
        <p:spPr>
          <a:xfrm>
            <a:off x="457200" y="0"/>
            <a:ext cx="4379075" cy="5377799"/>
          </a:xfrm>
          <a:prstGeom prst="rect">
            <a:avLst/>
          </a:prstGeom>
        </p:spPr>
      </p:pic>
      <p:sp>
        <p:nvSpPr>
          <p:cNvPr id="49" name="Shape 49"/>
          <p:cNvSpPr txBox="1"/>
          <p:nvPr/>
        </p:nvSpPr>
        <p:spPr>
          <a:xfrm>
            <a:off x="6464725" y="1328025"/>
            <a:ext cx="2649299" cy="2790899"/>
          </a:xfrm>
          <a:prstGeom prst="rect">
            <a:avLst/>
          </a:prstGeom>
        </p:spPr>
        <p:txBody>
          <a:bodyPr lIns="91425" tIns="91425" rIns="91425" bIns="91425" anchor="t" anchorCtr="0">
            <a:noAutofit/>
          </a:bodyPr>
          <a:lstStyle/>
          <a:p>
            <a:pPr lvl="0" rtl="0">
              <a:buNone/>
            </a:pPr>
            <a:r>
              <a:rPr lang="en"/>
              <a:t>What will be printed if we run this program?</a:t>
            </a:r>
          </a:p>
          <a:p>
            <a:endParaRPr lang="en"/>
          </a:p>
          <a:p>
            <a:pPr lvl="0" rtl="0">
              <a:buNone/>
            </a:pPr>
            <a:r>
              <a:rPr lang="en"/>
              <a:t>Solve this problem as if you’re executing the code like a computer</a:t>
            </a:r>
          </a:p>
          <a:p>
            <a:endParaRPr lang="en"/>
          </a:p>
          <a:p>
            <a:pPr>
              <a:buNone/>
            </a:pPr>
            <a:r>
              <a:rPr lang="en">
                <a:solidFill>
                  <a:srgbClr val="FF0000"/>
                </a:solidFill>
              </a:rPr>
              <a:t>Disclaimer</a:t>
            </a:r>
            <a:r>
              <a:rPr lang="en"/>
              <a:t>: the techniques shown are not necessarily how the computer does it, but how you should do it on an exam</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29" name="Shape 429"/>
          <p:cNvPicPr preferRelativeResize="0"/>
          <p:nvPr/>
        </p:nvPicPr>
        <p:blipFill>
          <a:blip r:embed="rId3"/>
          <a:stretch>
            <a:fillRect/>
          </a:stretch>
        </p:blipFill>
        <p:spPr>
          <a:xfrm>
            <a:off x="345600" y="1063375"/>
            <a:ext cx="5762625" cy="3800475"/>
          </a:xfrm>
          <a:prstGeom prst="rect">
            <a:avLst/>
          </a:prstGeom>
        </p:spPr>
      </p:pic>
      <p:sp>
        <p:nvSpPr>
          <p:cNvPr id="430" name="Shape 430"/>
          <p:cNvSpPr txBox="1"/>
          <p:nvPr/>
        </p:nvSpPr>
        <p:spPr>
          <a:xfrm>
            <a:off x="6108225" y="4520325"/>
            <a:ext cx="3657600" cy="457200"/>
          </a:xfrm>
          <a:prstGeom prst="rect">
            <a:avLst/>
          </a:prstGeom>
        </p:spPr>
        <p:txBody>
          <a:bodyPr lIns="91425" tIns="91425" rIns="91425" bIns="91425" anchor="t" anchorCtr="0">
            <a:noAutofit/>
          </a:bodyPr>
          <a:lstStyle/>
          <a:p>
            <a:pPr>
              <a:buNone/>
            </a:pPr>
            <a:r>
              <a:rPr lang="en"/>
              <a:t>Taken from winter 2007 final</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36" name="Shape 436"/>
          <p:cNvPicPr preferRelativeResize="0"/>
          <p:nvPr/>
        </p:nvPicPr>
        <p:blipFill>
          <a:blip r:embed="rId3"/>
          <a:stretch>
            <a:fillRect/>
          </a:stretch>
        </p:blipFill>
        <p:spPr>
          <a:xfrm>
            <a:off x="345600" y="1063375"/>
            <a:ext cx="5762625" cy="3800475"/>
          </a:xfrm>
          <a:prstGeom prst="rect">
            <a:avLst/>
          </a:prstGeom>
        </p:spPr>
      </p:pic>
      <p:sp>
        <p:nvSpPr>
          <p:cNvPr id="437" name="Shape 437"/>
          <p:cNvSpPr txBox="1"/>
          <p:nvPr/>
        </p:nvSpPr>
        <p:spPr>
          <a:xfrm>
            <a:off x="6108225" y="4520325"/>
            <a:ext cx="3657600" cy="457200"/>
          </a:xfrm>
          <a:prstGeom prst="rect">
            <a:avLst/>
          </a:prstGeom>
        </p:spPr>
        <p:txBody>
          <a:bodyPr lIns="91425" tIns="91425" rIns="91425" bIns="91425" anchor="t" anchorCtr="0">
            <a:noAutofit/>
          </a:bodyPr>
          <a:lstStyle/>
          <a:p>
            <a:pPr lvl="0" rtl="0">
              <a:buNone/>
            </a:pPr>
            <a:r>
              <a:rPr lang="en"/>
              <a:t>Taken from winter 2007 final</a:t>
            </a:r>
          </a:p>
        </p:txBody>
      </p:sp>
      <p:sp>
        <p:nvSpPr>
          <p:cNvPr id="438" name="Shape 438"/>
          <p:cNvSpPr/>
          <p:nvPr/>
        </p:nvSpPr>
        <p:spPr>
          <a:xfrm rot="5400000">
            <a:off x="3005975" y="1685299"/>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39" name="Shape 439"/>
          <p:cNvSpPr txBox="1"/>
          <p:nvPr/>
        </p:nvSpPr>
        <p:spPr>
          <a:xfrm>
            <a:off x="5776375" y="1933125"/>
            <a:ext cx="2715600" cy="1392300"/>
          </a:xfrm>
          <a:prstGeom prst="rect">
            <a:avLst/>
          </a:prstGeom>
        </p:spPr>
        <p:txBody>
          <a:bodyPr lIns="91425" tIns="91425" rIns="91425" bIns="91425" anchor="t" anchorCtr="0">
            <a:noAutofit/>
          </a:bodyPr>
          <a:lstStyle/>
          <a:p>
            <a:pPr>
              <a:buNone/>
            </a:pPr>
            <a:r>
              <a:rPr lang="en"/>
              <a:t>Mid point method evaluates the function at the middle of the interval</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rotWithShape="1">
          <a:blip r:embed="rId2"/>
          <a:srcRect t="16402"/>
          <a:stretch/>
        </p:blipFill>
        <p:spPr>
          <a:xfrm>
            <a:off x="2688335" y="1325880"/>
            <a:ext cx="6430921" cy="1783080"/>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935428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a:blip r:embed="rId2"/>
          <a:stretch>
            <a:fillRect/>
          </a:stretch>
        </p:blipFill>
        <p:spPr>
          <a:xfrm>
            <a:off x="2971800" y="1764792"/>
            <a:ext cx="5715000" cy="1895475"/>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solidFill>
                  <a:srgbClr val="00B050"/>
                </a:solidFill>
              </a:rPr>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474820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a:t>Numerical Methods (IVP)</a:t>
            </a:r>
          </a:p>
        </p:txBody>
      </p:sp>
      <p:pic>
        <p:nvPicPr>
          <p:cNvPr id="445" name="Shape 445"/>
          <p:cNvPicPr preferRelativeResize="0"/>
          <p:nvPr/>
        </p:nvPicPr>
        <p:blipFill>
          <a:blip r:embed="rId3"/>
          <a:stretch>
            <a:fillRect/>
          </a:stretch>
        </p:blipFill>
        <p:spPr>
          <a:xfrm>
            <a:off x="457200" y="1426650"/>
            <a:ext cx="5838825" cy="2571750"/>
          </a:xfrm>
          <a:prstGeom prst="rect">
            <a:avLst/>
          </a:prstGeom>
        </p:spPr>
      </p:pic>
      <p:sp>
        <p:nvSpPr>
          <p:cNvPr id="446" name="Shape 446"/>
          <p:cNvSpPr txBox="1"/>
          <p:nvPr/>
        </p:nvSpPr>
        <p:spPr>
          <a:xfrm>
            <a:off x="4622650" y="4222700"/>
            <a:ext cx="3657600" cy="457200"/>
          </a:xfrm>
          <a:prstGeom prst="rect">
            <a:avLst/>
          </a:prstGeom>
        </p:spPr>
        <p:txBody>
          <a:bodyPr lIns="91425" tIns="91425" rIns="91425" bIns="91425" anchor="t" anchorCtr="0">
            <a:noAutofit/>
          </a:bodyPr>
          <a:lstStyle/>
          <a:p>
            <a:pPr>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(IVP)</a:t>
            </a:r>
          </a:p>
        </p:txBody>
      </p:sp>
      <p:pic>
        <p:nvPicPr>
          <p:cNvPr id="452" name="Shape 452"/>
          <p:cNvPicPr preferRelativeResize="0"/>
          <p:nvPr/>
        </p:nvPicPr>
        <p:blipFill>
          <a:blip r:embed="rId3"/>
          <a:stretch>
            <a:fillRect/>
          </a:stretch>
        </p:blipFill>
        <p:spPr>
          <a:xfrm>
            <a:off x="457200" y="1426650"/>
            <a:ext cx="5838825" cy="2571750"/>
          </a:xfrm>
          <a:prstGeom prst="rect">
            <a:avLst/>
          </a:prstGeom>
        </p:spPr>
      </p:pic>
      <p:sp>
        <p:nvSpPr>
          <p:cNvPr id="453" name="Shape 453"/>
          <p:cNvSpPr/>
          <p:nvPr/>
        </p:nvSpPr>
        <p:spPr>
          <a:xfrm>
            <a:off x="223150" y="36850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54" name="Shape 454"/>
          <p:cNvSpPr txBox="1"/>
          <p:nvPr/>
        </p:nvSpPr>
        <p:spPr>
          <a:xfrm>
            <a:off x="2316000" y="3080500"/>
            <a:ext cx="6240900" cy="1858200"/>
          </a:xfrm>
          <a:prstGeom prst="rect">
            <a:avLst/>
          </a:prstGeom>
        </p:spPr>
        <p:txBody>
          <a:bodyPr lIns="91425" tIns="91425" rIns="91425" bIns="91425" anchor="t" anchorCtr="0">
            <a:noAutofit/>
          </a:bodyPr>
          <a:lstStyle/>
          <a:p>
            <a:pPr marL="457200" lvl="0" indent="-317500" rtl="0">
              <a:buClr>
                <a:srgbClr val="000000"/>
              </a:buClr>
              <a:buSzPct val="100000"/>
              <a:buFont typeface="Arial"/>
              <a:buAutoNum type="arabicPeriod"/>
            </a:pPr>
            <a:r>
              <a:rPr lang="en"/>
              <a:t>false, Euler method is used for any first order ODE</a:t>
            </a:r>
          </a:p>
          <a:p>
            <a:pPr marL="457200" lvl="0" indent="-317500" rtl="0">
              <a:buClr>
                <a:srgbClr val="000000"/>
              </a:buClr>
              <a:buSzPct val="100000"/>
              <a:buFont typeface="Arial"/>
              <a:buAutoNum type="arabicPeriod"/>
            </a:pPr>
            <a:r>
              <a:rPr lang="en"/>
              <a:t>true, euler method needs a smaller step size to achieve the same accuracy</a:t>
            </a:r>
          </a:p>
          <a:p>
            <a:pPr marL="457200" lvl="0" indent="-317500" rtl="0">
              <a:buClr>
                <a:srgbClr val="000000"/>
              </a:buClr>
              <a:buSzPct val="100000"/>
              <a:buFont typeface="Arial"/>
              <a:buAutoNum type="arabicPeriod"/>
            </a:pPr>
            <a:r>
              <a:rPr lang="en"/>
              <a:t>false, these are all methods for solving initial value problems</a:t>
            </a:r>
          </a:p>
          <a:p>
            <a:pPr marL="457200" lvl="0" indent="-317500">
              <a:buClr>
                <a:srgbClr val="000000"/>
              </a:buClr>
              <a:buSzPct val="100000"/>
              <a:buFont typeface="Arial"/>
              <a:buAutoNum type="arabicPeriod"/>
            </a:pPr>
            <a:r>
              <a:rPr lang="en"/>
              <a:t>false, All numerical methods have some error</a:t>
            </a: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a:t>
            </a:r>
          </a:p>
        </p:txBody>
      </p:sp>
      <p:sp>
        <p:nvSpPr>
          <p:cNvPr id="460" name="Shape 460"/>
          <p:cNvSpPr txBox="1"/>
          <p:nvPr/>
        </p:nvSpPr>
        <p:spPr>
          <a:xfrm>
            <a:off x="457200" y="1223100"/>
            <a:ext cx="5487600" cy="2697300"/>
          </a:xfrm>
          <a:prstGeom prst="rect">
            <a:avLst/>
          </a:prstGeom>
        </p:spPr>
        <p:txBody>
          <a:bodyPr lIns="91425" tIns="91425" rIns="91425" bIns="91425" anchor="t" anchorCtr="0">
            <a:noAutofit/>
          </a:bodyPr>
          <a:lstStyle/>
          <a:p>
            <a:pPr lvl="0" rtl="0">
              <a:buNone/>
            </a:pPr>
            <a:r>
              <a:rPr lang="en"/>
              <a:t>Is there a trick to do these types of problems?</a:t>
            </a:r>
          </a:p>
          <a:p>
            <a:endParaRPr lang="en"/>
          </a:p>
          <a:p>
            <a:pPr lvl="0" rtl="0">
              <a:buNone/>
            </a:pPr>
            <a:r>
              <a:rPr lang="en"/>
              <a:t>Yes. Memorize all the algorithms</a:t>
            </a:r>
          </a:p>
          <a:p>
            <a:endParaRPr lang="en"/>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68300" y="2143050"/>
            <a:ext cx="2807400" cy="857400"/>
          </a:xfrm>
          <a:prstGeom prst="rect">
            <a:avLst/>
          </a:prstGeom>
        </p:spPr>
        <p:txBody>
          <a:bodyPr lIns="91425" tIns="91425" rIns="91425" bIns="91425" anchor="b" anchorCtr="0">
            <a:noAutofit/>
          </a:bodyPr>
          <a:lstStyle/>
          <a:p>
            <a:pPr>
              <a:buNone/>
            </a:pPr>
            <a:r>
              <a:rPr lang="en"/>
              <a:t>Good Luck!</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55" name="Shape 55"/>
          <p:cNvPicPr preferRelativeResize="0"/>
          <p:nvPr/>
        </p:nvPicPr>
        <p:blipFill>
          <a:blip r:embed="rId3"/>
          <a:stretch>
            <a:fillRect/>
          </a:stretch>
        </p:blipFill>
        <p:spPr>
          <a:xfrm>
            <a:off x="457200" y="1328025"/>
            <a:ext cx="2171700" cy="2667000"/>
          </a:xfrm>
          <a:prstGeom prst="rect">
            <a:avLst/>
          </a:prstGeom>
        </p:spPr>
      </p:pic>
      <p:sp>
        <p:nvSpPr>
          <p:cNvPr id="56" name="Shape 56"/>
          <p:cNvSpPr txBox="1"/>
          <p:nvPr/>
        </p:nvSpPr>
        <p:spPr>
          <a:xfrm>
            <a:off x="6464725" y="1328025"/>
            <a:ext cx="2649299" cy="829199"/>
          </a:xfrm>
          <a:prstGeom prst="rect">
            <a:avLst/>
          </a:prstGeom>
        </p:spPr>
        <p:txBody>
          <a:bodyPr lIns="91425" tIns="91425" rIns="91425" bIns="91425" anchor="t" anchorCtr="0">
            <a:noAutofit/>
          </a:bodyPr>
          <a:lstStyle/>
          <a:p>
            <a:pPr lvl="0" rtl="0">
              <a:buNone/>
            </a:pPr>
            <a:r>
              <a:rPr lang="en"/>
              <a:t>line 1 to 10 is just declarations.</a:t>
            </a:r>
          </a:p>
          <a:p>
            <a:pPr lvl="0" rtl="0">
              <a:buNone/>
            </a:pPr>
            <a:r>
              <a:rPr lang="en"/>
              <a:t>Run till line 10 and build a table of variables:</a:t>
            </a:r>
          </a:p>
          <a:p>
            <a:endParaRPr lang="en"/>
          </a:p>
        </p:txBody>
      </p:sp>
      <p:sp>
        <p:nvSpPr>
          <p:cNvPr id="57" name="Shape 57"/>
          <p:cNvSpPr/>
          <p:nvPr/>
        </p:nvSpPr>
        <p:spPr>
          <a:xfrm>
            <a:off x="195500" y="25279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58" name="Shape 58"/>
          <p:cNvGraphicFramePr/>
          <p:nvPr/>
        </p:nvGraphicFramePr>
        <p:xfrm>
          <a:off x="6662050" y="3023612"/>
          <a:ext cx="2058450" cy="1981050"/>
        </p:xfrm>
        <a:graphic>
          <a:graphicData uri="http://schemas.openxmlformats.org/drawingml/2006/table">
            <a:tbl>
              <a:tblPr>
                <a:noFill/>
                <a:tableStyleId>{EF63AC80-7332-454C-90E3-BAA73792E18F}</a:tableStyleId>
              </a:tblPr>
              <a:tblGrid>
                <a:gridCol w="686150"/>
                <a:gridCol w="686150"/>
                <a:gridCol w="686150"/>
              </a:tblGrid>
              <a:tr h="225900">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a:buNone/>
                      </a:pPr>
                      <a:r>
                        <a:rPr lang="en"/>
                        <a:t>i</a:t>
                      </a:r>
                    </a:p>
                  </a:txBody>
                  <a:tcPr marL="91425" marR="91425" marT="91425" marB="91425"/>
                </a:tc>
                <a:tc>
                  <a:txBody>
                    <a:bodyPr/>
                    <a:lstStyle/>
                    <a:p>
                      <a:pPr>
                        <a:buNone/>
                      </a:pPr>
                      <a:r>
                        <a:rPr lang="en"/>
                        <a:t>10</a:t>
                      </a:r>
                    </a:p>
                  </a:txBody>
                  <a:tcPr marL="91425" marR="91425" marT="91425" marB="91425"/>
                </a:tc>
                <a:tc>
                  <a:txBody>
                    <a:bodyPr/>
                    <a:lstStyle/>
                    <a:p>
                      <a:pPr>
                        <a:buNone/>
                      </a:pPr>
                      <a:r>
                        <a:rPr lang="en"/>
                        <a:t>&amp;i</a:t>
                      </a:r>
                    </a:p>
                  </a:txBody>
                  <a:tcPr marL="91425" marR="91425" marT="91425" marB="91425"/>
                </a:tc>
              </a:tr>
              <a:tr h="225900">
                <a:tc>
                  <a:txBody>
                    <a:bodyPr/>
                    <a:lstStyle/>
                    <a:p>
                      <a:pPr>
                        <a:buNone/>
                      </a:pPr>
                      <a:r>
                        <a:rPr lang="en"/>
                        <a:t>j</a:t>
                      </a:r>
                    </a:p>
                  </a:txBody>
                  <a:tcPr marL="91425" marR="91425" marT="91425" marB="91425"/>
                </a:tc>
                <a:tc>
                  <a:txBody>
                    <a:bodyPr/>
                    <a:lstStyle/>
                    <a:p>
                      <a:pPr>
                        <a:buNone/>
                      </a:pPr>
                      <a:r>
                        <a:rPr lang="en"/>
                        <a:t>10</a:t>
                      </a:r>
                    </a:p>
                  </a:txBody>
                  <a:tcPr marL="91425" marR="91425" marT="91425" marB="91425"/>
                </a:tc>
                <a:tc>
                  <a:txBody>
                    <a:bodyPr/>
                    <a:lstStyle/>
                    <a:p>
                      <a:pPr>
                        <a:buNone/>
                      </a:pPr>
                      <a:r>
                        <a:rPr lang="en"/>
                        <a:t>&amp;j</a:t>
                      </a:r>
                    </a:p>
                  </a:txBody>
                  <a:tcPr marL="91425" marR="91425" marT="91425" marB="91425"/>
                </a:tc>
              </a:tr>
              <a:tr h="225900">
                <a:tc>
                  <a:txBody>
                    <a:bodyPr/>
                    <a:lstStyle/>
                    <a:p>
                      <a:pPr>
                        <a:buNone/>
                      </a:pPr>
                      <a:r>
                        <a:rPr lang="en"/>
                        <a:t>p</a:t>
                      </a:r>
                    </a:p>
                  </a:txBody>
                  <a:tcPr marL="91425" marR="91425" marT="91425" marB="91425"/>
                </a:tc>
                <a:tc>
                  <a:txBody>
                    <a:bodyPr/>
                    <a:lstStyle/>
                    <a:p>
                      <a:pPr>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a:buNone/>
                      </a:pPr>
                      <a:r>
                        <a:rPr lang="en"/>
                        <a:t>q</a:t>
                      </a:r>
                    </a:p>
                  </a:txBody>
                  <a:tcPr marL="91425" marR="91425" marT="91425" marB="91425"/>
                </a:tc>
                <a:tc>
                  <a:txBody>
                    <a:bodyPr/>
                    <a:lstStyle/>
                    <a:p>
                      <a:pPr>
                        <a:buNone/>
                      </a:pPr>
                      <a:r>
                        <a:rPr lang="en"/>
                        <a:t>&amp;p</a:t>
                      </a:r>
                    </a:p>
                  </a:txBody>
                  <a:tcPr marL="91425" marR="91425" marT="91425" marB="91425"/>
                </a:tc>
                <a:tc>
                  <a:txBody>
                    <a:bodyPr/>
                    <a:lstStyle/>
                    <a:p>
                      <a:pPr>
                        <a:buNone/>
                      </a:pPr>
                      <a:r>
                        <a:rPr lang="en"/>
                        <a:t>&amp;q</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64" name="Shape 64"/>
          <p:cNvPicPr preferRelativeResize="0"/>
          <p:nvPr/>
        </p:nvPicPr>
        <p:blipFill>
          <a:blip r:embed="rId3"/>
          <a:stretch>
            <a:fillRect/>
          </a:stretch>
        </p:blipFill>
        <p:spPr>
          <a:xfrm>
            <a:off x="457200" y="1328025"/>
            <a:ext cx="2171700" cy="2667000"/>
          </a:xfrm>
          <a:prstGeom prst="rect">
            <a:avLst/>
          </a:prstGeom>
        </p:spPr>
      </p:pic>
      <p:sp>
        <p:nvSpPr>
          <p:cNvPr id="65" name="Shape 65"/>
          <p:cNvSpPr txBox="1"/>
          <p:nvPr/>
        </p:nvSpPr>
        <p:spPr>
          <a:xfrm>
            <a:off x="6455425" y="1132700"/>
            <a:ext cx="2649299" cy="1671600"/>
          </a:xfrm>
          <a:prstGeom prst="rect">
            <a:avLst/>
          </a:prstGeom>
        </p:spPr>
        <p:txBody>
          <a:bodyPr lIns="91425" tIns="91425" rIns="91425" bIns="91425" anchor="t" anchorCtr="0">
            <a:noAutofit/>
          </a:bodyPr>
          <a:lstStyle/>
          <a:p>
            <a:pPr lvl="0" rtl="0">
              <a:buNone/>
            </a:pPr>
            <a:r>
              <a:rPr lang="en"/>
              <a:t>Line 12 is the first line that edits a value</a:t>
            </a:r>
          </a:p>
          <a:p>
            <a:endParaRPr lang="en"/>
          </a:p>
          <a:p>
            <a:pPr lvl="0" rtl="0">
              <a:buNone/>
            </a:pPr>
            <a:r>
              <a:rPr lang="en"/>
              <a:t>Anytime you see a dereference. Check the table and substitute the name of the correct variable.</a:t>
            </a:r>
          </a:p>
        </p:txBody>
      </p:sp>
      <p:sp>
        <p:nvSpPr>
          <p:cNvPr id="66" name="Shape 66"/>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67" name="Shape 67"/>
          <p:cNvGraphicFramePr/>
          <p:nvPr/>
        </p:nvGraphicFramePr>
        <p:xfrm>
          <a:off x="6662050" y="3023612"/>
          <a:ext cx="2058450" cy="1981050"/>
        </p:xfrm>
        <a:graphic>
          <a:graphicData uri="http://schemas.openxmlformats.org/drawingml/2006/table">
            <a:tbl>
              <a:tblPr>
                <a:noFill/>
                <a:tableStyleId>{D6105FA6-8363-4D63-9F3F-DD9E7D7A4D07}</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68" name="Shape 68"/>
          <p:cNvPicPr preferRelativeResize="0"/>
          <p:nvPr/>
        </p:nvPicPr>
        <p:blipFill>
          <a:blip r:embed="rId4"/>
          <a:stretch>
            <a:fillRect/>
          </a:stretch>
        </p:blipFill>
        <p:spPr>
          <a:xfrm>
            <a:off x="3381400" y="1561650"/>
            <a:ext cx="1485900" cy="361950"/>
          </a:xfrm>
          <a:prstGeom prst="rect">
            <a:avLst/>
          </a:prstGeom>
        </p:spPr>
      </p:pic>
      <p:cxnSp>
        <p:nvCxnSpPr>
          <p:cNvPr id="69" name="Shape 69"/>
          <p:cNvCxnSpPr>
            <a:endCxn id="68"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70" name="Shape 70"/>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71" name="Shape 71"/>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72" name="Shape 72"/>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73" name="Shape 73"/>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74" name="Shape 74"/>
          <p:cNvPicPr preferRelativeResize="0"/>
          <p:nvPr/>
        </p:nvPicPr>
        <p:blipFill>
          <a:blip r:embed="rId5"/>
          <a:stretch>
            <a:fillRect/>
          </a:stretch>
        </p:blipFill>
        <p:spPr>
          <a:xfrm>
            <a:off x="3643337" y="2726812"/>
            <a:ext cx="962025" cy="276225"/>
          </a:xfrm>
          <a:prstGeom prst="rect">
            <a:avLst/>
          </a:prstGeom>
        </p:spPr>
      </p:pic>
      <p:cxnSp>
        <p:nvCxnSpPr>
          <p:cNvPr id="75" name="Shape 75"/>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76" name="Shape 76"/>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82" name="Shape 82"/>
          <p:cNvPicPr preferRelativeResize="0"/>
          <p:nvPr/>
        </p:nvPicPr>
        <p:blipFill>
          <a:blip r:embed="rId3"/>
          <a:stretch>
            <a:fillRect/>
          </a:stretch>
        </p:blipFill>
        <p:spPr>
          <a:xfrm>
            <a:off x="457200" y="1328025"/>
            <a:ext cx="2171700" cy="2667000"/>
          </a:xfrm>
          <a:prstGeom prst="rect">
            <a:avLst/>
          </a:prstGeom>
        </p:spPr>
      </p:pic>
      <p:sp>
        <p:nvSpPr>
          <p:cNvPr id="83" name="Shape 83"/>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Now update the value in the table</a:t>
            </a:r>
          </a:p>
        </p:txBody>
      </p:sp>
      <p:sp>
        <p:nvSpPr>
          <p:cNvPr id="84" name="Shape 84"/>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85" name="Shape 85"/>
          <p:cNvGraphicFramePr/>
          <p:nvPr/>
        </p:nvGraphicFramePr>
        <p:xfrm>
          <a:off x="6662050" y="3023612"/>
          <a:ext cx="2058450" cy="1981050"/>
        </p:xfrm>
        <a:graphic>
          <a:graphicData uri="http://schemas.openxmlformats.org/drawingml/2006/table">
            <a:tbl>
              <a:tblPr>
                <a:noFill/>
                <a:tableStyleId>{190E599F-D2AB-4FE5-8515-164108C4D770}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86" name="Shape 86"/>
          <p:cNvPicPr preferRelativeResize="0"/>
          <p:nvPr/>
        </p:nvPicPr>
        <p:blipFill>
          <a:blip r:embed="rId4"/>
          <a:stretch>
            <a:fillRect/>
          </a:stretch>
        </p:blipFill>
        <p:spPr>
          <a:xfrm>
            <a:off x="3381400" y="1561650"/>
            <a:ext cx="1485900" cy="361950"/>
          </a:xfrm>
          <a:prstGeom prst="rect">
            <a:avLst/>
          </a:prstGeom>
        </p:spPr>
      </p:pic>
      <p:cxnSp>
        <p:nvCxnSpPr>
          <p:cNvPr id="87" name="Shape 87"/>
          <p:cNvCxnSpPr>
            <a:endCxn id="86"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88" name="Shape 88"/>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89" name="Shape 89"/>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90" name="Shape 90"/>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91" name="Shape 91"/>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92" name="Shape 92"/>
          <p:cNvPicPr preferRelativeResize="0"/>
          <p:nvPr/>
        </p:nvPicPr>
        <p:blipFill>
          <a:blip r:embed="rId5"/>
          <a:stretch>
            <a:fillRect/>
          </a:stretch>
        </p:blipFill>
        <p:spPr>
          <a:xfrm>
            <a:off x="3643337" y="2726812"/>
            <a:ext cx="962025" cy="276225"/>
          </a:xfrm>
          <a:prstGeom prst="rect">
            <a:avLst/>
          </a:prstGeom>
        </p:spPr>
      </p:pic>
      <p:cxnSp>
        <p:nvCxnSpPr>
          <p:cNvPr id="93" name="Shape 93"/>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94" name="Shape 94"/>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
        <p:nvSpPr>
          <p:cNvPr id="95" name="Shape 95"/>
          <p:cNvSpPr/>
          <p:nvPr/>
        </p:nvSpPr>
        <p:spPr>
          <a:xfrm>
            <a:off x="7246750" y="335710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01" name="Shape 101"/>
          <p:cNvPicPr preferRelativeResize="0"/>
          <p:nvPr/>
        </p:nvPicPr>
        <p:blipFill>
          <a:blip r:embed="rId3"/>
          <a:stretch>
            <a:fillRect/>
          </a:stretch>
        </p:blipFill>
        <p:spPr>
          <a:xfrm>
            <a:off x="457200" y="1328025"/>
            <a:ext cx="2171700" cy="2667000"/>
          </a:xfrm>
          <a:prstGeom prst="rect">
            <a:avLst/>
          </a:prstGeom>
        </p:spPr>
      </p:pic>
      <p:sp>
        <p:nvSpPr>
          <p:cNvPr id="102" name="Shape 102"/>
          <p:cNvSpPr/>
          <p:nvPr/>
        </p:nvSpPr>
        <p:spPr>
          <a:xfrm>
            <a:off x="209000" y="29024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03" name="Shape 103"/>
          <p:cNvGraphicFramePr/>
          <p:nvPr/>
        </p:nvGraphicFramePr>
        <p:xfrm>
          <a:off x="6662050" y="3023612"/>
          <a:ext cx="2058450" cy="1981050"/>
        </p:xfrm>
        <a:graphic>
          <a:graphicData uri="http://schemas.openxmlformats.org/drawingml/2006/table">
            <a:tbl>
              <a:tblPr>
                <a:noFill/>
                <a:tableStyleId>{8C43274D-6D74-465B-BA02-24D36C901F0C}</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04" name="Shape 10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05" name="Shape 10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pic>
        <p:nvPicPr>
          <p:cNvPr id="106" name="Shape 106"/>
          <p:cNvPicPr preferRelativeResize="0"/>
          <p:nvPr/>
        </p:nvPicPr>
        <p:blipFill>
          <a:blip r:embed="rId4"/>
          <a:stretch>
            <a:fillRect/>
          </a:stretch>
        </p:blipFill>
        <p:spPr>
          <a:xfrm>
            <a:off x="3496025" y="1655675"/>
            <a:ext cx="819150" cy="247650"/>
          </a:xfrm>
          <a:prstGeom prst="rect">
            <a:avLst/>
          </a:prstGeom>
        </p:spPr>
      </p:pic>
      <p:cxnSp>
        <p:nvCxnSpPr>
          <p:cNvPr id="107" name="Shape 107"/>
          <p:cNvCxnSpPr>
            <a:endCxn id="106" idx="1"/>
          </p:cNvCxnSpPr>
          <p:nvPr/>
        </p:nvCxnSpPr>
        <p:spPr>
          <a:xfrm rot="10800000" flipH="1">
            <a:off x="1651625" y="1779500"/>
            <a:ext cx="1844399" cy="1247400"/>
          </a:xfrm>
          <a:prstGeom prst="straightConnector1">
            <a:avLst/>
          </a:prstGeom>
          <a:noFill/>
          <a:ln w="19050" cap="flat">
            <a:solidFill>
              <a:schemeClr val="dk2"/>
            </a:solidFill>
            <a:prstDash val="solid"/>
            <a:round/>
            <a:headEnd type="none" w="lg" len="lg"/>
            <a:tailEnd type="triangle" w="lg" len="lg"/>
          </a:ln>
        </p:spPr>
      </p:cxnSp>
      <p:cxnSp>
        <p:nvCxnSpPr>
          <p:cNvPr id="108" name="Shape 108"/>
          <p:cNvCxnSpPr/>
          <p:nvPr/>
        </p:nvCxnSpPr>
        <p:spPr>
          <a:xfrm>
            <a:off x="5912000" y="2177400"/>
            <a:ext cx="0" cy="2346000"/>
          </a:xfrm>
          <a:prstGeom prst="straightConnector1">
            <a:avLst/>
          </a:prstGeom>
          <a:noFill/>
          <a:ln w="19050" cap="flat">
            <a:solidFill>
              <a:schemeClr val="dk2"/>
            </a:solidFill>
            <a:prstDash val="solid"/>
            <a:round/>
            <a:headEnd type="none" w="lg" len="lg"/>
            <a:tailEnd type="none" w="lg" len="lg"/>
          </a:ln>
        </p:spPr>
      </p:cxnSp>
      <p:cxnSp>
        <p:nvCxnSpPr>
          <p:cNvPr id="109" name="Shape 109"/>
          <p:cNvCxnSpPr/>
          <p:nvPr/>
        </p:nvCxnSpPr>
        <p:spPr>
          <a:xfrm>
            <a:off x="5918725" y="4523325"/>
            <a:ext cx="1496699" cy="229199"/>
          </a:xfrm>
          <a:prstGeom prst="straightConnector1">
            <a:avLst/>
          </a:prstGeom>
          <a:noFill/>
          <a:ln w="19050" cap="flat">
            <a:solidFill>
              <a:schemeClr val="dk2"/>
            </a:solidFill>
            <a:prstDash val="solid"/>
            <a:round/>
            <a:headEnd type="none" w="lg" len="lg"/>
            <a:tailEnd type="triangle" w="lg" len="lg"/>
          </a:ln>
        </p:spPr>
      </p:cxnSp>
      <p:pic>
        <p:nvPicPr>
          <p:cNvPr id="110" name="Shape 110"/>
          <p:cNvPicPr preferRelativeResize="0"/>
          <p:nvPr/>
        </p:nvPicPr>
        <p:blipFill>
          <a:blip r:embed="rId5"/>
          <a:stretch>
            <a:fillRect/>
          </a:stretch>
        </p:blipFill>
        <p:spPr>
          <a:xfrm>
            <a:off x="3694150" y="2761425"/>
            <a:ext cx="704850" cy="228600"/>
          </a:xfrm>
          <a:prstGeom prst="rect">
            <a:avLst/>
          </a:prstGeom>
        </p:spPr>
      </p:pic>
      <p:cxnSp>
        <p:nvCxnSpPr>
          <p:cNvPr id="111" name="Shape 111"/>
          <p:cNvCxnSpPr/>
          <p:nvPr/>
        </p:nvCxnSpPr>
        <p:spPr>
          <a:xfrm rot="10800000">
            <a:off x="3761649" y="4914300"/>
            <a:ext cx="3714300" cy="0"/>
          </a:xfrm>
          <a:prstGeom prst="straightConnector1">
            <a:avLst/>
          </a:prstGeom>
          <a:noFill/>
          <a:ln w="19050" cap="flat">
            <a:solidFill>
              <a:schemeClr val="dk2"/>
            </a:solidFill>
            <a:prstDash val="solid"/>
            <a:round/>
            <a:headEnd type="none" w="lg" len="lg"/>
            <a:tailEnd type="none" w="lg" len="lg"/>
          </a:ln>
        </p:spPr>
      </p:cxnSp>
      <p:cxnSp>
        <p:nvCxnSpPr>
          <p:cNvPr id="112" name="Shape 112"/>
          <p:cNvCxnSpPr/>
          <p:nvPr/>
        </p:nvCxnSpPr>
        <p:spPr>
          <a:xfrm>
            <a:off x="3795275" y="3040175"/>
            <a:ext cx="0" cy="1887599"/>
          </a:xfrm>
          <a:prstGeom prst="straightConnector1">
            <a:avLst/>
          </a:prstGeom>
          <a:noFill/>
          <a:ln w="19050" cap="flat">
            <a:solidFill>
              <a:schemeClr val="dk2"/>
            </a:solidFill>
            <a:prstDash val="solid"/>
            <a:round/>
            <a:headEnd type="none" w="lg" len="lg"/>
            <a:tailEnd type="triangle" w="lg" len="lg"/>
          </a:ln>
        </p:spPr>
      </p:cxnSp>
      <p:sp>
        <p:nvSpPr>
          <p:cNvPr id="113" name="Shape 113"/>
          <p:cNvSpPr/>
          <p:nvPr/>
        </p:nvSpPr>
        <p:spPr>
          <a:xfrm>
            <a:off x="7266975" y="416605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114" name="Shape 114"/>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1966</Words>
  <Application>Microsoft Office PowerPoint</Application>
  <PresentationFormat>On-screen Show (16:9)</PresentationFormat>
  <Paragraphs>547</Paragraphs>
  <Slides>57</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Consolas</vt:lpstr>
      <vt:lpstr>Tahoma</vt:lpstr>
      <vt:lpstr>simple-light</vt:lpstr>
      <vt:lpstr>COMP208 FINAL REVIEW</vt:lpstr>
      <vt:lpstr>Useful Links</vt:lpstr>
      <vt:lpstr>Study Strategies</vt:lpstr>
      <vt:lpstr>Contents</vt:lpstr>
      <vt:lpstr>Pointers Example</vt:lpstr>
      <vt:lpstr>Pointers Example</vt:lpstr>
      <vt:lpstr>Pointers Example</vt:lpstr>
      <vt:lpstr>Pointers Example</vt:lpstr>
      <vt:lpstr>Pointers Example</vt:lpstr>
      <vt:lpstr>Pointers Example</vt:lpstr>
      <vt:lpstr>Pointers Example</vt:lpstr>
      <vt:lpstr>Pointers more Examples</vt:lpstr>
      <vt:lpstr>Pointers more Examples</vt:lpstr>
      <vt:lpstr>Pointers more Examples</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Big O</vt:lpstr>
      <vt:lpstr>Big O</vt:lpstr>
      <vt:lpstr>Big O</vt:lpstr>
      <vt:lpstr>Big O</vt:lpstr>
      <vt:lpstr>Big O</vt:lpstr>
      <vt:lpstr>Binary Searching</vt:lpstr>
      <vt:lpstr>Binary Searching</vt:lpstr>
      <vt:lpstr>Binary Searching</vt:lpstr>
      <vt:lpstr>Sorting Algorithms in Plain English</vt:lpstr>
      <vt:lpstr>Sorting Algorithms in Plain English</vt:lpstr>
      <vt:lpstr>Sorting Algorithms in Plain English</vt:lpstr>
      <vt:lpstr>Sorting Algorithms in Plain English</vt:lpstr>
      <vt:lpstr>Sorting Algorithms in Plain English</vt:lpstr>
      <vt:lpstr>Sorting Pop Quiz</vt:lpstr>
      <vt:lpstr>Sorting Pop Quiz</vt:lpstr>
      <vt:lpstr>Sorting Algorithms in Plain English</vt:lpstr>
      <vt:lpstr>Recursion</vt:lpstr>
      <vt:lpstr>Recursion</vt:lpstr>
      <vt:lpstr>Numerical Methods</vt:lpstr>
      <vt:lpstr>Numerical Methods (root finding)</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 (Integration)</vt:lpstr>
      <vt:lpstr>Numerical Methods (Integration)</vt:lpstr>
      <vt:lpstr>Numerical Methods (IVP)</vt:lpstr>
      <vt:lpstr>Numerical Methods (IVP)</vt:lpstr>
      <vt:lpstr>Numerical Methods (IVP)</vt:lpstr>
      <vt:lpstr>Numerical Methods (IVP)</vt:lpstr>
      <vt:lpstr>Numerical Methods </vt:lpstr>
      <vt:lpstr>Good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COMP208 FINAL REVIEW</dc:title>
  <dc:creator>Shabbir Hussain</dc:creator>
  <cp:lastModifiedBy>Shabbir Hussain</cp:lastModifiedBy>
  <cp:revision>18</cp:revision>
  <dcterms:modified xsi:type="dcterms:W3CDTF">2015-04-17T00:52:04Z</dcterms:modified>
</cp:coreProperties>
</file>