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FF6D06B-1286-49A5-82E1-870BD85D821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8022493-812C-452E-9B20-54858162C1F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3568180-F812-41FE-9B95-9070FECA1F5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>
                <a:latin typeface="Arial"/>
              </a:rPr>
              <a:t>Photo credit: </a:t>
            </a:r>
            <a:r>
              <a:rPr lang="en-US">
                <a:latin typeface="Arial"/>
              </a:rPr>
              <a:t>https://theleancoder.wordpress.com/2015/10/11/the-four-pillars-of-object-oriented-design/</a:t>
            </a:r>
            <a:r>
              <a:rPr lang="en-US">
                <a:latin typeface="Arial"/>
              </a:rPr>
              <a:t> 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017410A-C079-46AD-B1F6-CC4803460D0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Photo credit: https://en.wikipedia.org/wiki/Encapsulation_(computer_programming)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2EECFCD-2DCC-4C89-8A82-F5DA985436E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Photo credit: 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2465524-0055-4FDC-B30F-5A09FD15E50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Photo credit: 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C0B4E0D-4910-42D5-AD3F-4EF19170970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88A95E0-32C8-47D5-82BA-2C767365504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Image credit: http://horstmann.com/sjsu/summer2012/unit9/diamond.png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A2EEB3F-A215-4A4D-A8B9-A95A0462C5D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697DA9-3DC5-4631-998C-4E2C7DAF1AD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ffffff"/>
                </a:solidFill>
                <a:latin typeface="Calibri Light"/>
              </a:rPr>
              <a:t>10/11/15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74850428-FA52-457D-936A-0F0D99E7E7B6}" type="slidenum">
              <a:rPr lang="en-US" sz="10300">
                <a:solidFill>
                  <a:srgbClr val="ffffff"/>
                </a:solidFill>
                <a:latin typeface="Calibri Light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i="1" lang="en-US" sz="2000"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 "/>
            </a:pPr>
            <a:r>
              <a:rPr i="1" lang="en-US" sz="2000">
                <a:solidFill>
                  <a:srgbClr val="262626"/>
                </a:solidFill>
                <a:latin typeface="Calibri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 "/>
            </a:pPr>
            <a:r>
              <a:rPr lang="en-US">
                <a:solidFill>
                  <a:srgbClr val="262626"/>
                </a:solidFill>
                <a:latin typeface="Calibri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 "/>
            </a:pPr>
            <a:r>
              <a:rPr lang="en-US">
                <a:solidFill>
                  <a:srgbClr val="262626"/>
                </a:solidFill>
                <a:latin typeface="Calibri Light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000000"/>
                </a:solidFill>
                <a:latin typeface="Calibri Light"/>
              </a:rPr>
              <a:t>10/11/15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1EBC2B6-95A1-4F58-93EC-9790080D5E7B}" type="slidenum">
              <a:rPr lang="en-US" sz="10300">
                <a:solidFill>
                  <a:srgbClr val="50b4c8"/>
                </a:solidFill>
                <a:latin typeface="Calibri Ligh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OO Programming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667440" y="4206960"/>
            <a:ext cx="9227880" cy="164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The details of Java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Abstract class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676800" y="2011680"/>
            <a:ext cx="475848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We want to create a super class that can’t be instantiated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Solution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Abstract class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40280" y="1692360"/>
            <a:ext cx="6067800" cy="42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Dynamic Method dispatching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Want to create multiple enemies with the same interface but have different implementations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00b050"/>
                </a:solidFill>
                <a:latin typeface="Calibri Light"/>
              </a:rPr>
              <a:t>Solution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Dynamic method Dispatching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See code example in the repo if you did not attend tutorial.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Runtime vs Compile time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When is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Compile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time? When is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Runtime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? What does it mean?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Mistakes happen when you are: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writing code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Compiling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Executing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Understanding where in the 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cycle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the error happens helps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diagnose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the issue.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Is there an example?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Yes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, see the code on the  repo if you did not attend the tutorial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Concept Questions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Will an IDE catch compile time errors?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Will an IDE catch runtime errors?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Is there a difference between an abstract class and an interface?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Deliverables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676800" y="2011680"/>
            <a:ext cx="10753200" cy="424908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Software Architecture Document due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Runtime vs compile time explanation: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www.youtube.com/watch?v=QmvmZqpthbc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Dynamic method dispatching: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www.youtube.com/watch?v=PK2mZ39AAzE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OO blog: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https://theleancoder.wordpress.com/2015/10/11/the-four-pillars-of-object-oriented-design/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OO Concepts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9900ff"/>
                </a:solidFill>
                <a:latin typeface="Calibri Light"/>
              </a:rPr>
              <a:t>Abstraction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009900"/>
                </a:solidFill>
                <a:latin typeface="Calibri Light"/>
              </a:rPr>
              <a:t>Encapsulation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cc0000"/>
                </a:solidFill>
                <a:latin typeface="Calibri Light"/>
              </a:rPr>
              <a:t>Inheritance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cc9900"/>
                </a:solidFill>
                <a:latin typeface="Calibri Light"/>
              </a:rPr>
              <a:t>Polymorphism</a:t>
            </a:r>
            <a:r>
              <a:rPr lang="en-US" sz="2400">
                <a:latin typeface="Calibri Light"/>
              </a:rPr>
              <a:t> and </a:t>
            </a:r>
            <a:r>
              <a:rPr b="1" lang="en-US" sz="2400">
                <a:solidFill>
                  <a:srgbClr val="004586"/>
                </a:solidFill>
                <a:latin typeface="Calibri Light"/>
              </a:rPr>
              <a:t>Dynamic Dispatching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004586"/>
                </a:solidFill>
                <a:latin typeface="Calibri Light"/>
              </a:rPr>
              <a:t>Runtime vs </a:t>
            </a:r>
            <a:r>
              <a:rPr b="1" lang="en-US" sz="2400">
                <a:solidFill>
                  <a:srgbClr val="ff3300"/>
                </a:solidFill>
                <a:latin typeface="Calibri Light"/>
              </a:rPr>
              <a:t>Compile</a:t>
            </a:r>
            <a:r>
              <a:rPr b="1" lang="en-US" sz="2400">
                <a:solidFill>
                  <a:srgbClr val="004586"/>
                </a:solidFill>
                <a:latin typeface="Calibri Light"/>
              </a:rPr>
              <a:t> Time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32600" y="5231520"/>
            <a:ext cx="8132760" cy="154476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Abstraction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76800" y="2011680"/>
            <a:ext cx="385704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Class</a:t>
            </a:r>
            <a:r>
              <a:rPr lang="en-US" sz="2400">
                <a:solidFill>
                  <a:srgbClr val="00b050"/>
                </a:solidFill>
                <a:latin typeface="Calibri Light"/>
              </a:rPr>
              <a:t>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vs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Instance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Creating </a:t>
            </a:r>
            <a:r>
              <a:rPr b="1" lang="en-US" sz="2400">
                <a:solidFill>
                  <a:srgbClr val="ffc000"/>
                </a:solidFill>
                <a:latin typeface="Calibri Light"/>
              </a:rPr>
              <a:t>abstractions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of concepts that we can re-use 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320" y="1937880"/>
            <a:ext cx="7031160" cy="354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Encapsulation (information Hiding)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76800" y="2011680"/>
            <a:ext cx="385704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Hiding parts of a program in order to create a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Standard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Interface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75120" y="2377440"/>
            <a:ext cx="5914800" cy="26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Encapsulation (information Hiding)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6800" y="2011680"/>
            <a:ext cx="385704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latin typeface="Calibri Light"/>
              </a:rPr>
              <a:t>Who should have the </a:t>
            </a:r>
            <a:r>
              <a:rPr b="1" lang="en-US" sz="2400">
                <a:solidFill>
                  <a:srgbClr val="00cc00"/>
                </a:solidFill>
                <a:latin typeface="Calibri Light"/>
              </a:rPr>
              <a:t>price</a:t>
            </a:r>
            <a:r>
              <a:rPr lang="en-US" sz="2400">
                <a:latin typeface="Calibri Light"/>
              </a:rPr>
              <a:t> attributes?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2160" y="1785240"/>
            <a:ext cx="4297680" cy="49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Encapsulation (information Hiding)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76800" y="2011680"/>
            <a:ext cx="385704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latin typeface="Calibri Light"/>
              </a:rPr>
              <a:t>Who should have the </a:t>
            </a:r>
            <a:r>
              <a:rPr b="1" lang="en-US" sz="2400">
                <a:solidFill>
                  <a:srgbClr val="00cc00"/>
                </a:solidFill>
                <a:latin typeface="Calibri Light"/>
              </a:rPr>
              <a:t>price</a:t>
            </a:r>
            <a:r>
              <a:rPr lang="en-US" sz="2400">
                <a:latin typeface="Calibri Light"/>
              </a:rPr>
              <a:t> attributes?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latin typeface="Calibri Light"/>
              </a:rPr>
              <a:t>The information Expert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4160" y="2286000"/>
            <a:ext cx="6124320" cy="367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Inheritance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76800" y="2011680"/>
            <a:ext cx="385704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When to use: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Reusing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attributes</a:t>
            </a:r>
            <a:r>
              <a:rPr lang="en-US" sz="2400">
                <a:solidFill>
                  <a:srgbClr val="00b050"/>
                </a:solidFill>
                <a:latin typeface="Calibri Light"/>
              </a:rPr>
              <a:t>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and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Methods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Creating </a:t>
            </a:r>
            <a:r>
              <a:rPr b="1" lang="en-US" sz="2400">
                <a:solidFill>
                  <a:srgbClr val="ffc000"/>
                </a:solidFill>
                <a:latin typeface="Calibri Light"/>
              </a:rPr>
              <a:t>abstractions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of concepts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9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12400" y="1888200"/>
            <a:ext cx="7206480" cy="41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72560" y="2011680"/>
            <a:ext cx="4515840" cy="451584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Inheritance Diamond Problem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How can we create a class that can be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charged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and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paid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330099"/>
                </a:solidFill>
                <a:latin typeface="Calibri Light"/>
              </a:rPr>
              <a:t>Java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will not allow this!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6969240" y="4635360"/>
            <a:ext cx="1179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Charge()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9988920" y="464976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Pay()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Interfaces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Standardizing a method across multiple classes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47" name="Picture 2" descr=""/>
          <p:cNvPicPr/>
          <p:nvPr/>
        </p:nvPicPr>
        <p:blipFill>
          <a:blip r:embed="rId1"/>
          <a:srcRect l="524965" t="0" r="559034" b="1228208"/>
          <a:stretch>
            <a:fillRect/>
          </a:stretch>
        </p:blipFill>
        <p:spPr>
          <a:xfrm>
            <a:off x="5058360" y="864360"/>
            <a:ext cx="6812280" cy="57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