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9.png" ContentType="image/png"/>
  <Override PartName="/ppt/media/image27.png" ContentType="image/png"/>
  <Override PartName="/ppt/media/image26.png" ContentType="image/png"/>
  <Override PartName="/ppt/media/image28.png" ContentType="image/png"/>
  <Override PartName="/ppt/media/image25.png" ContentType="image/png"/>
  <Override PartName="/ppt/media/image24.jpeg" ContentType="image/jpeg"/>
  <Override PartName="/ppt/media/image23.png" ContentType="image/png"/>
  <Override PartName="/ppt/media/image20.png" ContentType="image/png"/>
  <Override PartName="/ppt/media/image19.png" ContentType="image/png"/>
  <Override PartName="/ppt/media/image15.png" ContentType="image/png"/>
  <Override PartName="/ppt/media/image17.png" ContentType="image/png"/>
  <Override PartName="/ppt/media/image14.png" ContentType="image/png"/>
  <Override PartName="/ppt/media/image16.png" ContentType="image/png"/>
  <Override PartName="/ppt/media/image13.png" ContentType="image/png"/>
  <Override PartName="/ppt/media/image11.jpeg" ContentType="image/jpeg"/>
  <Override PartName="/ppt/media/image22.png" ContentType="image/png"/>
  <Override PartName="/ppt/media/image8.jpeg" ContentType="image/jpeg"/>
  <Override PartName="/ppt/media/image21.png" ContentType="image/png"/>
  <Override PartName="/ppt/media/image7.jpeg" ContentType="image/jpeg"/>
  <Override PartName="/ppt/media/image6.png" ContentType="image/png"/>
  <Override PartName="/ppt/media/image10.jpeg" ContentType="image/jpeg"/>
  <Override PartName="/ppt/media/image5.png" ContentType="image/png"/>
  <Override PartName="/ppt/media/image12.jpeg" ContentType="image/jpeg"/>
  <Override PartName="/ppt/media/image18.png" ContentType="image/png"/>
  <Override PartName="/ppt/media/image4.png" ContentType="image/png"/>
  <Override PartName="/ppt/media/image3.png" ContentType="image/png"/>
  <Override PartName="/ppt/media/image9.jpeg" ContentType="image/jpe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11"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12"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13"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14" name="PlaceHolder 5"/>
          <p:cNvSpPr>
            <a:spLocks noGrp="1"/>
          </p:cNvSpPr>
          <p:nvPr>
            <p:ph type="sldNum"/>
          </p:nvPr>
        </p:nvSpPr>
        <p:spPr>
          <a:xfrm>
            <a:off x="4399200" y="9555480"/>
            <a:ext cx="3372840" cy="502560"/>
          </a:xfrm>
          <a:prstGeom prst="rect">
            <a:avLst/>
          </a:prstGeom>
        </p:spPr>
        <p:txBody>
          <a:bodyPr lIns="0" rIns="0" tIns="0" bIns="0" anchor="b"/>
          <a:p>
            <a:pPr algn="r"/>
            <a:fld id="{16C73307-CDCD-4C48-992E-6DEE9BDEB68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85"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DBAEAB5E-87A8-4553-BF22-A2ECDDAFF4BC}" type="slidenum">
              <a:rPr lang="en-US" sz="1200">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97"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AEFDAB05-C265-461F-8A32-1144FDD49A93}" type="slidenum">
              <a:rPr lang="en-US" sz="1200">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99"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2A0AC9CC-9387-4E47-AC64-AC9566D7A774}" type="slidenum">
              <a:rPr lang="en-US" sz="1200">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201"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CA4AC859-5FC3-4CD3-A433-607A9D9E4509}" type="slidenum">
              <a:rPr lang="en-US" sz="12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20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16CCB76C-386B-4DDE-9911-AA7CBFE4A2CE}" type="slidenum">
              <a:rPr lang="en-US" sz="1200">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205"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096ACF7B-3F27-488D-87CC-B7CD1FCF36AB}" type="slidenum">
              <a:rPr lang="en-US" sz="1200">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207"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D527A710-FCC0-4A59-9C09-EC7D6F54CF78}" type="slidenum">
              <a:rPr lang="en-US" sz="1200">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209"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AF80EF59-1F6F-496A-89BC-EA3434EA53A1}" type="slidenum">
              <a:rPr lang="en-US" sz="1200">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211"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BA4A242D-DA44-41E1-B549-D88526C76892}" type="slidenum">
              <a:rPr lang="en-US" sz="1200">
                <a:solidFill>
                  <a:srgbClr val="000000"/>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Image obtained from: http://www.ibm.com/developerworks/rational/library/content/RationalEdge/feb04/3101_figure7.jpg</a:t>
            </a:r>
            <a:endParaRPr/>
          </a:p>
          <a:p>
            <a:endParaRPr/>
          </a:p>
        </p:txBody>
      </p:sp>
      <p:sp>
        <p:nvSpPr>
          <p:cNvPr id="21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92064960-DDFD-42EF-8B3A-CDCF1FB771D0}" type="slidenum">
              <a:rPr lang="en-US" sz="1200">
                <a:solidFill>
                  <a:srgbClr val="000000"/>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Image obtained from: http://www.ibm.com/developerworks/rational/library/content/RationalEdge/feb04/3101_figure7.jpg</a:t>
            </a:r>
            <a:endParaRPr/>
          </a:p>
          <a:p>
            <a:endParaRPr/>
          </a:p>
        </p:txBody>
      </p:sp>
      <p:sp>
        <p:nvSpPr>
          <p:cNvPr id="215"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25F38B63-A797-48EA-BC30-267287F2B05B}" type="slidenum">
              <a:rPr lang="en-US" sz="1200">
                <a:solidFill>
                  <a:srgbClr val="000000"/>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Image obtained from: http://www.ibm.com/developerworks/rational/library/content/RationalEdge/feb04/3101_figure7.jpg</a:t>
            </a:r>
            <a:endParaRPr/>
          </a:p>
          <a:p>
            <a:endParaRPr/>
          </a:p>
        </p:txBody>
      </p:sp>
      <p:sp>
        <p:nvSpPr>
          <p:cNvPr id="217"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C4977496-5484-4FCC-A1BC-EBE254E06C49}" type="slidenum">
              <a:rPr lang="en-US" sz="1200">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Taken from http://upload.wikimedia.org/wikipedia/commons/thumb/9/9b/CheckEmail.svg/440px-CheckEmail.svg.png </a:t>
            </a:r>
            <a:endParaRPr/>
          </a:p>
        </p:txBody>
      </p:sp>
      <p:sp>
        <p:nvSpPr>
          <p:cNvPr id="219"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530DBAC9-CA44-43DF-BED1-D756798E4C34}" type="slidenum">
              <a:rPr lang="en-US" sz="1200">
                <a:solidFill>
                  <a:srgbClr val="000000"/>
                </a:solidFill>
                <a:latin typeface="+mn-lt"/>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Taken from http://upload.wikimedia.org/wikipedia/commons/thumb/9/9b/CheckEmail.svg/440px-CheckEmail.svg.png </a:t>
            </a:r>
            <a:endParaRPr/>
          </a:p>
        </p:txBody>
      </p:sp>
      <p:sp>
        <p:nvSpPr>
          <p:cNvPr id="221"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0E12F925-8DE3-4E56-9129-9148DDFA3146}" type="slidenum">
              <a:rPr lang="en-US" sz="1200">
                <a:solidFill>
                  <a:srgbClr val="000000"/>
                </a:solidFill>
                <a:latin typeface="+mn-lt"/>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Image obtained from: http://www.ibm.com/developerworks/rational/library/content/RationalEdge/feb04/3101_figure7.jpg</a:t>
            </a:r>
            <a:endParaRPr/>
          </a:p>
          <a:p>
            <a:endParaRPr/>
          </a:p>
        </p:txBody>
      </p:sp>
      <p:sp>
        <p:nvSpPr>
          <p:cNvPr id="22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8750AC47-A244-484A-A46F-B7378B31F7DC}"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Humor obtained from reddit.com/r/diwhy</a:t>
            </a:r>
            <a:endParaRPr/>
          </a:p>
          <a:p>
            <a:r>
              <a:rPr lang="en-US" sz="2000">
                <a:latin typeface="Arial"/>
              </a:rPr>
              <a:t>https://www.youtube.com/watch?v=FqhZZNUyVFM</a:t>
            </a:r>
            <a:endParaRPr/>
          </a:p>
          <a:p>
            <a:endParaRPr/>
          </a:p>
        </p:txBody>
      </p:sp>
      <p:sp>
        <p:nvSpPr>
          <p:cNvPr id="187"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65ABB0D7-D46A-44CA-8C17-4F122B92849B}"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Image obtained from:</a:t>
            </a:r>
            <a:endParaRPr/>
          </a:p>
          <a:p>
            <a:r>
              <a:rPr lang="en-US" sz="2000">
                <a:latin typeface="Arial"/>
              </a:rPr>
              <a:t>http://www.codeproject.com/Articles/330447/Understanding-Association-Aggregation-and-Composit</a:t>
            </a:r>
            <a:endParaRPr/>
          </a:p>
        </p:txBody>
      </p:sp>
      <p:sp>
        <p:nvSpPr>
          <p:cNvPr id="189"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60953DA5-0E1E-42CA-851C-30C16FA4BD52}"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Photo credit: http://i717.photobucket.com/albums/ww173/prestonjjrtr/Funny/userfriendly.jpg</a:t>
            </a:r>
            <a:endParaRPr/>
          </a:p>
        </p:txBody>
      </p:sp>
      <p:sp>
        <p:nvSpPr>
          <p:cNvPr id="191"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AA227C7E-C61F-4B66-A4A9-D29F70A5240C}" type="slidenum">
              <a:rPr lang="en-US" sz="1200">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9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FE605A09-C5AF-4C1F-960A-2B276662F686}"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95"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EF609528-0AAF-40CD-B453-FADC93437308}"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5" name="" descr=""/>
          <p:cNvPicPr/>
          <p:nvPr/>
        </p:nvPicPr>
        <p:blipFill>
          <a:blip r:embed="rId2"/>
          <a:stretch>
            <a:fillRect/>
          </a:stretch>
        </p:blipFill>
        <p:spPr>
          <a:xfrm>
            <a:off x="3602880" y="1604520"/>
            <a:ext cx="4984920" cy="3977280"/>
          </a:xfrm>
          <a:prstGeom prst="rect">
            <a:avLst/>
          </a:prstGeom>
          <a:ln>
            <a:noFill/>
          </a:ln>
        </p:spPr>
      </p:pic>
      <p:pic>
        <p:nvPicPr>
          <p:cNvPr id="36"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0"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5"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0"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1"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9"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1"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2"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7"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70"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1" name="" descr=""/>
          <p:cNvPicPr/>
          <p:nvPr/>
        </p:nvPicPr>
        <p:blipFill>
          <a:blip r:embed="rId2"/>
          <a:stretch>
            <a:fillRect/>
          </a:stretch>
        </p:blipFill>
        <p:spPr>
          <a:xfrm>
            <a:off x="3602880" y="1604520"/>
            <a:ext cx="4984920" cy="3977280"/>
          </a:xfrm>
          <a:prstGeom prst="rect">
            <a:avLst/>
          </a:prstGeom>
          <a:ln>
            <a:noFill/>
          </a:ln>
        </p:spPr>
      </p:pic>
      <p:pic>
        <p:nvPicPr>
          <p:cNvPr id="72"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7"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1"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2"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7"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8"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9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2"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6"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8"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9"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4"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06"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07"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8" name="" descr=""/>
          <p:cNvPicPr/>
          <p:nvPr/>
        </p:nvPicPr>
        <p:blipFill>
          <a:blip r:embed="rId2"/>
          <a:stretch>
            <a:fillRect/>
          </a:stretch>
        </p:blipFill>
        <p:spPr>
          <a:xfrm>
            <a:off x="3602880" y="1604520"/>
            <a:ext cx="4984920" cy="3977280"/>
          </a:xfrm>
          <a:prstGeom prst="rect">
            <a:avLst/>
          </a:prstGeom>
          <a:ln>
            <a:noFill/>
          </a:ln>
        </p:spPr>
      </p:pic>
      <p:pic>
        <p:nvPicPr>
          <p:cNvPr id="109"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50b4c8"/>
        </a:solidFill>
      </p:bgPr>
    </p:bg>
    <p:spTree>
      <p:nvGrpSpPr>
        <p:cNvPr id="1" name=""/>
        <p:cNvGrpSpPr/>
        <p:nvPr/>
      </p:nvGrpSpPr>
      <p:grpSpPr>
        <a:xfrm>
          <a:off x="0" y="0"/>
          <a:ext cx="0" cy="0"/>
          <a:chOff x="0" y="0"/>
          <a:chExt cx="0" cy="0"/>
        </a:xfrm>
      </p:grpSpPr>
      <p:sp>
        <p:nvSpPr>
          <p:cNvPr id="0" name="CustomShape 1"/>
          <p:cNvSpPr/>
          <p:nvPr/>
        </p:nvSpPr>
        <p:spPr>
          <a:xfrm>
            <a:off x="0" y="0"/>
            <a:ext cx="12191400" cy="6857280"/>
          </a:xfrm>
          <a:prstGeom prst="rect">
            <a:avLst/>
          </a:prstGeom>
          <a:solidFill>
            <a:srgbClr val="50b4c8"/>
          </a:solidFill>
          <a:ln w="12600">
            <a:noFill/>
          </a:ln>
        </p:spPr>
      </p:sp>
      <p:sp>
        <p:nvSpPr>
          <p:cNvPr id="1" name="PlaceHolder 2"/>
          <p:cNvSpPr>
            <a:spLocks noGrp="1"/>
          </p:cNvSpPr>
          <p:nvPr>
            <p:ph type="title"/>
          </p:nvPr>
        </p:nvSpPr>
        <p:spPr>
          <a:xfrm>
            <a:off x="657360" y="499680"/>
            <a:ext cx="10771920" cy="1657800"/>
          </a:xfrm>
          <a:prstGeom prst="rect">
            <a:avLst/>
          </a:prstGeom>
        </p:spPr>
        <p:txBody>
          <a:bodyPr lIns="0" rIns="0" tIns="0" bIns="0" anchor="ctr"/>
          <a:p>
            <a:r>
              <a:rPr lang="en-US">
                <a:latin typeface="Arial"/>
              </a:rPr>
              <a:t>Click to edit the title text format</a:t>
            </a:r>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38"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3" name="CustomShape 1"/>
          <p:cNvSpPr/>
          <p:nvPr/>
        </p:nvSpPr>
        <p:spPr>
          <a:xfrm>
            <a:off x="7620120" y="0"/>
            <a:ext cx="4571280" cy="6857280"/>
          </a:xfrm>
          <a:prstGeom prst="rect">
            <a:avLst/>
          </a:prstGeom>
          <a:solidFill>
            <a:srgbClr val="50b4c8"/>
          </a:solidFill>
          <a:ln w="12600">
            <a:noFill/>
          </a:ln>
        </p:spPr>
      </p:sp>
      <p:sp>
        <p:nvSpPr>
          <p:cNvPr id="74" name="PlaceHolder 2"/>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75" name="PlaceHolder 3"/>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13.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603360" y="770400"/>
            <a:ext cx="10781640" cy="3351960"/>
          </a:xfrm>
          <a:prstGeom prst="rect">
            <a:avLst/>
          </a:prstGeom>
          <a:noFill/>
          <a:ln>
            <a:noFill/>
          </a:ln>
        </p:spPr>
        <p:txBody>
          <a:bodyPr lIns="90000" rIns="90000" tIns="45000" bIns="45000" anchor="b"/>
          <a:p>
            <a:pPr>
              <a:lnSpc>
                <a:spcPct val="80000"/>
              </a:lnSpc>
            </a:pPr>
            <a:r>
              <a:rPr lang="en-US" sz="8800">
                <a:solidFill>
                  <a:srgbClr val="ffffff"/>
                </a:solidFill>
                <a:latin typeface="Calibri Light"/>
              </a:rPr>
              <a:t>Requirement Modelling</a:t>
            </a:r>
            <a:endParaRPr/>
          </a:p>
        </p:txBody>
      </p:sp>
      <p:sp>
        <p:nvSpPr>
          <p:cNvPr id="116" name="CustomShape 2"/>
          <p:cNvSpPr/>
          <p:nvPr/>
        </p:nvSpPr>
        <p:spPr>
          <a:xfrm>
            <a:off x="667440" y="4206960"/>
            <a:ext cx="9227520" cy="1645200"/>
          </a:xfrm>
          <a:prstGeom prst="rect">
            <a:avLst/>
          </a:prstGeom>
          <a:noFill/>
          <a:ln>
            <a:noFill/>
          </a:ln>
        </p:spPr>
        <p:txBody>
          <a:bodyPr lIns="90000" rIns="90000" tIns="45000" bIns="45000"/>
          <a:p>
            <a:pPr>
              <a:lnSpc>
                <a:spcPct val="100000"/>
              </a:lnSpc>
            </a:pPr>
            <a:r>
              <a:rPr lang="en-US" sz="3200">
                <a:solidFill>
                  <a:srgbClr val="ffffff"/>
                </a:solidFill>
                <a:latin typeface="Calibri Light"/>
              </a:rPr>
              <a:t>Domain Modelling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Exercise</a:t>
            </a:r>
            <a:endParaRPr/>
          </a:p>
        </p:txBody>
      </p:sp>
      <p:sp>
        <p:nvSpPr>
          <p:cNvPr id="141" name="CustomShape 2"/>
          <p:cNvSpPr/>
          <p:nvPr/>
        </p:nvSpPr>
        <p:spPr>
          <a:xfrm>
            <a:off x="676800" y="2011680"/>
            <a:ext cx="10752840" cy="4248720"/>
          </a:xfrm>
          <a:prstGeom prst="rect">
            <a:avLst/>
          </a:prstGeom>
          <a:noFill/>
          <a:ln>
            <a:noFill/>
          </a:ln>
        </p:spPr>
        <p:txBody>
          <a:bodyPr lIns="90000" rIns="90000" tIns="45000" bIns="45000"/>
          <a:p>
            <a:pPr>
              <a:lnSpc>
                <a:spcPct val="85000"/>
              </a:lnSpc>
              <a:buFont typeface="Arial"/>
              <a:buChar char=" "/>
            </a:pPr>
            <a:r>
              <a:rPr lang="en-US">
                <a:solidFill>
                  <a:srgbClr val="262626"/>
                </a:solidFill>
                <a:latin typeface="Calibri Light"/>
              </a:rPr>
              <a:t>The VP Communication of ECSESS needs a new way to send the livewire newsletter to the students in EE, SE and CE. Currently students send him emails and subsequently he sends an email blast to many people including those who do not wish to receive the live wire. </a:t>
            </a:r>
            <a:endParaRPr/>
          </a:p>
          <a:p>
            <a:pPr>
              <a:lnSpc>
                <a:spcPct val="85000"/>
              </a:lnSpc>
              <a:buFont typeface="Arial"/>
              <a:buChar char=" "/>
            </a:pPr>
            <a:r>
              <a:rPr lang="en-US">
                <a:solidFill>
                  <a:srgbClr val="262626"/>
                </a:solidFill>
                <a:latin typeface="Calibri Light"/>
              </a:rPr>
              <a:t>What he would like is system where ECSE students can </a:t>
            </a:r>
            <a:r>
              <a:rPr b="1" lang="en-US">
                <a:solidFill>
                  <a:srgbClr val="00b050"/>
                </a:solidFill>
                <a:latin typeface="Calibri Light"/>
              </a:rPr>
              <a:t>login</a:t>
            </a:r>
            <a:r>
              <a:rPr lang="en-US">
                <a:solidFill>
                  <a:srgbClr val="262626"/>
                </a:solidFill>
                <a:latin typeface="Calibri Light"/>
              </a:rPr>
              <a:t> to their MyMcGill account and </a:t>
            </a:r>
            <a:r>
              <a:rPr b="1" lang="en-US">
                <a:solidFill>
                  <a:srgbClr val="0070c0"/>
                </a:solidFill>
                <a:latin typeface="Calibri Light"/>
              </a:rPr>
              <a:t>post</a:t>
            </a:r>
            <a:r>
              <a:rPr lang="en-US">
                <a:solidFill>
                  <a:srgbClr val="262626"/>
                </a:solidFill>
                <a:latin typeface="Calibri Light"/>
              </a:rPr>
              <a:t> their </a:t>
            </a:r>
            <a:r>
              <a:rPr b="1" lang="en-US">
                <a:solidFill>
                  <a:srgbClr val="00b0f0"/>
                </a:solidFill>
                <a:latin typeface="Calibri Light"/>
              </a:rPr>
              <a:t>announcements</a:t>
            </a:r>
            <a:r>
              <a:rPr lang="en-US">
                <a:solidFill>
                  <a:srgbClr val="262626"/>
                </a:solidFill>
                <a:latin typeface="Calibri Light"/>
              </a:rPr>
              <a:t> or </a:t>
            </a:r>
            <a:r>
              <a:rPr b="1" lang="en-US">
                <a:solidFill>
                  <a:srgbClr val="00b0f0"/>
                </a:solidFill>
                <a:latin typeface="Calibri Light"/>
              </a:rPr>
              <a:t>campus events</a:t>
            </a:r>
            <a:r>
              <a:rPr lang="en-US">
                <a:solidFill>
                  <a:srgbClr val="262626"/>
                </a:solidFill>
                <a:latin typeface="Calibri Light"/>
              </a:rPr>
              <a:t>, these news items can be </a:t>
            </a:r>
            <a:r>
              <a:rPr b="1" lang="en-US">
                <a:solidFill>
                  <a:srgbClr val="ffc000"/>
                </a:solidFill>
                <a:latin typeface="Calibri Light"/>
              </a:rPr>
              <a:t>edited or removed</a:t>
            </a:r>
            <a:r>
              <a:rPr lang="en-US">
                <a:solidFill>
                  <a:srgbClr val="262626"/>
                </a:solidFill>
                <a:latin typeface="Calibri Light"/>
              </a:rPr>
              <a:t>. Those news events would come up on a </a:t>
            </a:r>
            <a:r>
              <a:rPr b="1" lang="en-US">
                <a:solidFill>
                  <a:srgbClr val="002060"/>
                </a:solidFill>
                <a:latin typeface="Calibri Light"/>
              </a:rPr>
              <a:t>news feed </a:t>
            </a:r>
            <a:r>
              <a:rPr lang="en-US">
                <a:solidFill>
                  <a:srgbClr val="262626"/>
                </a:solidFill>
                <a:latin typeface="Calibri Light"/>
              </a:rPr>
              <a:t>that students can view in their MyMcGill page. Of course, he would like to have administrative rights in order to </a:t>
            </a:r>
            <a:r>
              <a:rPr b="1" lang="en-US">
                <a:solidFill>
                  <a:srgbClr val="ff0000"/>
                </a:solidFill>
                <a:latin typeface="Calibri Light"/>
              </a:rPr>
              <a:t>prevent abuse</a:t>
            </a:r>
            <a:r>
              <a:rPr lang="en-US">
                <a:solidFill>
                  <a:srgbClr val="262626"/>
                </a:solidFill>
                <a:latin typeface="Calibri Light"/>
              </a:rPr>
              <a:t>. This would allow him to </a:t>
            </a:r>
            <a:r>
              <a:rPr b="1" lang="en-US">
                <a:solidFill>
                  <a:srgbClr val="ffc000"/>
                </a:solidFill>
                <a:latin typeface="Calibri Light"/>
              </a:rPr>
              <a:t>edit and remove </a:t>
            </a:r>
            <a:r>
              <a:rPr lang="en-US">
                <a:solidFill>
                  <a:srgbClr val="262626"/>
                </a:solidFill>
                <a:latin typeface="Calibri Light"/>
              </a:rPr>
              <a:t>abusive posts.</a:t>
            </a:r>
            <a:endParaRPr/>
          </a:p>
          <a:p>
            <a:pPr>
              <a:lnSpc>
                <a:spcPct val="85000"/>
              </a:lnSpc>
            </a:pPr>
            <a:endParaRPr/>
          </a:p>
          <a:p>
            <a:pPr>
              <a:lnSpc>
                <a:spcPct val="85000"/>
              </a:lnSpc>
              <a:buFont typeface="Arial"/>
              <a:buChar char=" "/>
            </a:pPr>
            <a:r>
              <a:rPr lang="en-US">
                <a:solidFill>
                  <a:srgbClr val="262626"/>
                </a:solidFill>
                <a:latin typeface="Calibri Light"/>
              </a:rPr>
              <a:t>Draw a </a:t>
            </a:r>
            <a:r>
              <a:rPr b="1" lang="en-US">
                <a:solidFill>
                  <a:srgbClr val="7030a0"/>
                </a:solidFill>
                <a:latin typeface="Calibri Light"/>
              </a:rPr>
              <a:t>use case Diagram </a:t>
            </a:r>
            <a:r>
              <a:rPr lang="en-US">
                <a:solidFill>
                  <a:srgbClr val="262626"/>
                </a:solidFill>
                <a:latin typeface="Calibri Light"/>
              </a:rPr>
              <a:t>to represent the user interface for this scenario. Be sure to have more than one actor and the correct relations between the actions and the actors.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Use Case Description</a:t>
            </a:r>
            <a:endParaRPr/>
          </a:p>
        </p:txBody>
      </p:sp>
      <p:sp>
        <p:nvSpPr>
          <p:cNvPr id="143" name="CustomShape 2"/>
          <p:cNvSpPr/>
          <p:nvPr/>
        </p:nvSpPr>
        <p:spPr>
          <a:xfrm>
            <a:off x="676800" y="2011680"/>
            <a:ext cx="10752840" cy="4248720"/>
          </a:xfrm>
          <a:prstGeom prst="rect">
            <a:avLst/>
          </a:prstGeom>
          <a:noFill/>
          <a:ln>
            <a:noFill/>
          </a:ln>
        </p:spPr>
        <p:txBody>
          <a:bodyPr lIns="90000" rIns="90000" tIns="45000" bIns="45000"/>
          <a:p>
            <a:pPr>
              <a:lnSpc>
                <a:spcPct val="85000"/>
              </a:lnSpc>
              <a:buFont typeface="Arial"/>
              <a:buChar char=" "/>
            </a:pPr>
            <a:r>
              <a:rPr lang="en-US" sz="2400">
                <a:solidFill>
                  <a:srgbClr val="262626"/>
                </a:solidFill>
                <a:latin typeface="Calibri Light"/>
              </a:rPr>
              <a:t>Describes a use case in the following manner:</a:t>
            </a:r>
            <a:endParaRPr/>
          </a:p>
          <a:p>
            <a:pPr lvl="1">
              <a:lnSpc>
                <a:spcPct val="100000"/>
              </a:lnSpc>
              <a:buFont typeface="Calibri Light"/>
              <a:buAutoNum type="arabicPeriod"/>
            </a:pPr>
            <a:r>
              <a:rPr b="1" lang="en-US" sz="2400">
                <a:solidFill>
                  <a:srgbClr val="ff66ff"/>
                </a:solidFill>
                <a:latin typeface="Calibri Light"/>
              </a:rPr>
              <a:t>Goals</a:t>
            </a:r>
            <a:endParaRPr/>
          </a:p>
          <a:p>
            <a:pPr lvl="1">
              <a:lnSpc>
                <a:spcPct val="100000"/>
              </a:lnSpc>
              <a:buFont typeface="Calibri Light"/>
              <a:buAutoNum type="arabicPeriod"/>
            </a:pPr>
            <a:r>
              <a:rPr b="1" lang="en-US" sz="2400">
                <a:solidFill>
                  <a:srgbClr val="00331a"/>
                </a:solidFill>
                <a:latin typeface="Calibri Light"/>
              </a:rPr>
              <a:t>Entry conditions</a:t>
            </a:r>
            <a:endParaRPr/>
          </a:p>
          <a:p>
            <a:pPr lvl="1">
              <a:lnSpc>
                <a:spcPct val="100000"/>
              </a:lnSpc>
              <a:buFont typeface="Calibri Light"/>
              <a:buAutoNum type="arabicPeriod"/>
            </a:pPr>
            <a:r>
              <a:rPr b="1" lang="en-US" sz="2400">
                <a:solidFill>
                  <a:srgbClr val="990000"/>
                </a:solidFill>
                <a:latin typeface="Calibri Light"/>
              </a:rPr>
              <a:t>Flow of events</a:t>
            </a:r>
            <a:endParaRPr/>
          </a:p>
          <a:p>
            <a:pPr lvl="1">
              <a:lnSpc>
                <a:spcPct val="100000"/>
              </a:lnSpc>
              <a:buFont typeface="Calibri Light"/>
              <a:buAutoNum type="arabicPeriod"/>
            </a:pPr>
            <a:r>
              <a:rPr b="1" lang="en-US" sz="2400">
                <a:solidFill>
                  <a:srgbClr val="3333ff"/>
                </a:solidFill>
                <a:latin typeface="Calibri Light"/>
              </a:rPr>
              <a:t>Exit condition</a:t>
            </a:r>
            <a:endParaRPr/>
          </a:p>
          <a:p>
            <a:pPr>
              <a:lnSpc>
                <a:spcPct val="85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Use Case Description</a:t>
            </a:r>
            <a:endParaRPr/>
          </a:p>
        </p:txBody>
      </p:sp>
      <p:pic>
        <p:nvPicPr>
          <p:cNvPr id="145" name="Content Placeholder 4" descr=""/>
          <p:cNvPicPr/>
          <p:nvPr/>
        </p:nvPicPr>
        <p:blipFill>
          <a:blip r:embed="rId1"/>
          <a:stretch>
            <a:fillRect/>
          </a:stretch>
        </p:blipFill>
        <p:spPr>
          <a:xfrm>
            <a:off x="657720" y="2158200"/>
            <a:ext cx="6590520" cy="3295080"/>
          </a:xfrm>
          <a:prstGeom prst="rect">
            <a:avLst/>
          </a:prstGeom>
          <a:ln>
            <a:noFill/>
          </a:ln>
        </p:spPr>
      </p:pic>
      <p:pic>
        <p:nvPicPr>
          <p:cNvPr id="146" name="Picture 3" descr=""/>
          <p:cNvPicPr/>
          <p:nvPr/>
        </p:nvPicPr>
        <p:blipFill>
          <a:blip r:embed="rId2"/>
          <a:stretch>
            <a:fillRect/>
          </a:stretch>
        </p:blipFill>
        <p:spPr>
          <a:xfrm>
            <a:off x="8106120" y="1038960"/>
            <a:ext cx="2990160" cy="22377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Use Case Description</a:t>
            </a:r>
            <a:endParaRPr/>
          </a:p>
        </p:txBody>
      </p:sp>
      <p:pic>
        <p:nvPicPr>
          <p:cNvPr id="148" name="Picture 3" descr=""/>
          <p:cNvPicPr/>
          <p:nvPr/>
        </p:nvPicPr>
        <p:blipFill>
          <a:blip r:embed="rId1"/>
          <a:stretch>
            <a:fillRect/>
          </a:stretch>
        </p:blipFill>
        <p:spPr>
          <a:xfrm>
            <a:off x="8106120" y="2011680"/>
            <a:ext cx="2990160" cy="2237760"/>
          </a:xfrm>
          <a:prstGeom prst="rect">
            <a:avLst/>
          </a:prstGeom>
          <a:ln>
            <a:noFill/>
          </a:ln>
        </p:spPr>
      </p:pic>
      <p:pic>
        <p:nvPicPr>
          <p:cNvPr id="149" name="Content Placeholder 6" descr=""/>
          <p:cNvPicPr/>
          <p:nvPr/>
        </p:nvPicPr>
        <p:blipFill>
          <a:blip r:embed="rId2"/>
          <a:stretch>
            <a:fillRect/>
          </a:stretch>
        </p:blipFill>
        <p:spPr>
          <a:xfrm>
            <a:off x="657720" y="3248640"/>
            <a:ext cx="6523920" cy="1104120"/>
          </a:xfrm>
          <a:prstGeom prst="rect">
            <a:avLst/>
          </a:prstGeom>
          <a:ln>
            <a:noFill/>
          </a:ln>
        </p:spPr>
      </p:pic>
      <p:pic>
        <p:nvPicPr>
          <p:cNvPr id="150" name="Picture 7" descr=""/>
          <p:cNvPicPr/>
          <p:nvPr/>
        </p:nvPicPr>
        <p:blipFill>
          <a:blip r:embed="rId3"/>
          <a:stretch>
            <a:fillRect/>
          </a:stretch>
        </p:blipFill>
        <p:spPr>
          <a:xfrm>
            <a:off x="732240" y="4332240"/>
            <a:ext cx="6485760" cy="18756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Use Case Description</a:t>
            </a:r>
            <a:endParaRPr/>
          </a:p>
        </p:txBody>
      </p:sp>
      <p:pic>
        <p:nvPicPr>
          <p:cNvPr id="152" name="Picture 3" descr=""/>
          <p:cNvPicPr/>
          <p:nvPr/>
        </p:nvPicPr>
        <p:blipFill>
          <a:blip r:embed="rId1"/>
          <a:stretch>
            <a:fillRect/>
          </a:stretch>
        </p:blipFill>
        <p:spPr>
          <a:xfrm>
            <a:off x="8106120" y="1038960"/>
            <a:ext cx="2990160" cy="2237760"/>
          </a:xfrm>
          <a:prstGeom prst="rect">
            <a:avLst/>
          </a:prstGeom>
          <a:ln>
            <a:noFill/>
          </a:ln>
        </p:spPr>
      </p:pic>
      <p:pic>
        <p:nvPicPr>
          <p:cNvPr id="153" name="Content Placeholder 4" descr=""/>
          <p:cNvPicPr/>
          <p:nvPr/>
        </p:nvPicPr>
        <p:blipFill>
          <a:blip r:embed="rId2"/>
          <a:stretch>
            <a:fillRect/>
          </a:stretch>
        </p:blipFill>
        <p:spPr>
          <a:xfrm>
            <a:off x="657720" y="2158200"/>
            <a:ext cx="6609600" cy="34282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Use Case Concept Questions</a:t>
            </a:r>
            <a:endParaRPr/>
          </a:p>
        </p:txBody>
      </p:sp>
      <p:sp>
        <p:nvSpPr>
          <p:cNvPr id="155" name="CustomShape 2"/>
          <p:cNvSpPr/>
          <p:nvPr/>
        </p:nvSpPr>
        <p:spPr>
          <a:xfrm>
            <a:off x="676800" y="2011680"/>
            <a:ext cx="10752840" cy="4248720"/>
          </a:xfrm>
          <a:prstGeom prst="rect">
            <a:avLst/>
          </a:prstGeom>
          <a:noFill/>
          <a:ln>
            <a:noFill/>
          </a:ln>
        </p:spPr>
        <p:txBody>
          <a:bodyPr lIns="90000" rIns="90000" tIns="45000" bIns="45000"/>
          <a:p>
            <a:pPr>
              <a:lnSpc>
                <a:spcPct val="85000"/>
              </a:lnSpc>
              <a:buFont typeface="Arial"/>
              <a:buChar char=" "/>
            </a:pPr>
            <a:endParaRPr/>
          </a:p>
          <a:p>
            <a:pPr>
              <a:lnSpc>
                <a:spcPct val="85000"/>
              </a:lnSpc>
              <a:buFont typeface="Arial"/>
              <a:buChar char=" "/>
            </a:pPr>
            <a:r>
              <a:rPr lang="en-US" sz="2400">
                <a:solidFill>
                  <a:srgbClr val="262626"/>
                </a:solidFill>
                <a:latin typeface="Calibri Light"/>
              </a:rPr>
              <a:t>Can a </a:t>
            </a:r>
            <a:r>
              <a:rPr b="1" lang="en-US" sz="2400">
                <a:solidFill>
                  <a:srgbClr val="0000cc"/>
                </a:solidFill>
                <a:latin typeface="Calibri Light"/>
              </a:rPr>
              <a:t>software component</a:t>
            </a:r>
            <a:r>
              <a:rPr lang="en-US" sz="2400">
                <a:solidFill>
                  <a:srgbClr val="262626"/>
                </a:solidFill>
                <a:latin typeface="Calibri Light"/>
              </a:rPr>
              <a:t> be an </a:t>
            </a:r>
            <a:r>
              <a:rPr b="1" lang="en-US" sz="2400">
                <a:solidFill>
                  <a:srgbClr val="006600"/>
                </a:solidFill>
                <a:latin typeface="Calibri Light"/>
              </a:rPr>
              <a:t>Actor</a:t>
            </a:r>
            <a:r>
              <a:rPr lang="en-US" sz="2400">
                <a:solidFill>
                  <a:srgbClr val="262626"/>
                </a:solidFill>
                <a:latin typeface="Calibri Light"/>
              </a:rPr>
              <a:t>?</a:t>
            </a:r>
            <a:endParaRPr/>
          </a:p>
          <a:p>
            <a:pPr>
              <a:lnSpc>
                <a:spcPct val="85000"/>
              </a:lnSpc>
              <a:buFont typeface="Arial"/>
              <a:buChar char=" "/>
            </a:pPr>
            <a:endParaRPr/>
          </a:p>
          <a:p>
            <a:pPr>
              <a:lnSpc>
                <a:spcPct val="85000"/>
              </a:lnSpc>
              <a:buFont typeface="Arial"/>
              <a:buChar char=" "/>
            </a:pPr>
            <a:r>
              <a:rPr lang="en-US" sz="2400">
                <a:solidFill>
                  <a:srgbClr val="262626"/>
                </a:solidFill>
                <a:latin typeface="Calibri Light"/>
              </a:rPr>
              <a:t>Do Use Case Diagrams describe </a:t>
            </a:r>
            <a:r>
              <a:rPr b="1" lang="en-US" sz="2400">
                <a:solidFill>
                  <a:srgbClr val="ff3333"/>
                </a:solidFill>
                <a:latin typeface="Calibri Light"/>
              </a:rPr>
              <a:t>High Level</a:t>
            </a:r>
            <a:r>
              <a:rPr lang="en-US" sz="2400">
                <a:solidFill>
                  <a:srgbClr val="262626"/>
                </a:solidFill>
                <a:latin typeface="Calibri Light"/>
              </a:rPr>
              <a:t> concepts or </a:t>
            </a:r>
            <a:r>
              <a:rPr b="1" lang="en-US" sz="2400">
                <a:solidFill>
                  <a:srgbClr val="cc9900"/>
                </a:solidFill>
                <a:latin typeface="Calibri Light"/>
              </a:rPr>
              <a:t>Low Level</a:t>
            </a:r>
            <a:r>
              <a:rPr lang="en-US" sz="2400">
                <a:solidFill>
                  <a:srgbClr val="262626"/>
                </a:solidFill>
                <a:latin typeface="Calibri Light"/>
              </a:rPr>
              <a:t> Concepts?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8261280" y="542160"/>
            <a:ext cx="3382560" cy="1919520"/>
          </a:xfrm>
          <a:prstGeom prst="rect">
            <a:avLst/>
          </a:prstGeom>
          <a:noFill/>
          <a:ln>
            <a:noFill/>
          </a:ln>
        </p:spPr>
        <p:txBody>
          <a:bodyPr lIns="90000" rIns="90000" tIns="45000" bIns="45000" anchor="b"/>
          <a:p>
            <a:pPr>
              <a:lnSpc>
                <a:spcPct val="85000"/>
              </a:lnSpc>
            </a:pPr>
            <a:r>
              <a:rPr lang="en-US" sz="4000">
                <a:solidFill>
                  <a:srgbClr val="ffffff"/>
                </a:solidFill>
                <a:latin typeface="Calibri Light"/>
              </a:rPr>
              <a:t>Sequence Diagrams</a:t>
            </a:r>
            <a:endParaRPr/>
          </a:p>
        </p:txBody>
      </p:sp>
      <p:sp>
        <p:nvSpPr>
          <p:cNvPr id="157" name="CustomShape 2"/>
          <p:cNvSpPr/>
          <p:nvPr/>
        </p:nvSpPr>
        <p:spPr>
          <a:xfrm>
            <a:off x="8276040" y="2511720"/>
            <a:ext cx="3397680" cy="3126240"/>
          </a:xfrm>
          <a:prstGeom prst="rect">
            <a:avLst/>
          </a:prstGeom>
          <a:noFill/>
          <a:ln>
            <a:noFill/>
          </a:ln>
        </p:spPr>
        <p:txBody>
          <a:bodyPr lIns="90000" rIns="90000" tIns="45000" bIns="45000" anchor="ctr"/>
          <a:p>
            <a:pPr>
              <a:lnSpc>
                <a:spcPct val="100000"/>
              </a:lnSpc>
            </a:pPr>
            <a:r>
              <a:rPr lang="en-US">
                <a:solidFill>
                  <a:srgbClr val="262626"/>
                </a:solidFill>
                <a:latin typeface="Calibri Light"/>
              </a:rPr>
              <a:t>It can describe sequences of events</a:t>
            </a:r>
            <a:endParaRPr/>
          </a:p>
        </p:txBody>
      </p:sp>
      <p:pic>
        <p:nvPicPr>
          <p:cNvPr id="158" name="Content Placeholder 4" descr=""/>
          <p:cNvPicPr/>
          <p:nvPr/>
        </p:nvPicPr>
        <p:blipFill>
          <a:blip r:embed="rId1"/>
          <a:stretch>
            <a:fillRect/>
          </a:stretch>
        </p:blipFill>
        <p:spPr>
          <a:xfrm>
            <a:off x="1433520" y="1281240"/>
            <a:ext cx="4752360" cy="35330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UML Sequence Diagrams</a:t>
            </a:r>
            <a:endParaRPr/>
          </a:p>
        </p:txBody>
      </p:sp>
      <p:sp>
        <p:nvSpPr>
          <p:cNvPr id="160" name="CustomShape 2"/>
          <p:cNvSpPr/>
          <p:nvPr/>
        </p:nvSpPr>
        <p:spPr>
          <a:xfrm>
            <a:off x="676800" y="2011680"/>
            <a:ext cx="10752840" cy="3765600"/>
          </a:xfrm>
          <a:prstGeom prst="rect">
            <a:avLst/>
          </a:prstGeom>
          <a:noFill/>
          <a:ln>
            <a:noFill/>
          </a:ln>
        </p:spPr>
        <p:txBody>
          <a:bodyPr lIns="90000" rIns="90000" tIns="45000" bIns="45000"/>
          <a:p>
            <a:pPr>
              <a:lnSpc>
                <a:spcPct val="85000"/>
              </a:lnSpc>
              <a:buFont typeface="Arial"/>
              <a:buChar char=" "/>
            </a:pPr>
            <a:r>
              <a:rPr lang="en-US" sz="2400">
                <a:solidFill>
                  <a:srgbClr val="262626"/>
                </a:solidFill>
                <a:latin typeface="Calibri Light"/>
              </a:rPr>
              <a:t>Describes </a:t>
            </a:r>
            <a:r>
              <a:rPr b="1" lang="en-US" sz="2400">
                <a:solidFill>
                  <a:srgbClr val="ffc000"/>
                </a:solidFill>
                <a:latin typeface="Calibri Light"/>
              </a:rPr>
              <a:t>interaction</a:t>
            </a:r>
            <a:r>
              <a:rPr lang="en-US" sz="2400">
                <a:solidFill>
                  <a:srgbClr val="262626"/>
                </a:solidFill>
                <a:latin typeface="Calibri Light"/>
              </a:rPr>
              <a:t> between objects</a:t>
            </a:r>
            <a:endParaRPr/>
          </a:p>
          <a:p>
            <a:pPr>
              <a:lnSpc>
                <a:spcPct val="85000"/>
              </a:lnSpc>
              <a:buFont typeface="Arial"/>
              <a:buChar char=" "/>
            </a:pPr>
            <a:r>
              <a:rPr lang="en-US" sz="2400">
                <a:solidFill>
                  <a:srgbClr val="262626"/>
                </a:solidFill>
                <a:latin typeface="Calibri Light"/>
              </a:rPr>
              <a:t>Also indicates </a:t>
            </a:r>
            <a:r>
              <a:rPr b="1" lang="en-US" sz="2400">
                <a:solidFill>
                  <a:srgbClr val="00b050"/>
                </a:solidFill>
                <a:latin typeface="Calibri Light"/>
              </a:rPr>
              <a:t>timing</a:t>
            </a:r>
            <a:r>
              <a:rPr lang="en-US" sz="2400">
                <a:solidFill>
                  <a:srgbClr val="262626"/>
                </a:solidFill>
                <a:latin typeface="Calibri Light"/>
              </a:rPr>
              <a:t> and </a:t>
            </a:r>
            <a:r>
              <a:rPr b="1" lang="en-US" sz="2400">
                <a:solidFill>
                  <a:srgbClr val="00b050"/>
                </a:solidFill>
                <a:latin typeface="Calibri Light"/>
              </a:rPr>
              <a:t>order</a:t>
            </a:r>
            <a:r>
              <a:rPr lang="en-US" sz="2400">
                <a:solidFill>
                  <a:srgbClr val="262626"/>
                </a:solidFill>
                <a:latin typeface="Calibri Light"/>
              </a:rPr>
              <a:t> between those interactions</a:t>
            </a:r>
            <a:endParaRPr/>
          </a:p>
          <a:p>
            <a:pPr>
              <a:lnSpc>
                <a:spcPct val="85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UML Sequence Diagrams (Basics)</a:t>
            </a:r>
            <a:endParaRPr/>
          </a:p>
        </p:txBody>
      </p:sp>
      <p:pic>
        <p:nvPicPr>
          <p:cNvPr id="162" name="Content Placeholder 6" descr=""/>
          <p:cNvPicPr/>
          <p:nvPr/>
        </p:nvPicPr>
        <p:blipFill>
          <a:blip r:embed="rId1"/>
          <a:stretch>
            <a:fillRect/>
          </a:stretch>
        </p:blipFill>
        <p:spPr>
          <a:xfrm>
            <a:off x="4059720" y="2354040"/>
            <a:ext cx="3966840" cy="30268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3" name="Picture 2" descr=""/>
          <p:cNvPicPr/>
          <p:nvPr/>
        </p:nvPicPr>
        <p:blipFill>
          <a:blip r:embed="rId1"/>
          <a:stretch>
            <a:fillRect/>
          </a:stretch>
        </p:blipFill>
        <p:spPr>
          <a:xfrm>
            <a:off x="2011680" y="2377440"/>
            <a:ext cx="9536760" cy="3913560"/>
          </a:xfrm>
          <a:prstGeom prst="rect">
            <a:avLst/>
          </a:prstGeom>
          <a:ln>
            <a:noFill/>
          </a:ln>
        </p:spPr>
      </p:pic>
      <p:sp>
        <p:nvSpPr>
          <p:cNvPr id="164"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UML Sequence Diagrams (Parts)</a:t>
            </a:r>
            <a:endParaRPr/>
          </a:p>
        </p:txBody>
      </p:sp>
      <p:sp>
        <p:nvSpPr>
          <p:cNvPr id="165" name="CustomShape 2"/>
          <p:cNvSpPr/>
          <p:nvPr/>
        </p:nvSpPr>
        <p:spPr>
          <a:xfrm>
            <a:off x="128160" y="4297680"/>
            <a:ext cx="10752840" cy="3765600"/>
          </a:xfrm>
          <a:prstGeom prst="rect">
            <a:avLst/>
          </a:prstGeom>
          <a:noFill/>
          <a:ln>
            <a:noFill/>
          </a:ln>
        </p:spPr>
        <p:txBody>
          <a:bodyPr lIns="90000" rIns="90000" tIns="45000" bIns="45000"/>
          <a:p>
            <a:pPr>
              <a:lnSpc>
                <a:spcPct val="100000"/>
              </a:lnSpc>
              <a:buFont typeface="Arial"/>
              <a:buChar char="•"/>
            </a:pPr>
            <a:r>
              <a:rPr lang="en-US" sz="2400">
                <a:solidFill>
                  <a:srgbClr val="262626"/>
                </a:solidFill>
                <a:latin typeface="Calibri Light"/>
              </a:rPr>
              <a:t>Life Lines</a:t>
            </a:r>
            <a:endParaRPr/>
          </a:p>
          <a:p>
            <a:pPr>
              <a:lnSpc>
                <a:spcPct val="100000"/>
              </a:lnSpc>
              <a:buFont typeface="Arial"/>
              <a:buChar char="•"/>
            </a:pPr>
            <a:r>
              <a:rPr lang="en-US" sz="2400">
                <a:solidFill>
                  <a:srgbClr val="262626"/>
                </a:solidFill>
                <a:latin typeface="Calibri Light"/>
              </a:rPr>
              <a:t>Messages</a:t>
            </a:r>
            <a:endParaRPr/>
          </a:p>
          <a:p>
            <a:pPr>
              <a:lnSpc>
                <a:spcPct val="100000"/>
              </a:lnSpc>
              <a:buFont typeface="Arial"/>
              <a:buChar char="•"/>
            </a:pPr>
            <a:r>
              <a:rPr lang="en-US" sz="2400">
                <a:solidFill>
                  <a:srgbClr val="262626"/>
                </a:solidFill>
                <a:latin typeface="Calibri Light"/>
              </a:rPr>
              <a:t>Return Values</a:t>
            </a:r>
            <a:endParaRPr/>
          </a:p>
          <a:p>
            <a:pPr>
              <a:lnSpc>
                <a:spcPct val="100000"/>
              </a:lnSpc>
              <a:buFont typeface="Arial"/>
              <a:buChar char="•"/>
            </a:pPr>
            <a:r>
              <a:rPr lang="en-US" sz="2400">
                <a:solidFill>
                  <a:srgbClr val="262626"/>
                </a:solidFill>
                <a:latin typeface="Calibri Light"/>
              </a:rPr>
              <a:t>Conditions</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UML Software</a:t>
            </a:r>
            <a:endParaRPr/>
          </a:p>
        </p:txBody>
      </p:sp>
      <p:sp>
        <p:nvSpPr>
          <p:cNvPr id="118" name="CustomShape 2"/>
          <p:cNvSpPr/>
          <p:nvPr/>
        </p:nvSpPr>
        <p:spPr>
          <a:xfrm>
            <a:off x="676800" y="2011680"/>
            <a:ext cx="10752840" cy="3765600"/>
          </a:xfrm>
          <a:prstGeom prst="rect">
            <a:avLst/>
          </a:prstGeom>
          <a:noFill/>
          <a:ln>
            <a:noFill/>
          </a:ln>
        </p:spPr>
        <p:txBody>
          <a:bodyPr lIns="90000" rIns="90000" tIns="45000" bIns="45000"/>
          <a:p>
            <a:pPr>
              <a:lnSpc>
                <a:spcPct val="100000"/>
              </a:lnSpc>
              <a:buFont typeface="Calibri Light"/>
              <a:buAutoNum type="arabicPeriod"/>
            </a:pPr>
            <a:r>
              <a:rPr lang="en-US" sz="2400">
                <a:latin typeface="Calibri Light"/>
              </a:rPr>
              <a:t>MS Visio</a:t>
            </a:r>
            <a:endParaRPr/>
          </a:p>
          <a:p>
            <a:pPr lvl="1">
              <a:lnSpc>
                <a:spcPct val="100000"/>
              </a:lnSpc>
              <a:buFont typeface="Calibri Light"/>
              <a:buAutoNum type="alphaLcPeriod"/>
            </a:pPr>
            <a:r>
              <a:rPr b="1" lang="en-US" sz="2400">
                <a:solidFill>
                  <a:srgbClr val="ffc000"/>
                </a:solidFill>
                <a:latin typeface="Calibri Light"/>
              </a:rPr>
              <a:t>Huge library images</a:t>
            </a:r>
            <a:r>
              <a:rPr lang="en-US" sz="2400">
                <a:solidFill>
                  <a:srgbClr val="262626"/>
                </a:solidFill>
                <a:latin typeface="Calibri Light"/>
              </a:rPr>
              <a:t> </a:t>
            </a:r>
            <a:endParaRPr/>
          </a:p>
          <a:p>
            <a:pPr lvl="1">
              <a:lnSpc>
                <a:spcPct val="100000"/>
              </a:lnSpc>
              <a:buFont typeface="Calibri Light"/>
              <a:buAutoNum type="alphaLcPeriod"/>
            </a:pPr>
            <a:r>
              <a:rPr lang="en-US" sz="2400">
                <a:solidFill>
                  <a:srgbClr val="262626"/>
                </a:solidFill>
                <a:latin typeface="Calibri Light"/>
              </a:rPr>
              <a:t>Not Free</a:t>
            </a:r>
            <a:endParaRPr/>
          </a:p>
          <a:p>
            <a:pPr>
              <a:lnSpc>
                <a:spcPct val="100000"/>
              </a:lnSpc>
              <a:buFont typeface="Calibri Light"/>
              <a:buAutoNum type="arabicPeriod"/>
            </a:pPr>
            <a:r>
              <a:rPr lang="en-US" sz="2400">
                <a:solidFill>
                  <a:srgbClr val="262626"/>
                </a:solidFill>
                <a:latin typeface="Calibri Light"/>
              </a:rPr>
              <a:t>Draw.io </a:t>
            </a:r>
            <a:r>
              <a:rPr lang="en-US" sz="2400" u="sng">
                <a:solidFill>
                  <a:srgbClr val="3b85de"/>
                </a:solidFill>
                <a:latin typeface="Calibri Light"/>
              </a:rPr>
              <a:t>https://www.draw.io/</a:t>
            </a:r>
            <a:r>
              <a:rPr lang="en-US" sz="2400">
                <a:solidFill>
                  <a:srgbClr val="262626"/>
                </a:solidFill>
                <a:latin typeface="Calibri Light"/>
              </a:rPr>
              <a:t> </a:t>
            </a:r>
            <a:r>
              <a:rPr lang="en-US" sz="2400">
                <a:solidFill>
                  <a:srgbClr val="262626"/>
                </a:solidFill>
                <a:latin typeface="Calibri Light"/>
              </a:rPr>
              <a:t>	</a:t>
            </a:r>
            <a:endParaRPr/>
          </a:p>
          <a:p>
            <a:pPr lvl="1">
              <a:lnSpc>
                <a:spcPct val="100000"/>
              </a:lnSpc>
              <a:buFont typeface="Calibri Light"/>
              <a:buAutoNum type="alphaLcPeriod"/>
            </a:pPr>
            <a:r>
              <a:rPr b="1" lang="en-US" sz="2400">
                <a:solidFill>
                  <a:srgbClr val="0070c0"/>
                </a:solidFill>
                <a:latin typeface="Calibri Light"/>
              </a:rPr>
              <a:t>Syncs</a:t>
            </a:r>
            <a:r>
              <a:rPr lang="en-US" sz="2400">
                <a:solidFill>
                  <a:srgbClr val="262626"/>
                </a:solidFill>
                <a:latin typeface="Calibri Light"/>
              </a:rPr>
              <a:t> with Google drive or Dropbox</a:t>
            </a:r>
            <a:endParaRPr/>
          </a:p>
          <a:p>
            <a:pPr lvl="1">
              <a:lnSpc>
                <a:spcPct val="100000"/>
              </a:lnSpc>
              <a:buFont typeface="Calibri Light"/>
              <a:buAutoNum type="alphaLcPeriod"/>
            </a:pPr>
            <a:r>
              <a:rPr lang="en-US" sz="2400">
                <a:solidFill>
                  <a:srgbClr val="262626"/>
                </a:solidFill>
                <a:latin typeface="Calibri Light"/>
              </a:rPr>
              <a:t>Lots of </a:t>
            </a:r>
            <a:r>
              <a:rPr b="1" lang="en-US" sz="2400">
                <a:solidFill>
                  <a:srgbClr val="7030a0"/>
                </a:solidFill>
                <a:latin typeface="Calibri Light"/>
              </a:rPr>
              <a:t>options</a:t>
            </a:r>
            <a:endParaRPr/>
          </a:p>
          <a:p>
            <a:pPr>
              <a:lnSpc>
                <a:spcPct val="100000"/>
              </a:lnSpc>
              <a:buFont typeface="Calibri Light"/>
              <a:buAutoNum type="arabicPeriod"/>
            </a:pPr>
            <a:r>
              <a:rPr lang="en-US" sz="2400">
                <a:solidFill>
                  <a:srgbClr val="262626"/>
                </a:solidFill>
                <a:latin typeface="Calibri Light"/>
              </a:rPr>
              <a:t>Creately </a:t>
            </a:r>
            <a:r>
              <a:rPr lang="en-US" sz="2400" u="sng">
                <a:solidFill>
                  <a:srgbClr val="3b85de"/>
                </a:solidFill>
                <a:latin typeface="Calibri Light"/>
              </a:rPr>
              <a:t>https://creately.com</a:t>
            </a:r>
            <a:r>
              <a:rPr lang="en-US" sz="2400">
                <a:solidFill>
                  <a:srgbClr val="262626"/>
                </a:solidFill>
                <a:latin typeface="Calibri Light"/>
              </a:rPr>
              <a:t> </a:t>
            </a:r>
            <a:endParaRPr/>
          </a:p>
          <a:p>
            <a:pPr lvl="1">
              <a:lnSpc>
                <a:spcPct val="100000"/>
              </a:lnSpc>
              <a:buFont typeface="Calibri Light"/>
              <a:buAutoNum type="alphaLcPeriod"/>
            </a:pPr>
            <a:r>
              <a:rPr b="1" lang="en-US" sz="2400">
                <a:solidFill>
                  <a:srgbClr val="328ea0"/>
                </a:solidFill>
                <a:latin typeface="Calibri Light"/>
              </a:rPr>
              <a:t>No Registration </a:t>
            </a:r>
            <a:r>
              <a:rPr lang="en-US" sz="2400">
                <a:solidFill>
                  <a:srgbClr val="262626"/>
                </a:solidFill>
                <a:latin typeface="Calibri Light"/>
              </a:rPr>
              <a:t>Required</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UML Sequence Diagrams (Arrows)</a:t>
            </a:r>
            <a:endParaRPr/>
          </a:p>
        </p:txBody>
      </p:sp>
      <p:sp>
        <p:nvSpPr>
          <p:cNvPr id="167" name="CustomShape 2"/>
          <p:cNvSpPr/>
          <p:nvPr/>
        </p:nvSpPr>
        <p:spPr>
          <a:xfrm>
            <a:off x="2279160" y="3168000"/>
            <a:ext cx="10752840" cy="3765600"/>
          </a:xfrm>
          <a:prstGeom prst="rect">
            <a:avLst/>
          </a:prstGeom>
          <a:noFill/>
          <a:ln>
            <a:noFill/>
          </a:ln>
        </p:spPr>
        <p:txBody>
          <a:bodyPr lIns="90000" rIns="90000" tIns="45000" bIns="45000"/>
          <a:p>
            <a:pPr>
              <a:lnSpc>
                <a:spcPct val="100000"/>
              </a:lnSpc>
              <a:buFont typeface="Arial"/>
              <a:buChar char="•"/>
            </a:pPr>
            <a:r>
              <a:rPr b="1" lang="en-US" sz="2400">
                <a:solidFill>
                  <a:srgbClr val="0070c0"/>
                </a:solidFill>
                <a:latin typeface="Calibri Light"/>
              </a:rPr>
              <a:t>Message</a:t>
            </a:r>
            <a:endParaRPr/>
          </a:p>
          <a:p>
            <a:pPr>
              <a:lnSpc>
                <a:spcPct val="100000"/>
              </a:lnSpc>
              <a:buFont typeface="Arial"/>
              <a:buChar char="•"/>
            </a:pPr>
            <a:r>
              <a:rPr b="1" lang="en-US" sz="2400">
                <a:solidFill>
                  <a:srgbClr val="92d050"/>
                </a:solidFill>
                <a:latin typeface="Calibri Light"/>
              </a:rPr>
              <a:t>Return</a:t>
            </a:r>
            <a:r>
              <a:rPr lang="en-US" sz="2400">
                <a:solidFill>
                  <a:srgbClr val="92d050"/>
                </a:solidFill>
                <a:latin typeface="Calibri Light"/>
              </a:rPr>
              <a:t> </a:t>
            </a:r>
            <a:r>
              <a:rPr lang="en-US" sz="2400">
                <a:solidFill>
                  <a:srgbClr val="262626"/>
                </a:solidFill>
                <a:latin typeface="Calibri Light"/>
              </a:rPr>
              <a:t>value</a:t>
            </a:r>
            <a:endParaRPr/>
          </a:p>
          <a:p>
            <a:pPr>
              <a:lnSpc>
                <a:spcPct val="100000"/>
              </a:lnSpc>
              <a:buFont typeface="Arial"/>
              <a:buChar char="•"/>
            </a:pPr>
            <a:r>
              <a:rPr b="1" lang="en-US" sz="2400">
                <a:solidFill>
                  <a:srgbClr val="ffc000"/>
                </a:solidFill>
                <a:latin typeface="Calibri Light"/>
              </a:rPr>
              <a:t>Asynchronous</a:t>
            </a:r>
            <a:r>
              <a:rPr lang="en-US" sz="2400">
                <a:solidFill>
                  <a:srgbClr val="ffc000"/>
                </a:solidFill>
                <a:latin typeface="Calibri Light"/>
              </a:rPr>
              <a:t> </a:t>
            </a:r>
            <a:r>
              <a:rPr lang="en-US" sz="2400">
                <a:solidFill>
                  <a:srgbClr val="262626"/>
                </a:solidFill>
                <a:latin typeface="Calibri Light"/>
              </a:rPr>
              <a:t>message</a:t>
            </a:r>
            <a:endParaRPr/>
          </a:p>
          <a:p>
            <a:pPr>
              <a:lnSpc>
                <a:spcPct val="100000"/>
              </a:lnSpc>
            </a:pPr>
            <a:endParaRPr/>
          </a:p>
        </p:txBody>
      </p:sp>
      <p:pic>
        <p:nvPicPr>
          <p:cNvPr id="168" name="Picture 2" descr=""/>
          <p:cNvPicPr/>
          <p:nvPr/>
        </p:nvPicPr>
        <p:blipFill>
          <a:blip r:embed="rId1"/>
          <a:stretch>
            <a:fillRect/>
          </a:stretch>
        </p:blipFill>
        <p:spPr>
          <a:xfrm>
            <a:off x="6131880" y="2850840"/>
            <a:ext cx="2818800" cy="19328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UML Sequence Diagrams (Abstraction)</a:t>
            </a:r>
            <a:endParaRPr/>
          </a:p>
        </p:txBody>
      </p:sp>
      <p:sp>
        <p:nvSpPr>
          <p:cNvPr id="170" name="CustomShape 2"/>
          <p:cNvSpPr/>
          <p:nvPr/>
        </p:nvSpPr>
        <p:spPr>
          <a:xfrm>
            <a:off x="676800" y="2011680"/>
            <a:ext cx="10752840" cy="3765600"/>
          </a:xfrm>
          <a:prstGeom prst="rect">
            <a:avLst/>
          </a:prstGeom>
          <a:noFill/>
          <a:ln>
            <a:noFill/>
          </a:ln>
        </p:spPr>
        <p:txBody>
          <a:bodyPr lIns="90000" rIns="90000" tIns="45000" bIns="45000"/>
          <a:p>
            <a:pPr>
              <a:lnSpc>
                <a:spcPct val="100000"/>
              </a:lnSpc>
              <a:buFont typeface="Arial"/>
              <a:buChar char="•"/>
            </a:pPr>
            <a:r>
              <a:rPr b="1" lang="en-US" sz="2400">
                <a:solidFill>
                  <a:srgbClr val="00b050"/>
                </a:solidFill>
                <a:latin typeface="Calibri Light"/>
              </a:rPr>
              <a:t>Abstract away </a:t>
            </a:r>
            <a:r>
              <a:rPr lang="en-US" sz="2400">
                <a:solidFill>
                  <a:srgbClr val="262626"/>
                </a:solidFill>
                <a:latin typeface="Calibri Light"/>
              </a:rPr>
              <a:t>complicated interactions</a:t>
            </a:r>
            <a:endParaRPr/>
          </a:p>
          <a:p>
            <a:pPr>
              <a:lnSpc>
                <a:spcPct val="100000"/>
              </a:lnSpc>
              <a:buFont typeface="Arial"/>
              <a:buChar char="•"/>
            </a:pPr>
            <a:r>
              <a:rPr lang="en-US" sz="2400">
                <a:solidFill>
                  <a:srgbClr val="262626"/>
                </a:solidFill>
                <a:latin typeface="Calibri Light"/>
              </a:rPr>
              <a:t>Use frames to </a:t>
            </a:r>
            <a:r>
              <a:rPr b="1" lang="en-US" sz="2400">
                <a:solidFill>
                  <a:srgbClr val="0070c0"/>
                </a:solidFill>
                <a:latin typeface="Calibri Light"/>
              </a:rPr>
              <a:t>reference</a:t>
            </a:r>
            <a:r>
              <a:rPr lang="en-US" sz="2400">
                <a:solidFill>
                  <a:srgbClr val="0070c0"/>
                </a:solidFill>
                <a:latin typeface="Calibri Light"/>
              </a:rPr>
              <a:t> </a:t>
            </a:r>
            <a:r>
              <a:rPr lang="en-US" sz="2400">
                <a:solidFill>
                  <a:srgbClr val="262626"/>
                </a:solidFill>
                <a:latin typeface="Calibri Light"/>
              </a:rPr>
              <a:t>to other interactions</a:t>
            </a:r>
            <a:endParaRPr/>
          </a:p>
          <a:p>
            <a:pPr>
              <a:lnSpc>
                <a:spcPct val="100000"/>
              </a:lnSpc>
            </a:pPr>
            <a:endParaRPr/>
          </a:p>
          <a:p>
            <a:pPr>
              <a:lnSpc>
                <a:spcPct val="100000"/>
              </a:lnSpc>
            </a:pPr>
            <a:endParaRPr/>
          </a:p>
        </p:txBody>
      </p:sp>
      <p:pic>
        <p:nvPicPr>
          <p:cNvPr id="171" name="Picture 2" descr=""/>
          <p:cNvPicPr/>
          <p:nvPr/>
        </p:nvPicPr>
        <p:blipFill>
          <a:blip r:embed="rId1"/>
          <a:stretch>
            <a:fillRect/>
          </a:stretch>
        </p:blipFill>
        <p:spPr>
          <a:xfrm>
            <a:off x="2109960" y="3340440"/>
            <a:ext cx="3933000" cy="1866240"/>
          </a:xfrm>
          <a:prstGeom prst="rect">
            <a:avLst/>
          </a:prstGeom>
          <a:ln>
            <a:noFill/>
          </a:ln>
        </p:spPr>
      </p:pic>
      <p:pic>
        <p:nvPicPr>
          <p:cNvPr id="172" name="Picture 4" descr=""/>
          <p:cNvPicPr/>
          <p:nvPr/>
        </p:nvPicPr>
        <p:blipFill>
          <a:blip r:embed="rId2"/>
          <a:stretch>
            <a:fillRect/>
          </a:stretch>
        </p:blipFill>
        <p:spPr>
          <a:xfrm>
            <a:off x="6936840" y="3097440"/>
            <a:ext cx="3599640" cy="23518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Simple Example</a:t>
            </a:r>
            <a:endParaRPr/>
          </a:p>
        </p:txBody>
      </p:sp>
      <p:pic>
        <p:nvPicPr>
          <p:cNvPr id="174" name="Picture 2" descr=""/>
          <p:cNvPicPr/>
          <p:nvPr/>
        </p:nvPicPr>
        <p:blipFill>
          <a:blip r:embed="rId1"/>
          <a:stretch>
            <a:fillRect/>
          </a:stretch>
        </p:blipFill>
        <p:spPr>
          <a:xfrm>
            <a:off x="4421160" y="365760"/>
            <a:ext cx="6734160" cy="6672960"/>
          </a:xfrm>
          <a:prstGeom prst="rect">
            <a:avLst/>
          </a:prstGeom>
          <a:ln>
            <a:noFill/>
          </a:ln>
        </p:spPr>
      </p:pic>
      <p:pic>
        <p:nvPicPr>
          <p:cNvPr id="175" name="" descr=""/>
          <p:cNvPicPr/>
          <p:nvPr/>
        </p:nvPicPr>
        <p:blipFill>
          <a:blip r:embed="rId2"/>
          <a:stretch>
            <a:fillRect/>
          </a:stretch>
        </p:blipFill>
        <p:spPr>
          <a:xfrm>
            <a:off x="183240" y="2414160"/>
            <a:ext cx="5942880" cy="435204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Pop Quiz</a:t>
            </a:r>
            <a:r>
              <a:rPr lang="en-US" sz="5400">
                <a:solidFill>
                  <a:srgbClr val="50b4c8"/>
                </a:solidFill>
                <a:latin typeface="Calibri Light"/>
              </a:rPr>
              <a:t>	</a:t>
            </a:r>
            <a:endParaRPr/>
          </a:p>
        </p:txBody>
      </p:sp>
      <p:sp>
        <p:nvSpPr>
          <p:cNvPr id="177" name="CustomShape 2"/>
          <p:cNvSpPr/>
          <p:nvPr/>
        </p:nvSpPr>
        <p:spPr>
          <a:xfrm>
            <a:off x="676800" y="2011680"/>
            <a:ext cx="10752840" cy="3765600"/>
          </a:xfrm>
          <a:prstGeom prst="rect">
            <a:avLst/>
          </a:prstGeom>
          <a:noFill/>
          <a:ln>
            <a:noFill/>
          </a:ln>
        </p:spPr>
        <p:txBody>
          <a:bodyPr lIns="90000" rIns="90000" tIns="45000" bIns="45000"/>
          <a:p>
            <a:pPr>
              <a:lnSpc>
                <a:spcPct val="85000"/>
              </a:lnSpc>
              <a:buFont typeface="Arial"/>
              <a:buChar char=" "/>
            </a:pPr>
            <a:r>
              <a:rPr lang="en-US" sz="2400">
                <a:solidFill>
                  <a:srgbClr val="262626"/>
                </a:solidFill>
                <a:latin typeface="Calibri Light"/>
              </a:rPr>
              <a:t>In a racing game, are sequence diagrams useful for describing car </a:t>
            </a:r>
            <a:r>
              <a:rPr b="1" lang="en-US" sz="2400">
                <a:solidFill>
                  <a:srgbClr val="000099"/>
                </a:solidFill>
                <a:latin typeface="Calibri Light"/>
              </a:rPr>
              <a:t>components</a:t>
            </a:r>
            <a:r>
              <a:rPr lang="en-US" sz="2400">
                <a:solidFill>
                  <a:srgbClr val="262626"/>
                </a:solidFill>
                <a:latin typeface="Calibri Light"/>
              </a:rPr>
              <a:t> and its various </a:t>
            </a:r>
            <a:r>
              <a:rPr b="1" lang="en-US" sz="2400">
                <a:solidFill>
                  <a:srgbClr val="00cc00"/>
                </a:solidFill>
                <a:latin typeface="Calibri Light"/>
              </a:rPr>
              <a:t>attributes</a:t>
            </a:r>
            <a:r>
              <a:rPr lang="en-US" sz="2400">
                <a:solidFill>
                  <a:srgbClr val="262626"/>
                </a:solidFill>
                <a:latin typeface="Calibri Light"/>
              </a:rPr>
              <a:t>?</a:t>
            </a:r>
            <a:endParaRPr/>
          </a:p>
          <a:p>
            <a:pPr>
              <a:lnSpc>
                <a:spcPct val="85000"/>
              </a:lnSpc>
            </a:pPr>
            <a:endParaRPr/>
          </a:p>
          <a:p>
            <a:pPr>
              <a:lnSpc>
                <a:spcPct val="85000"/>
              </a:lnSpc>
              <a:buFont typeface="Arial"/>
              <a:buChar char=" "/>
            </a:pPr>
            <a:r>
              <a:rPr lang="en-US" sz="2400">
                <a:solidFill>
                  <a:srgbClr val="262626"/>
                </a:solidFill>
                <a:latin typeface="Calibri Light"/>
              </a:rPr>
              <a:t>You are designing the </a:t>
            </a:r>
            <a:r>
              <a:rPr b="1" lang="en-US" sz="2400">
                <a:solidFill>
                  <a:srgbClr val="ff420e"/>
                </a:solidFill>
                <a:latin typeface="Calibri Light"/>
              </a:rPr>
              <a:t>user interface</a:t>
            </a:r>
            <a:r>
              <a:rPr lang="en-US" sz="2400">
                <a:solidFill>
                  <a:srgbClr val="262626"/>
                </a:solidFill>
                <a:latin typeface="Calibri Light"/>
              </a:rPr>
              <a:t> for a tablet PC used in the construction industry, under what scenario would you use a </a:t>
            </a:r>
            <a:r>
              <a:rPr b="1" lang="en-US" sz="2400">
                <a:solidFill>
                  <a:srgbClr val="cc9900"/>
                </a:solidFill>
                <a:latin typeface="Calibri Light"/>
              </a:rPr>
              <a:t>sequence</a:t>
            </a:r>
            <a:r>
              <a:rPr lang="en-US" sz="2400">
                <a:solidFill>
                  <a:srgbClr val="262626"/>
                </a:solidFill>
                <a:latin typeface="Calibri Light"/>
              </a:rPr>
              <a:t> diagram?</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Exercise</a:t>
            </a:r>
            <a:endParaRPr/>
          </a:p>
        </p:txBody>
      </p:sp>
      <p:sp>
        <p:nvSpPr>
          <p:cNvPr id="179" name="CustomShape 2"/>
          <p:cNvSpPr/>
          <p:nvPr/>
        </p:nvSpPr>
        <p:spPr>
          <a:xfrm>
            <a:off x="676800" y="2011680"/>
            <a:ext cx="10752840" cy="3765600"/>
          </a:xfrm>
          <a:prstGeom prst="rect">
            <a:avLst/>
          </a:prstGeom>
          <a:noFill/>
          <a:ln>
            <a:noFill/>
          </a:ln>
        </p:spPr>
        <p:txBody>
          <a:bodyPr lIns="90000" rIns="90000" tIns="45000" bIns="45000"/>
          <a:p>
            <a:pPr>
              <a:lnSpc>
                <a:spcPct val="100000"/>
              </a:lnSpc>
            </a:pPr>
            <a:r>
              <a:rPr lang="en-US">
                <a:solidFill>
                  <a:srgbClr val="ff0000"/>
                </a:solidFill>
                <a:latin typeface="Calibri Light"/>
              </a:rPr>
              <a:t>McGill University </a:t>
            </a:r>
            <a:r>
              <a:rPr lang="en-US">
                <a:solidFill>
                  <a:srgbClr val="262626"/>
                </a:solidFill>
                <a:latin typeface="Calibri Light"/>
              </a:rPr>
              <a:t>is “upgrading” its room booking services for students. Students can now use an online portal to book all rooms at anytime for a “small” fee. </a:t>
            </a:r>
            <a:endParaRPr/>
          </a:p>
          <a:p>
            <a:pPr>
              <a:lnSpc>
                <a:spcPct val="100000"/>
              </a:lnSpc>
            </a:pPr>
            <a:endParaRPr/>
          </a:p>
          <a:p>
            <a:pPr>
              <a:lnSpc>
                <a:spcPct val="100000"/>
              </a:lnSpc>
            </a:pPr>
            <a:r>
              <a:rPr lang="en-US">
                <a:solidFill>
                  <a:srgbClr val="262626"/>
                </a:solidFill>
                <a:latin typeface="Calibri Light"/>
              </a:rPr>
              <a:t>To request a room the student will input the </a:t>
            </a:r>
            <a:r>
              <a:rPr b="1" lang="en-US">
                <a:solidFill>
                  <a:srgbClr val="0070c0"/>
                </a:solidFill>
                <a:latin typeface="Calibri Light"/>
              </a:rPr>
              <a:t>time</a:t>
            </a:r>
            <a:r>
              <a:rPr lang="en-US">
                <a:solidFill>
                  <a:srgbClr val="262626"/>
                </a:solidFill>
                <a:latin typeface="Calibri Light"/>
              </a:rPr>
              <a:t> at which to make the booking and the </a:t>
            </a:r>
            <a:r>
              <a:rPr b="1" lang="en-US">
                <a:solidFill>
                  <a:srgbClr val="0070c0"/>
                </a:solidFill>
                <a:latin typeface="Calibri Light"/>
              </a:rPr>
              <a:t>amount of students </a:t>
            </a:r>
            <a:r>
              <a:rPr lang="en-US">
                <a:solidFill>
                  <a:srgbClr val="262626"/>
                </a:solidFill>
                <a:latin typeface="Calibri Light"/>
              </a:rPr>
              <a:t>the room needs to hold. This information will be sent the booking system which will find a room that fits </a:t>
            </a:r>
            <a:r>
              <a:rPr b="1" lang="en-US">
                <a:solidFill>
                  <a:srgbClr val="00b050"/>
                </a:solidFill>
                <a:latin typeface="Calibri Light"/>
              </a:rPr>
              <a:t>all the students at the requested time</a:t>
            </a:r>
            <a:r>
              <a:rPr lang="en-US">
                <a:solidFill>
                  <a:srgbClr val="262626"/>
                </a:solidFill>
                <a:latin typeface="Calibri Light"/>
              </a:rPr>
              <a:t>, </a:t>
            </a:r>
            <a:r>
              <a:rPr b="1" lang="en-US">
                <a:solidFill>
                  <a:srgbClr val="ffc000"/>
                </a:solidFill>
                <a:latin typeface="Calibri Light"/>
              </a:rPr>
              <a:t>if</a:t>
            </a:r>
            <a:r>
              <a:rPr lang="en-US">
                <a:solidFill>
                  <a:srgbClr val="262626"/>
                </a:solidFill>
                <a:latin typeface="Calibri Light"/>
              </a:rPr>
              <a:t> it such a room exists. </a:t>
            </a:r>
            <a:r>
              <a:rPr lang="en-US">
                <a:solidFill>
                  <a:srgbClr val="000000"/>
                </a:solidFill>
                <a:latin typeface="Calibri Light"/>
              </a:rPr>
              <a:t>The booking system will hold the </a:t>
            </a:r>
            <a:r>
              <a:rPr b="1" lang="en-US">
                <a:solidFill>
                  <a:srgbClr val="7030a0"/>
                </a:solidFill>
                <a:latin typeface="Calibri Light"/>
              </a:rPr>
              <a:t>room in pending </a:t>
            </a:r>
            <a:r>
              <a:rPr lang="en-US">
                <a:solidFill>
                  <a:srgbClr val="000000"/>
                </a:solidFill>
                <a:latin typeface="Calibri Light"/>
              </a:rPr>
              <a:t>for 5 business days for inconvenience's sake. </a:t>
            </a:r>
            <a:r>
              <a:rPr lang="en-US">
                <a:solidFill>
                  <a:srgbClr val="262626"/>
                </a:solidFill>
                <a:latin typeface="Calibri Light"/>
              </a:rPr>
              <a:t>Then, the booking system will also </a:t>
            </a:r>
            <a:r>
              <a:rPr b="1" lang="en-US">
                <a:solidFill>
                  <a:srgbClr val="0070c0"/>
                </a:solidFill>
                <a:latin typeface="Calibri Light"/>
              </a:rPr>
              <a:t>send an invoice </a:t>
            </a:r>
            <a:r>
              <a:rPr lang="en-US">
                <a:solidFill>
                  <a:srgbClr val="262626"/>
                </a:solidFill>
                <a:latin typeface="Calibri Light"/>
              </a:rPr>
              <a:t>to the requester’s student account charging them for the booking along with a </a:t>
            </a:r>
            <a:r>
              <a:rPr b="1" lang="en-US">
                <a:solidFill>
                  <a:srgbClr val="ffc000"/>
                </a:solidFill>
                <a:latin typeface="Calibri Light"/>
              </a:rPr>
              <a:t>confirmation email </a:t>
            </a:r>
            <a:r>
              <a:rPr lang="en-US">
                <a:solidFill>
                  <a:srgbClr val="262626"/>
                </a:solidFill>
                <a:latin typeface="Calibri Light"/>
              </a:rPr>
              <a:t>to the student’s mail.mcgill.ca email.</a:t>
            </a:r>
            <a:endParaRPr/>
          </a:p>
          <a:p>
            <a:pPr>
              <a:lnSpc>
                <a:spcPct val="100000"/>
              </a:lnSpc>
            </a:pPr>
            <a:endParaRPr/>
          </a:p>
          <a:p>
            <a:pPr>
              <a:lnSpc>
                <a:spcPct val="100000"/>
              </a:lnSpc>
            </a:pPr>
            <a:r>
              <a:rPr lang="en-US">
                <a:solidFill>
                  <a:srgbClr val="262626"/>
                </a:solidFill>
                <a:latin typeface="Calibri Light"/>
              </a:rPr>
              <a:t>Draw a sequence diagram using software mentioned above to represent the events described above. Be sure to have at least 2 classes, the relevant arrows and conditions. Make any assumptions necessary for a plausible scenario.</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References</a:t>
            </a:r>
            <a:endParaRPr/>
          </a:p>
        </p:txBody>
      </p:sp>
      <p:sp>
        <p:nvSpPr>
          <p:cNvPr id="181" name="CustomShape 2"/>
          <p:cNvSpPr/>
          <p:nvPr/>
        </p:nvSpPr>
        <p:spPr>
          <a:xfrm>
            <a:off x="676800" y="2011680"/>
            <a:ext cx="10752840" cy="3765600"/>
          </a:xfrm>
          <a:prstGeom prst="rect">
            <a:avLst/>
          </a:prstGeom>
          <a:noFill/>
          <a:ln>
            <a:noFill/>
          </a:ln>
        </p:spPr>
        <p:txBody>
          <a:bodyPr lIns="90000" rIns="90000" tIns="45000" bIns="45000"/>
          <a:p>
            <a:pPr>
              <a:lnSpc>
                <a:spcPct val="100000"/>
              </a:lnSpc>
              <a:buFont typeface="Calibri Light"/>
              <a:buAutoNum type="arabicPeriod"/>
            </a:pPr>
            <a:r>
              <a:rPr lang="en-US" sz="2400" u="sng">
                <a:solidFill>
                  <a:srgbClr val="3b85de"/>
                </a:solidFill>
                <a:latin typeface="Calibri Light"/>
              </a:rPr>
              <a:t>http://www.ibm.com/developerworks/rational/library/3101.html</a:t>
            </a:r>
            <a:endParaRPr/>
          </a:p>
          <a:p>
            <a:pPr>
              <a:lnSpc>
                <a:spcPct val="100000"/>
              </a:lnSpc>
              <a:buFont typeface="Calibri Light"/>
              <a:buAutoNum type="arabicPeriod"/>
            </a:pPr>
            <a:r>
              <a:rPr lang="en-US" sz="2400" u="sng">
                <a:solidFill>
                  <a:srgbClr val="3b85de"/>
                </a:solidFill>
                <a:latin typeface="Calibri Light"/>
              </a:rPr>
              <a:t>http://www.objectmentor.com/resources/articles/umlClassDiagrams.pdf</a:t>
            </a:r>
            <a:r>
              <a:rPr lang="en-US" sz="2400">
                <a:solidFill>
                  <a:srgbClr val="262626"/>
                </a:solidFill>
                <a:latin typeface="Calibri Light"/>
              </a:rPr>
              <a:t> </a:t>
            </a:r>
            <a:endParaRPr/>
          </a:p>
          <a:p>
            <a:pPr>
              <a:lnSpc>
                <a:spcPct val="100000"/>
              </a:lnSpc>
              <a:buFont typeface="Calibri Light"/>
              <a:buAutoNum type="arabicPeriod"/>
            </a:pPr>
            <a:r>
              <a:rPr lang="en-US" sz="2400" u="sng">
                <a:solidFill>
                  <a:srgbClr val="3b85de"/>
                </a:solidFill>
                <a:latin typeface="Calibri Light"/>
              </a:rPr>
              <a:t>http://www.ibm.com/developerworks/rational/library/content/RationalEdge/sep04/bell/</a:t>
            </a:r>
            <a:r>
              <a:rPr lang="en-US" sz="2400">
                <a:solidFill>
                  <a:srgbClr val="262626"/>
                </a:solidFill>
                <a:latin typeface="Calibri Light"/>
              </a:rPr>
              <a:t> </a:t>
            </a:r>
            <a:endParaRPr/>
          </a:p>
          <a:p>
            <a:pPr>
              <a:lnSpc>
                <a:spcPct val="100000"/>
              </a:lnSpc>
              <a:buFont typeface="Calibri Light"/>
              <a:buAutoNum type="arabicPeriod"/>
            </a:pPr>
            <a:r>
              <a:rPr lang="en-US" sz="2400" u="sng">
                <a:solidFill>
                  <a:srgbClr val="3b85de"/>
                </a:solidFill>
                <a:latin typeface="Calibri Light"/>
              </a:rPr>
              <a:t>http://en.wikipedia.org/wiki/Class_diagram</a:t>
            </a:r>
            <a:r>
              <a:rPr lang="en-US" sz="2400">
                <a:solidFill>
                  <a:srgbClr val="262626"/>
                </a:solidFill>
                <a:latin typeface="Calibri Light"/>
              </a:rPr>
              <a:t> </a:t>
            </a:r>
            <a:endParaRPr/>
          </a:p>
          <a:p>
            <a:pPr>
              <a:lnSpc>
                <a:spcPct val="100000"/>
              </a:lnSpc>
              <a:buFont typeface="Calibri Light"/>
              <a:buAutoNum type="arabicPeriod"/>
            </a:pPr>
            <a:r>
              <a:rPr lang="en-US" sz="2400" u="sng">
                <a:solidFill>
                  <a:srgbClr val="3b85de"/>
                </a:solidFill>
                <a:latin typeface="Calibri Light"/>
              </a:rPr>
              <a:t>http://slides.com/dominiccharleyroy/</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References</a:t>
            </a:r>
            <a:endParaRPr/>
          </a:p>
        </p:txBody>
      </p:sp>
      <p:sp>
        <p:nvSpPr>
          <p:cNvPr id="183" name="CustomShape 2"/>
          <p:cNvSpPr/>
          <p:nvPr/>
        </p:nvSpPr>
        <p:spPr>
          <a:xfrm>
            <a:off x="676800" y="2011680"/>
            <a:ext cx="10752840" cy="3765600"/>
          </a:xfrm>
          <a:prstGeom prst="rect">
            <a:avLst/>
          </a:prstGeom>
          <a:noFill/>
          <a:ln>
            <a:noFill/>
          </a:ln>
        </p:spPr>
        <p:txBody>
          <a:bodyPr lIns="90000" rIns="90000" tIns="45000" bIns="45000"/>
          <a:p>
            <a:pPr>
              <a:lnSpc>
                <a:spcPct val="100000"/>
              </a:lnSpc>
              <a:buFont typeface="Calibri Light"/>
              <a:buAutoNum type="arabicPeriod"/>
            </a:pPr>
            <a:r>
              <a:rPr lang="en-US" sz="2400" u="sng">
                <a:solidFill>
                  <a:srgbClr val="3b85de"/>
                </a:solidFill>
                <a:latin typeface="Calibri Light"/>
              </a:rPr>
              <a:t>http://www.codeproject.com/Articles/330447/Understanding-Association-Aggregation-and-Composit</a:t>
            </a:r>
            <a:endParaRPr/>
          </a:p>
          <a:p>
            <a:pPr>
              <a:lnSpc>
                <a:spcPct val="100000"/>
              </a:lnSpc>
              <a:buFont typeface="Calibri Light"/>
              <a:buAutoNum type="arabicPeriod"/>
            </a:pPr>
            <a:r>
              <a:rPr lang="en-US" sz="2400" u="sng">
                <a:solidFill>
                  <a:srgbClr val="3b85de"/>
                </a:solidFill>
                <a:latin typeface="Calibri Light"/>
              </a:rPr>
              <a:t>http://aviadezra.blogspot.ca/2009/05/uml-association-aggregation-composition.html</a:t>
            </a:r>
            <a:r>
              <a:rPr lang="en-US" sz="2400">
                <a:solidFill>
                  <a:srgbClr val="262626"/>
                </a:solidFill>
                <a:latin typeface="Calibri Light"/>
              </a:rPr>
              <a:t> </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Design Documentations omitted </a:t>
            </a:r>
            <a:endParaRPr/>
          </a:p>
        </p:txBody>
      </p:sp>
      <p:pic>
        <p:nvPicPr>
          <p:cNvPr id="120" name="Picture 2" descr=""/>
          <p:cNvPicPr/>
          <p:nvPr/>
        </p:nvPicPr>
        <p:blipFill>
          <a:blip r:embed="rId1"/>
          <a:stretch>
            <a:fillRect/>
          </a:stretch>
        </p:blipFill>
        <p:spPr>
          <a:xfrm>
            <a:off x="4069800" y="1846080"/>
            <a:ext cx="2812680" cy="3766320"/>
          </a:xfrm>
          <a:prstGeom prst="rect">
            <a:avLst/>
          </a:prstGeom>
          <a:ln>
            <a:noFill/>
          </a:ln>
        </p:spPr>
      </p:pic>
      <p:pic>
        <p:nvPicPr>
          <p:cNvPr id="121" name="Picture 4" descr=""/>
          <p:cNvPicPr/>
          <p:nvPr/>
        </p:nvPicPr>
        <p:blipFill>
          <a:blip r:embed="rId2"/>
          <a:srcRect l="274913" t="0" r="0" b="0"/>
          <a:stretch>
            <a:fillRect/>
          </a:stretch>
        </p:blipFill>
        <p:spPr>
          <a:xfrm>
            <a:off x="405720" y="3070080"/>
            <a:ext cx="3440520" cy="3517560"/>
          </a:xfrm>
          <a:prstGeom prst="rect">
            <a:avLst/>
          </a:prstGeom>
          <a:ln>
            <a:noFill/>
          </a:ln>
        </p:spPr>
      </p:pic>
      <p:pic>
        <p:nvPicPr>
          <p:cNvPr id="122" name="Picture 6" descr=""/>
          <p:cNvPicPr/>
          <p:nvPr/>
        </p:nvPicPr>
        <p:blipFill>
          <a:blip r:embed="rId3"/>
          <a:stretch>
            <a:fillRect/>
          </a:stretch>
        </p:blipFill>
        <p:spPr>
          <a:xfrm>
            <a:off x="7106040" y="2676960"/>
            <a:ext cx="4761720" cy="3571200"/>
          </a:xfrm>
          <a:prstGeom prst="rect">
            <a:avLst/>
          </a:prstGeom>
          <a:ln>
            <a:noFill/>
          </a:ln>
        </p:spPr>
      </p:pic>
      <p:pic>
        <p:nvPicPr>
          <p:cNvPr id="123" name="Picture 4" descr=""/>
          <p:cNvPicPr/>
          <p:nvPr/>
        </p:nvPicPr>
        <p:blipFill>
          <a:blip r:embed="rId4"/>
          <a:srcRect l="705000" t="0" r="0" b="0"/>
          <a:stretch>
            <a:fillRect/>
          </a:stretch>
        </p:blipFill>
        <p:spPr>
          <a:xfrm>
            <a:off x="405720" y="3070080"/>
            <a:ext cx="3440880" cy="35179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8261280" y="542160"/>
            <a:ext cx="3382560" cy="1919520"/>
          </a:xfrm>
          <a:prstGeom prst="rect">
            <a:avLst/>
          </a:prstGeom>
          <a:noFill/>
          <a:ln>
            <a:noFill/>
          </a:ln>
        </p:spPr>
        <p:txBody>
          <a:bodyPr lIns="90000" rIns="90000" tIns="45000" bIns="45000" anchor="b"/>
          <a:p>
            <a:pPr>
              <a:lnSpc>
                <a:spcPct val="85000"/>
              </a:lnSpc>
            </a:pPr>
            <a:r>
              <a:rPr lang="en-US" sz="4000">
                <a:solidFill>
                  <a:srgbClr val="ffffff"/>
                </a:solidFill>
                <a:latin typeface="Calibri Light"/>
              </a:rPr>
              <a:t>Domain Modelling</a:t>
            </a:r>
            <a:endParaRPr/>
          </a:p>
        </p:txBody>
      </p:sp>
      <p:sp>
        <p:nvSpPr>
          <p:cNvPr id="125" name="CustomShape 2"/>
          <p:cNvSpPr/>
          <p:nvPr/>
        </p:nvSpPr>
        <p:spPr>
          <a:xfrm>
            <a:off x="8276040" y="2511720"/>
            <a:ext cx="3397680" cy="3126240"/>
          </a:xfrm>
          <a:prstGeom prst="rect">
            <a:avLst/>
          </a:prstGeom>
          <a:noFill/>
          <a:ln>
            <a:noFill/>
          </a:ln>
        </p:spPr>
        <p:txBody>
          <a:bodyPr lIns="90000" rIns="90000" tIns="45000" bIns="45000" anchor="ctr"/>
          <a:p>
            <a:pPr>
              <a:lnSpc>
                <a:spcPct val="100000"/>
              </a:lnSpc>
            </a:pPr>
            <a:r>
              <a:rPr lang="en-US">
                <a:solidFill>
                  <a:srgbClr val="262626"/>
                </a:solidFill>
                <a:latin typeface="Calibri Light"/>
              </a:rPr>
              <a:t>Explaining a problem using Pictures</a:t>
            </a:r>
            <a:endParaRPr/>
          </a:p>
        </p:txBody>
      </p:sp>
      <p:pic>
        <p:nvPicPr>
          <p:cNvPr id="126" name="Picture 2" descr=""/>
          <p:cNvPicPr/>
          <p:nvPr/>
        </p:nvPicPr>
        <p:blipFill>
          <a:blip r:embed="rId1"/>
          <a:stretch>
            <a:fillRect/>
          </a:stretch>
        </p:blipFill>
        <p:spPr>
          <a:xfrm>
            <a:off x="762120" y="762120"/>
            <a:ext cx="6095160" cy="45712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Domain Modeling</a:t>
            </a:r>
            <a:endParaRPr/>
          </a:p>
        </p:txBody>
      </p:sp>
      <p:sp>
        <p:nvSpPr>
          <p:cNvPr id="128" name="CustomShape 2"/>
          <p:cNvSpPr/>
          <p:nvPr/>
        </p:nvSpPr>
        <p:spPr>
          <a:xfrm>
            <a:off x="657360" y="2157840"/>
            <a:ext cx="6881760" cy="2648880"/>
          </a:xfrm>
          <a:prstGeom prst="rect">
            <a:avLst/>
          </a:prstGeom>
          <a:noFill/>
          <a:ln>
            <a:noFill/>
          </a:ln>
        </p:spPr>
        <p:txBody>
          <a:bodyPr lIns="90000" rIns="90000" tIns="45000" bIns="45000"/>
          <a:p>
            <a:pPr>
              <a:lnSpc>
                <a:spcPct val="100000"/>
              </a:lnSpc>
            </a:pPr>
            <a:r>
              <a:rPr b="1" lang="en-US" sz="2800">
                <a:solidFill>
                  <a:srgbClr val="7030a0"/>
                </a:solidFill>
                <a:latin typeface="Calibri Light"/>
              </a:rPr>
              <a:t>Domain Modeling </a:t>
            </a:r>
            <a:r>
              <a:rPr lang="en-US" sz="2800">
                <a:solidFill>
                  <a:srgbClr val="000000"/>
                </a:solidFill>
                <a:latin typeface="Calibri Light"/>
              </a:rPr>
              <a:t>is a way to model (</a:t>
            </a:r>
            <a:r>
              <a:rPr b="1" lang="en-US" sz="2800">
                <a:solidFill>
                  <a:srgbClr val="00b050"/>
                </a:solidFill>
                <a:latin typeface="Calibri Light"/>
              </a:rPr>
              <a:t>explain</a:t>
            </a:r>
            <a:r>
              <a:rPr lang="en-US" sz="2800">
                <a:solidFill>
                  <a:srgbClr val="000000"/>
                </a:solidFill>
                <a:latin typeface="Calibri Light"/>
              </a:rPr>
              <a:t>) a problem in the </a:t>
            </a:r>
            <a:r>
              <a:rPr lang="en-US" sz="2800">
                <a:solidFill>
                  <a:srgbClr val="00b0f0"/>
                </a:solidFill>
                <a:latin typeface="Calibri Light"/>
              </a:rPr>
              <a:t>real world </a:t>
            </a:r>
            <a:r>
              <a:rPr lang="en-US" sz="2800">
                <a:solidFill>
                  <a:srgbClr val="000000"/>
                </a:solidFill>
                <a:latin typeface="Calibri Light"/>
              </a:rPr>
              <a:t>using </a:t>
            </a:r>
            <a:r>
              <a:rPr lang="en-US" sz="2800">
                <a:solidFill>
                  <a:srgbClr val="ffc000"/>
                </a:solidFill>
                <a:latin typeface="Calibri Light"/>
              </a:rPr>
              <a:t>diagrams</a:t>
            </a:r>
            <a:endParaRPr/>
          </a:p>
          <a:p>
            <a:pPr>
              <a:lnSpc>
                <a:spcPct val="100000"/>
              </a:lnSpc>
            </a:pPr>
            <a:endParaRPr/>
          </a:p>
          <a:p>
            <a:pPr>
              <a:lnSpc>
                <a:spcPct val="100000"/>
              </a:lnSpc>
            </a:pPr>
            <a:r>
              <a:rPr lang="en-US" sz="2800">
                <a:solidFill>
                  <a:srgbClr val="000000"/>
                </a:solidFill>
                <a:latin typeface="Calibri Light"/>
              </a:rPr>
              <a:t>A Domain Model </a:t>
            </a:r>
            <a:r>
              <a:rPr b="1" lang="en-US" sz="2800">
                <a:solidFill>
                  <a:srgbClr val="ff0000"/>
                </a:solidFill>
                <a:latin typeface="Calibri Light"/>
              </a:rPr>
              <a:t>is not a </a:t>
            </a:r>
            <a:r>
              <a:rPr lang="en-US" sz="2800">
                <a:solidFill>
                  <a:srgbClr val="000000"/>
                </a:solidFill>
                <a:latin typeface="Calibri Light"/>
              </a:rPr>
              <a:t>class Diagram</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Domain Modeling Questions</a:t>
            </a:r>
            <a:endParaRPr/>
          </a:p>
        </p:txBody>
      </p:sp>
      <p:sp>
        <p:nvSpPr>
          <p:cNvPr id="130" name="CustomShape 2"/>
          <p:cNvSpPr/>
          <p:nvPr/>
        </p:nvSpPr>
        <p:spPr>
          <a:xfrm>
            <a:off x="676800" y="2011680"/>
            <a:ext cx="10752840" cy="3765600"/>
          </a:xfrm>
          <a:prstGeom prst="rect">
            <a:avLst/>
          </a:prstGeom>
          <a:noFill/>
          <a:ln>
            <a:noFill/>
          </a:ln>
        </p:spPr>
        <p:txBody>
          <a:bodyPr lIns="90000" rIns="90000" tIns="45000" bIns="45000"/>
          <a:p>
            <a:pPr>
              <a:lnSpc>
                <a:spcPct val="85000"/>
              </a:lnSpc>
              <a:buFont typeface="Arial"/>
              <a:buChar char=" "/>
            </a:pPr>
            <a:r>
              <a:rPr lang="en-US" sz="2400">
                <a:latin typeface="Calibri Light"/>
              </a:rPr>
              <a:t>Can a </a:t>
            </a:r>
            <a:r>
              <a:rPr lang="en-US" sz="2400">
                <a:solidFill>
                  <a:srgbClr val="00cc33"/>
                </a:solidFill>
                <a:latin typeface="Calibri Light"/>
              </a:rPr>
              <a:t>domain object have another </a:t>
            </a:r>
            <a:r>
              <a:rPr b="1" lang="en-US" sz="2400">
                <a:solidFill>
                  <a:srgbClr val="66ff66"/>
                </a:solidFill>
                <a:latin typeface="Calibri Light"/>
              </a:rPr>
              <a:t>domain object</a:t>
            </a:r>
            <a:r>
              <a:rPr lang="en-US" sz="2400">
                <a:solidFill>
                  <a:srgbClr val="66ff66"/>
                </a:solidFill>
                <a:latin typeface="Calibri Light"/>
              </a:rPr>
              <a:t> as an attribute?</a:t>
            </a:r>
            <a:endParaRPr/>
          </a:p>
          <a:p>
            <a:pPr>
              <a:lnSpc>
                <a:spcPct val="85000"/>
              </a:lnSpc>
              <a:buFont typeface="Arial"/>
              <a:buChar char=" "/>
            </a:pPr>
            <a:r>
              <a:rPr lang="en-US" sz="2400">
                <a:solidFill>
                  <a:srgbClr val="66ff66"/>
                </a:solidFill>
                <a:latin typeface="Calibri Light"/>
              </a:rPr>
              <a:t>Can a </a:t>
            </a:r>
            <a:r>
              <a:rPr lang="en-US" sz="2400">
                <a:solidFill>
                  <a:srgbClr val="009933"/>
                </a:solidFill>
                <a:latin typeface="Calibri Light"/>
              </a:rPr>
              <a:t>domain object have </a:t>
            </a:r>
            <a:r>
              <a:rPr lang="en-US" sz="2400">
                <a:solidFill>
                  <a:srgbClr val="ff3333"/>
                </a:solidFill>
                <a:latin typeface="Calibri Light"/>
              </a:rPr>
              <a:t>zero attributes?</a:t>
            </a:r>
            <a:endParaRPr/>
          </a:p>
          <a:p>
            <a:pPr>
              <a:lnSpc>
                <a:spcPct val="85000"/>
              </a:lnSpc>
            </a:pPr>
            <a:r>
              <a:rPr lang="en-US" sz="2400">
                <a:solidFill>
                  <a:srgbClr val="ff3333"/>
                </a:solidFill>
                <a:latin typeface="Calibri Light"/>
              </a:rPr>
              <a:t> </a:t>
            </a:r>
            <a:r>
              <a:rPr lang="en-US" sz="2400">
                <a:solidFill>
                  <a:srgbClr val="ff3333"/>
                </a:solidFill>
                <a:latin typeface="Calibri Light"/>
              </a:rPr>
              <a:t>Is a </a:t>
            </a:r>
            <a:r>
              <a:rPr b="1" lang="en-US" sz="2400">
                <a:solidFill>
                  <a:srgbClr val="7e0021"/>
                </a:solidFill>
                <a:latin typeface="Calibri Light"/>
              </a:rPr>
              <a:t>domain model</a:t>
            </a:r>
            <a:r>
              <a:rPr lang="en-US" sz="2400">
                <a:solidFill>
                  <a:srgbClr val="7e0021"/>
                </a:solidFill>
                <a:latin typeface="Calibri Light"/>
              </a:rPr>
              <a:t> a description of my </a:t>
            </a:r>
            <a:r>
              <a:rPr b="1" lang="en-US" sz="2400">
                <a:solidFill>
                  <a:srgbClr val="330099"/>
                </a:solidFill>
                <a:latin typeface="Calibri Light"/>
              </a:rPr>
              <a:t>Java classes</a:t>
            </a:r>
            <a:r>
              <a:rPr lang="en-US" sz="2400">
                <a:solidFill>
                  <a:srgbClr val="330099"/>
                </a:solidFill>
                <a:latin typeface="Calibri Light"/>
              </a:rPr>
              <a:t>?</a:t>
            </a:r>
            <a:endParaRPr/>
          </a:p>
          <a:p>
            <a:pPr>
              <a:lnSpc>
                <a:spcPct val="85000"/>
              </a:lnSpc>
            </a:pPr>
            <a:endParaRPr/>
          </a:p>
          <a:p>
            <a:pPr>
              <a:lnSpc>
                <a:spcPct val="85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8261280" y="542160"/>
            <a:ext cx="3382560" cy="1919520"/>
          </a:xfrm>
          <a:prstGeom prst="rect">
            <a:avLst/>
          </a:prstGeom>
          <a:noFill/>
          <a:ln>
            <a:noFill/>
          </a:ln>
        </p:spPr>
        <p:txBody>
          <a:bodyPr lIns="90000" rIns="90000" tIns="45000" bIns="45000" anchor="b"/>
          <a:p>
            <a:pPr>
              <a:lnSpc>
                <a:spcPct val="85000"/>
              </a:lnSpc>
            </a:pPr>
            <a:r>
              <a:rPr lang="en-US" sz="4000">
                <a:solidFill>
                  <a:srgbClr val="ffffff"/>
                </a:solidFill>
                <a:latin typeface="Calibri Light"/>
              </a:rPr>
              <a:t>Use Cases</a:t>
            </a:r>
            <a:endParaRPr/>
          </a:p>
        </p:txBody>
      </p:sp>
      <p:sp>
        <p:nvSpPr>
          <p:cNvPr id="132" name="CustomShape 2"/>
          <p:cNvSpPr/>
          <p:nvPr/>
        </p:nvSpPr>
        <p:spPr>
          <a:xfrm>
            <a:off x="8276040" y="2511720"/>
            <a:ext cx="3397680" cy="3126240"/>
          </a:xfrm>
          <a:prstGeom prst="rect">
            <a:avLst/>
          </a:prstGeom>
          <a:noFill/>
          <a:ln>
            <a:noFill/>
          </a:ln>
        </p:spPr>
        <p:txBody>
          <a:bodyPr lIns="90000" rIns="90000" tIns="45000" bIns="45000" anchor="ctr"/>
          <a:p>
            <a:pPr>
              <a:lnSpc>
                <a:spcPct val="100000"/>
              </a:lnSpc>
            </a:pPr>
            <a:r>
              <a:rPr lang="en-US">
                <a:solidFill>
                  <a:srgbClr val="262626"/>
                </a:solidFill>
                <a:latin typeface="Calibri Light"/>
              </a:rPr>
              <a:t>Describing user actions</a:t>
            </a:r>
            <a:endParaRPr/>
          </a:p>
        </p:txBody>
      </p:sp>
      <p:pic>
        <p:nvPicPr>
          <p:cNvPr id="133" name="Picture 2" descr=""/>
          <p:cNvPicPr/>
          <p:nvPr/>
        </p:nvPicPr>
        <p:blipFill>
          <a:blip r:embed="rId1"/>
          <a:stretch>
            <a:fillRect/>
          </a:stretch>
        </p:blipFill>
        <p:spPr>
          <a:xfrm>
            <a:off x="1333440" y="542160"/>
            <a:ext cx="4854600" cy="53856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4" name="Picture 4" descr=""/>
          <p:cNvPicPr/>
          <p:nvPr/>
        </p:nvPicPr>
        <p:blipFill>
          <a:blip r:embed="rId1"/>
          <a:stretch>
            <a:fillRect/>
          </a:stretch>
        </p:blipFill>
        <p:spPr>
          <a:xfrm>
            <a:off x="5359680" y="965880"/>
            <a:ext cx="6448320" cy="5637240"/>
          </a:xfrm>
          <a:prstGeom prst="rect">
            <a:avLst/>
          </a:prstGeom>
          <a:ln>
            <a:noFill/>
          </a:ln>
        </p:spPr>
      </p:pic>
      <p:sp>
        <p:nvSpPr>
          <p:cNvPr id="135"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Use case Diagrams</a:t>
            </a:r>
            <a:endParaRPr/>
          </a:p>
        </p:txBody>
      </p:sp>
      <p:sp>
        <p:nvSpPr>
          <p:cNvPr id="136" name="CustomShape 2"/>
          <p:cNvSpPr/>
          <p:nvPr/>
        </p:nvSpPr>
        <p:spPr>
          <a:xfrm>
            <a:off x="766800" y="2293560"/>
            <a:ext cx="3180960" cy="1796400"/>
          </a:xfrm>
          <a:prstGeom prst="rect">
            <a:avLst/>
          </a:prstGeom>
          <a:noFill/>
          <a:ln>
            <a:noFill/>
          </a:ln>
        </p:spPr>
        <p:txBody>
          <a:bodyPr wrap="none" lIns="90000" rIns="90000" tIns="45000" bIns="45000"/>
          <a:p>
            <a:pPr>
              <a:lnSpc>
                <a:spcPct val="100000"/>
              </a:lnSpc>
              <a:buFont typeface="Arial"/>
              <a:buChar char="•"/>
            </a:pPr>
            <a:r>
              <a:rPr b="1" lang="en-US" sz="2800">
                <a:solidFill>
                  <a:srgbClr val="92d050"/>
                </a:solidFill>
                <a:latin typeface="Calibri Light"/>
              </a:rPr>
              <a:t>Actors</a:t>
            </a:r>
            <a:endParaRPr/>
          </a:p>
          <a:p>
            <a:pPr>
              <a:lnSpc>
                <a:spcPct val="100000"/>
              </a:lnSpc>
              <a:buFont typeface="Arial"/>
              <a:buChar char="•"/>
            </a:pPr>
            <a:r>
              <a:rPr b="1" lang="en-US" sz="2800">
                <a:solidFill>
                  <a:srgbClr val="00b0f0"/>
                </a:solidFill>
                <a:latin typeface="Calibri Light"/>
              </a:rPr>
              <a:t>Use Cases</a:t>
            </a:r>
            <a:endParaRPr/>
          </a:p>
          <a:p>
            <a:pPr>
              <a:lnSpc>
                <a:spcPct val="100000"/>
              </a:lnSpc>
              <a:buFont typeface="Arial"/>
              <a:buChar char="•"/>
            </a:pPr>
            <a:r>
              <a:rPr b="1" lang="en-US" sz="2800">
                <a:solidFill>
                  <a:srgbClr val="ffc000"/>
                </a:solidFill>
                <a:latin typeface="Calibri Light"/>
              </a:rPr>
              <a:t>Relationships</a:t>
            </a:r>
            <a:endParaRPr/>
          </a:p>
          <a:p>
            <a:pPr>
              <a:lnSpc>
                <a:spcPct val="100000"/>
              </a:lnSpc>
              <a:buFont typeface="Arial"/>
              <a:buChar char="•"/>
            </a:pPr>
            <a:r>
              <a:rPr b="1" lang="en-US" sz="2800">
                <a:solidFill>
                  <a:srgbClr val="7030a0"/>
                </a:solidFill>
                <a:latin typeface="Calibri Light"/>
              </a:rPr>
              <a:t>Descriptions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Include vs extend</a:t>
            </a:r>
            <a:endParaRPr/>
          </a:p>
        </p:txBody>
      </p:sp>
      <p:sp>
        <p:nvSpPr>
          <p:cNvPr id="138" name="CustomShape 2"/>
          <p:cNvSpPr/>
          <p:nvPr/>
        </p:nvSpPr>
        <p:spPr>
          <a:xfrm>
            <a:off x="676800" y="2036880"/>
            <a:ext cx="10752840" cy="3765600"/>
          </a:xfrm>
          <a:prstGeom prst="rect">
            <a:avLst/>
          </a:prstGeom>
          <a:noFill/>
          <a:ln>
            <a:noFill/>
          </a:ln>
        </p:spPr>
        <p:txBody>
          <a:bodyPr lIns="90000" rIns="90000" tIns="45000" bIns="45000"/>
          <a:p>
            <a:pPr>
              <a:lnSpc>
                <a:spcPct val="100000"/>
              </a:lnSpc>
            </a:pPr>
            <a:r>
              <a:rPr b="1" lang="en-US" sz="2400">
                <a:solidFill>
                  <a:srgbClr val="262626"/>
                </a:solidFill>
                <a:latin typeface="Calibri Light"/>
              </a:rPr>
              <a:t>Include: When one action requires another. Reuse an action</a:t>
            </a:r>
            <a:endParaRPr/>
          </a:p>
          <a:p>
            <a:pPr>
              <a:lnSpc>
                <a:spcPct val="100000"/>
              </a:lnSpc>
            </a:pPr>
            <a:r>
              <a:rPr b="1" lang="en-US" sz="2400">
                <a:solidFill>
                  <a:srgbClr val="262626"/>
                </a:solidFill>
                <a:latin typeface="Calibri Light"/>
              </a:rPr>
              <a:t>Extend: When one action can be replaced by another (inheritance)</a:t>
            </a:r>
            <a:endParaRPr/>
          </a:p>
        </p:txBody>
      </p:sp>
      <p:pic>
        <p:nvPicPr>
          <p:cNvPr id="139" name="Picture 3" descr=""/>
          <p:cNvPicPr/>
          <p:nvPr/>
        </p:nvPicPr>
        <p:blipFill>
          <a:blip r:embed="rId1"/>
          <a:stretch>
            <a:fillRect/>
          </a:stretch>
        </p:blipFill>
        <p:spPr>
          <a:xfrm>
            <a:off x="817560" y="3362040"/>
            <a:ext cx="10451160" cy="25844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