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12" r:id="rId4"/>
  </p:sldMasterIdLst>
  <p:notesMasterIdLst>
    <p:notesMasterId r:id="rId32"/>
  </p:notesMasterIdLst>
  <p:sldIdLst>
    <p:sldId id="256" r:id="rId5"/>
    <p:sldId id="277" r:id="rId6"/>
    <p:sldId id="315" r:id="rId7"/>
    <p:sldId id="313" r:id="rId8"/>
    <p:sldId id="333" r:id="rId9"/>
    <p:sldId id="334" r:id="rId10"/>
    <p:sldId id="335" r:id="rId11"/>
    <p:sldId id="341" r:id="rId12"/>
    <p:sldId id="336" r:id="rId13"/>
    <p:sldId id="337" r:id="rId14"/>
    <p:sldId id="338" r:id="rId15"/>
    <p:sldId id="339" r:id="rId16"/>
    <p:sldId id="340" r:id="rId17"/>
    <p:sldId id="342" r:id="rId18"/>
    <p:sldId id="343" r:id="rId19"/>
    <p:sldId id="344" r:id="rId20"/>
    <p:sldId id="345" r:id="rId21"/>
    <p:sldId id="346" r:id="rId22"/>
    <p:sldId id="349" r:id="rId23"/>
    <p:sldId id="350" r:id="rId24"/>
    <p:sldId id="348" r:id="rId25"/>
    <p:sldId id="351" r:id="rId26"/>
    <p:sldId id="352" r:id="rId27"/>
    <p:sldId id="347" r:id="rId28"/>
    <p:sldId id="354" r:id="rId29"/>
    <p:sldId id="353" r:id="rId30"/>
    <p:sldId id="27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05CDB963-8A90-4731-BD28-2E30D3FF484D}">
          <p14:sldIdLst>
            <p14:sldId id="256"/>
            <p14:sldId id="277"/>
            <p14:sldId id="315"/>
            <p14:sldId id="313"/>
            <p14:sldId id="333"/>
            <p14:sldId id="334"/>
            <p14:sldId id="335"/>
            <p14:sldId id="341"/>
            <p14:sldId id="336"/>
            <p14:sldId id="337"/>
            <p14:sldId id="338"/>
            <p14:sldId id="339"/>
            <p14:sldId id="340"/>
            <p14:sldId id="342"/>
            <p14:sldId id="343"/>
            <p14:sldId id="344"/>
            <p14:sldId id="345"/>
            <p14:sldId id="346"/>
            <p14:sldId id="349"/>
            <p14:sldId id="350"/>
            <p14:sldId id="348"/>
            <p14:sldId id="351"/>
            <p14:sldId id="352"/>
            <p14:sldId id="347"/>
            <p14:sldId id="354"/>
            <p14:sldId id="353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0872" autoAdjust="0"/>
  </p:normalViewPr>
  <p:slideViewPr>
    <p:cSldViewPr snapToGrid="0">
      <p:cViewPr varScale="1">
        <p:scale>
          <a:sx n="64" d="100"/>
          <a:sy n="64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991DB-DEE8-4174-9435-9D9F721C6C6A}" type="datetimeFigureOut">
              <a:rPr lang="en-US"/>
              <a:t>3/14/2015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66ED7-631A-46AF-B451-227D0A8685A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8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82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27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53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76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21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61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94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42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48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075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54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906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050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220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642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970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98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4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57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97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61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06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7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95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8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3/14/2015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4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3/14/2015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8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3/14/2015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0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6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3/14/2015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9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3/14/2015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3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3/14/2015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3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3/14/2015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6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3/14/2015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1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3/14/2015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49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51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b0DXaeV6hA" TargetMode="External"/><Relationship Id="rId2" Type="http://schemas.openxmlformats.org/officeDocument/2006/relationships/hyperlink" Target="http://www.tutorialspoint.com/design_pattern/design_pattern_overview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OO Design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Coding Cleverly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9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25" y="1853647"/>
            <a:ext cx="8286829" cy="457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3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47" y="1940535"/>
            <a:ext cx="11413356" cy="431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5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 smtClean="0">
                <a:solidFill>
                  <a:srgbClr val="FF0000"/>
                </a:solidFill>
              </a:rPr>
              <a:t>Problem</a:t>
            </a:r>
            <a:r>
              <a:rPr lang="en-CA" sz="3600" dirty="0" smtClean="0"/>
              <a:t>:</a:t>
            </a:r>
          </a:p>
          <a:p>
            <a:pPr marL="0" indent="0">
              <a:buNone/>
            </a:pPr>
            <a:r>
              <a:rPr lang="en-CA" sz="3600" dirty="0" smtClean="0"/>
              <a:t>How can we </a:t>
            </a:r>
            <a:r>
              <a:rPr lang="en-CA" sz="3600" b="1" dirty="0" smtClean="0">
                <a:solidFill>
                  <a:srgbClr val="00B050"/>
                </a:solidFill>
              </a:rPr>
              <a:t>create objects at runtime</a:t>
            </a:r>
            <a:r>
              <a:rPr lang="en-CA" sz="3600" dirty="0" smtClean="0"/>
              <a:t> without cluttering code with many if else statements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69460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Factory</a:t>
            </a:r>
            <a:endParaRPr lang="en-US" dirty="0"/>
          </a:p>
        </p:txBody>
      </p:sp>
      <p:pic>
        <p:nvPicPr>
          <p:cNvPr id="2052" name="Picture 4" descr="http://upload.wikimedia.org/wikipedia/commons/thumb/a/a3/FactoryMethod.svg/800px-FactoryMethod.svg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122" y="1906431"/>
            <a:ext cx="6384977" cy="37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1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Factory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9261" y="2157730"/>
            <a:ext cx="8532995" cy="470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2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Decorator Pattern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 smtClean="0">
                <a:solidFill>
                  <a:srgbClr val="FF0000"/>
                </a:solidFill>
              </a:rPr>
              <a:t>Problem</a:t>
            </a:r>
            <a:r>
              <a:rPr lang="en-CA" sz="3600" dirty="0" smtClean="0"/>
              <a:t>:</a:t>
            </a:r>
          </a:p>
          <a:p>
            <a:pPr marL="0" indent="0">
              <a:buNone/>
            </a:pPr>
            <a:r>
              <a:rPr lang="en-CA" sz="3600" dirty="0" smtClean="0"/>
              <a:t>How can we add </a:t>
            </a:r>
            <a:r>
              <a:rPr lang="en-CA" sz="3600" b="1" dirty="0" smtClean="0">
                <a:solidFill>
                  <a:srgbClr val="00B050"/>
                </a:solidFill>
              </a:rPr>
              <a:t>functionality</a:t>
            </a:r>
            <a:r>
              <a:rPr lang="en-CA" sz="3600" dirty="0" smtClean="0"/>
              <a:t> to a class at </a:t>
            </a:r>
            <a:r>
              <a:rPr lang="en-CA" sz="3600" b="1" dirty="0" smtClean="0">
                <a:solidFill>
                  <a:srgbClr val="00B0F0"/>
                </a:solidFill>
              </a:rPr>
              <a:t>runtime</a:t>
            </a:r>
            <a:r>
              <a:rPr lang="en-CA" sz="3600" dirty="0" smtClean="0"/>
              <a:t> instead of using inheritance at </a:t>
            </a:r>
            <a:r>
              <a:rPr lang="en-CA" sz="3600" dirty="0" err="1" smtClean="0"/>
              <a:t>compiletime</a:t>
            </a:r>
            <a:r>
              <a:rPr lang="en-CA" sz="3600" dirty="0" smtClean="0"/>
              <a:t>?</a:t>
            </a:r>
          </a:p>
          <a:p>
            <a:pPr marL="0" indent="0">
              <a:buNone/>
            </a:pPr>
            <a:endParaRPr lang="en-CA" sz="3600" dirty="0"/>
          </a:p>
          <a:p>
            <a:pPr marL="0" indent="0">
              <a:buNone/>
            </a:pPr>
            <a:r>
              <a:rPr lang="en-CA" sz="3600" dirty="0" smtClean="0"/>
              <a:t>Example: See Java </a:t>
            </a:r>
            <a:r>
              <a:rPr lang="en-CA" sz="3600" dirty="0" err="1" smtClean="0"/>
              <a:t>inputstream</a:t>
            </a:r>
            <a:endParaRPr lang="en-CA" sz="3600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18843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Decorator Pattern</a:t>
            </a:r>
            <a:endParaRPr lang="en-US" dirty="0"/>
          </a:p>
        </p:txBody>
      </p:sp>
      <p:pic>
        <p:nvPicPr>
          <p:cNvPr id="3078" name="Picture 6" descr="http://upload.wikimedia.org/wikipedia/commons/thumb/e/e9/Decorator_UML_class_diagram.svg/800px-Decorator_UML_class_diagram.svg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965" y="1681579"/>
            <a:ext cx="6125291" cy="484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46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Decorator Pattern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7030" y="1756529"/>
            <a:ext cx="7413162" cy="474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8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 smtClean="0">
                <a:solidFill>
                  <a:srgbClr val="FF0000"/>
                </a:solidFill>
              </a:rPr>
              <a:t>Problem</a:t>
            </a:r>
            <a:r>
              <a:rPr lang="en-CA" sz="3600" dirty="0" smtClean="0"/>
              <a:t>:</a:t>
            </a:r>
          </a:p>
          <a:p>
            <a:pPr marL="0" indent="0">
              <a:buNone/>
            </a:pPr>
            <a:r>
              <a:rPr lang="en-CA" sz="3600" dirty="0" smtClean="0"/>
              <a:t>How can we make an </a:t>
            </a:r>
            <a:r>
              <a:rPr lang="en-CA" sz="3600" b="1" dirty="0" smtClean="0">
                <a:solidFill>
                  <a:srgbClr val="FFC000"/>
                </a:solidFill>
              </a:rPr>
              <a:t>old piece of code </a:t>
            </a:r>
            <a:r>
              <a:rPr lang="en-CA" sz="3600" dirty="0" smtClean="0"/>
              <a:t>(code taken from the internet) function with our </a:t>
            </a:r>
            <a:r>
              <a:rPr lang="en-CA" sz="3600" b="1" dirty="0" smtClean="0">
                <a:solidFill>
                  <a:srgbClr val="00B0F0"/>
                </a:solidFill>
              </a:rPr>
              <a:t>current project</a:t>
            </a:r>
            <a:r>
              <a:rPr lang="en-CA" sz="3600" dirty="0" smtClean="0"/>
              <a:t>?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81697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  <p:pic>
        <p:nvPicPr>
          <p:cNvPr id="5130" name="Picture 10" descr="http://upload.wikimedia.org/wikipedia/commons/d/d7/ObjectAdap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842" y="1298804"/>
            <a:ext cx="7422969" cy="532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96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design pattern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 smtClean="0"/>
              <a:t>Design patterns make code :</a:t>
            </a:r>
          </a:p>
          <a:p>
            <a:pPr marL="256032" lvl="1" indent="0">
              <a:buNone/>
            </a:pPr>
            <a:r>
              <a:rPr lang="en-CA" sz="3600" b="1" dirty="0" smtClean="0">
                <a:solidFill>
                  <a:srgbClr val="00B050"/>
                </a:solidFill>
              </a:rPr>
              <a:t>Reusable</a:t>
            </a:r>
          </a:p>
          <a:p>
            <a:pPr marL="256032" lvl="1" indent="0">
              <a:buNone/>
            </a:pPr>
            <a:r>
              <a:rPr lang="en-CA" sz="3600" b="1" dirty="0" smtClean="0">
                <a:solidFill>
                  <a:srgbClr val="0070C0"/>
                </a:solidFill>
              </a:rPr>
              <a:t>Common</a:t>
            </a:r>
            <a:r>
              <a:rPr lang="en-CA" sz="3600" b="1" dirty="0" smtClean="0"/>
              <a:t> </a:t>
            </a:r>
            <a:r>
              <a:rPr lang="en-CA" sz="3600" dirty="0" smtClean="0"/>
              <a:t>building blocks most programmers know</a:t>
            </a:r>
            <a:endParaRPr lang="en-CA" sz="3600" dirty="0"/>
          </a:p>
          <a:p>
            <a:pPr marL="256032" lvl="1" indent="0">
              <a:buNone/>
            </a:pPr>
            <a:r>
              <a:rPr lang="en-CA" sz="3600" dirty="0" smtClean="0"/>
              <a:t>Add </a:t>
            </a:r>
            <a:r>
              <a:rPr lang="en-CA" sz="3600" b="1" dirty="0" smtClean="0">
                <a:solidFill>
                  <a:srgbClr val="7030A0"/>
                </a:solidFill>
              </a:rPr>
              <a:t>functionality</a:t>
            </a:r>
            <a:r>
              <a:rPr lang="en-CA" sz="3600" dirty="0" smtClean="0"/>
              <a:t> in the simplest </a:t>
            </a:r>
            <a:r>
              <a:rPr lang="en-CA" sz="3600" dirty="0" smtClean="0"/>
              <a:t>way</a:t>
            </a:r>
          </a:p>
          <a:p>
            <a:pPr marL="256032" lvl="1" indent="0">
              <a:buNone/>
            </a:pPr>
            <a:endParaRPr lang="en-CA" sz="3600" dirty="0"/>
          </a:p>
          <a:p>
            <a:pPr marL="256032" lvl="1" indent="0">
              <a:buNone/>
            </a:pPr>
            <a:endParaRPr lang="en-CA" sz="3600" dirty="0" smtClean="0"/>
          </a:p>
          <a:p>
            <a:pPr marL="256032" lvl="1" indent="0">
              <a:buNone/>
            </a:pPr>
            <a:r>
              <a:rPr lang="en-CA" sz="2800" b="1" u="sng" dirty="0" smtClean="0">
                <a:solidFill>
                  <a:srgbClr val="00B0F0"/>
                </a:solidFill>
              </a:rPr>
              <a:t>See Repository for code examples!</a:t>
            </a:r>
            <a:endParaRPr lang="en-CA" sz="3600" b="1" u="sng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38805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  <p:pic>
        <p:nvPicPr>
          <p:cNvPr id="7170" name="Picture 2" descr="http://upload.wikimedia.org/wikipedia/commons/1/1a/Adapter%28Object%29_pattern_in_LePUS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24" y="2157731"/>
            <a:ext cx="10103279" cy="326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24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 smtClean="0">
                <a:solidFill>
                  <a:srgbClr val="FF0000"/>
                </a:solidFill>
              </a:rPr>
              <a:t>Problem</a:t>
            </a:r>
            <a:r>
              <a:rPr lang="en-CA" sz="3600" dirty="0" smtClean="0"/>
              <a:t>:</a:t>
            </a:r>
          </a:p>
          <a:p>
            <a:pPr marL="0" indent="0">
              <a:buNone/>
            </a:pPr>
            <a:r>
              <a:rPr lang="en-CA" sz="3600" dirty="0" smtClean="0"/>
              <a:t>How can we make sure an object gets </a:t>
            </a:r>
            <a:r>
              <a:rPr lang="en-CA" sz="3600" b="1" dirty="0" smtClean="0">
                <a:solidFill>
                  <a:srgbClr val="00B0F0"/>
                </a:solidFill>
              </a:rPr>
              <a:t>created once </a:t>
            </a:r>
            <a:r>
              <a:rPr lang="en-CA" sz="3600" dirty="0" smtClean="0"/>
              <a:t>only during the program.</a:t>
            </a:r>
          </a:p>
          <a:p>
            <a:pPr marL="0" indent="0">
              <a:buNone/>
            </a:pPr>
            <a:endParaRPr lang="en-CA" sz="3600" dirty="0"/>
          </a:p>
          <a:p>
            <a:pPr marL="0" indent="0">
              <a:buNone/>
            </a:pPr>
            <a:r>
              <a:rPr lang="en-CA" sz="3600" dirty="0" smtClean="0"/>
              <a:t>Bonus: if its created once only, can all other classes know and use this object?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37820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  <p:pic>
        <p:nvPicPr>
          <p:cNvPr id="8194" name="Picture 2" descr="http://www.bogotobogo.com/DesignPatterns/images/singleton/singlet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563" y="1762449"/>
            <a:ext cx="6358095" cy="381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31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 smtClean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 smtClean="0"/>
              <a:t>Add a static instance of the class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 smtClean="0"/>
              <a:t>Make constructor Private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 smtClean="0"/>
              <a:t>Make a static getter method for the instance</a:t>
            </a:r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81834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 smtClean="0">
                <a:solidFill>
                  <a:srgbClr val="FF0000"/>
                </a:solidFill>
              </a:rPr>
              <a:t>Problem</a:t>
            </a:r>
            <a:r>
              <a:rPr lang="en-CA" sz="3600" dirty="0" smtClean="0"/>
              <a:t>:</a:t>
            </a:r>
          </a:p>
          <a:p>
            <a:pPr marL="0" indent="0">
              <a:buNone/>
            </a:pPr>
            <a:r>
              <a:rPr lang="en-CA" sz="3600" dirty="0" smtClean="0"/>
              <a:t>How can we hide complexity of a class?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01384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  <p:pic>
        <p:nvPicPr>
          <p:cNvPr id="9218" name="Picture 2" descr="http://www.dofactory.com/images/diagrams/net/proxy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563" y="2034472"/>
            <a:ext cx="7752095" cy="482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41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932" y="1833741"/>
            <a:ext cx="9505069" cy="464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2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www.tutorialspoint.com/design_pattern/design_pattern_overview.htm</a:t>
            </a:r>
            <a:endParaRPr lang="en-CA" dirty="0" smtClean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Factory: </a:t>
            </a:r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www.youtube.com/watch?v=ub0DXaeV6hA</a:t>
            </a:r>
            <a:r>
              <a:rPr lang="en-CA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65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Types of Design patterns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3200" b="1" u="sng" dirty="0" smtClean="0"/>
              <a:t>Creational</a:t>
            </a:r>
          </a:p>
          <a:p>
            <a:pPr marL="256032" lvl="1" indent="0">
              <a:buNone/>
            </a:pPr>
            <a:r>
              <a:rPr lang="en-CA" sz="3200" dirty="0" smtClean="0"/>
              <a:t>Create objects but hide details of </a:t>
            </a:r>
            <a:r>
              <a:rPr lang="en-CA" sz="3200" b="1" dirty="0" smtClean="0">
                <a:solidFill>
                  <a:srgbClr val="00B050"/>
                </a:solidFill>
              </a:rPr>
              <a:t>constructors</a:t>
            </a:r>
          </a:p>
          <a:p>
            <a:pPr marL="0" indent="0">
              <a:buNone/>
            </a:pPr>
            <a:r>
              <a:rPr lang="en-CA" sz="3200" b="1" u="sng" dirty="0" smtClean="0"/>
              <a:t>Structural</a:t>
            </a:r>
          </a:p>
          <a:p>
            <a:pPr marL="256032" lvl="1" indent="0">
              <a:buNone/>
            </a:pPr>
            <a:r>
              <a:rPr lang="en-CA" sz="3200" dirty="0" smtClean="0"/>
              <a:t>Concern </a:t>
            </a:r>
            <a:r>
              <a:rPr lang="en-CA" sz="3200" b="1" dirty="0" smtClean="0">
                <a:solidFill>
                  <a:srgbClr val="FFC000"/>
                </a:solidFill>
              </a:rPr>
              <a:t>composition</a:t>
            </a:r>
            <a:r>
              <a:rPr lang="en-CA" sz="3200" dirty="0" smtClean="0"/>
              <a:t>, </a:t>
            </a:r>
            <a:r>
              <a:rPr lang="en-CA" sz="3200" b="1" dirty="0" smtClean="0">
                <a:solidFill>
                  <a:srgbClr val="FF0000"/>
                </a:solidFill>
              </a:rPr>
              <a:t>aggregation</a:t>
            </a:r>
            <a:r>
              <a:rPr lang="en-CA" sz="3200" dirty="0" smtClean="0"/>
              <a:t>, </a:t>
            </a:r>
            <a:r>
              <a:rPr lang="en-CA" sz="3200" b="1" dirty="0" smtClean="0">
                <a:solidFill>
                  <a:srgbClr val="00B0F0"/>
                </a:solidFill>
              </a:rPr>
              <a:t>inheritance</a:t>
            </a:r>
          </a:p>
          <a:p>
            <a:pPr marL="0" indent="0">
              <a:buNone/>
            </a:pPr>
            <a:r>
              <a:rPr lang="en-CA" sz="3200" b="1" u="sng" dirty="0" smtClean="0"/>
              <a:t>Behavioral</a:t>
            </a:r>
            <a:endParaRPr lang="en-CA" sz="3200" b="1" u="sng" dirty="0"/>
          </a:p>
          <a:p>
            <a:pPr marL="256032" lvl="1" indent="0">
              <a:buNone/>
            </a:pPr>
            <a:r>
              <a:rPr lang="en-CA" sz="3200" dirty="0" smtClean="0"/>
              <a:t>Concerning </a:t>
            </a:r>
            <a:r>
              <a:rPr lang="en-CA" sz="3200" b="1" dirty="0" smtClean="0">
                <a:solidFill>
                  <a:srgbClr val="7030A0"/>
                </a:solidFill>
              </a:rPr>
              <a:t>interfaces</a:t>
            </a:r>
            <a:r>
              <a:rPr lang="en-CA" sz="3200" dirty="0" smtClean="0"/>
              <a:t> between objects</a:t>
            </a: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906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Today’s 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Observer</a:t>
            </a:r>
          </a:p>
          <a:p>
            <a:r>
              <a:rPr lang="en-CA" dirty="0"/>
              <a:t>Strategy</a:t>
            </a:r>
          </a:p>
          <a:p>
            <a:r>
              <a:rPr lang="en-CA" dirty="0" smtClean="0"/>
              <a:t>Factory</a:t>
            </a:r>
            <a:endParaRPr lang="en-CA" dirty="0"/>
          </a:p>
          <a:p>
            <a:r>
              <a:rPr lang="en-CA" dirty="0"/>
              <a:t>Decorator</a:t>
            </a:r>
          </a:p>
          <a:p>
            <a:r>
              <a:rPr lang="en-CA" dirty="0"/>
              <a:t>Adapter</a:t>
            </a:r>
          </a:p>
          <a:p>
            <a:r>
              <a:rPr lang="en-CA" dirty="0"/>
              <a:t>Singleton </a:t>
            </a:r>
          </a:p>
          <a:p>
            <a:r>
              <a:rPr lang="en-CA" dirty="0"/>
              <a:t>Proxy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 smtClean="0"/>
              <a:t>Patterns we will cover	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21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 smtClean="0">
                <a:solidFill>
                  <a:srgbClr val="FF0000"/>
                </a:solidFill>
              </a:rPr>
              <a:t>Problem</a:t>
            </a:r>
            <a:r>
              <a:rPr lang="en-CA" sz="3600" dirty="0" smtClean="0"/>
              <a:t>:</a:t>
            </a:r>
          </a:p>
          <a:p>
            <a:pPr marL="0" indent="0">
              <a:buNone/>
            </a:pPr>
            <a:r>
              <a:rPr lang="en-CA" sz="3600" dirty="0" smtClean="0"/>
              <a:t>There is a </a:t>
            </a:r>
            <a:r>
              <a:rPr lang="en-CA" sz="3600" b="1" dirty="0" smtClean="0">
                <a:solidFill>
                  <a:srgbClr val="00B0F0"/>
                </a:solidFill>
              </a:rPr>
              <a:t>one to many </a:t>
            </a:r>
            <a:r>
              <a:rPr lang="en-CA" sz="3600" dirty="0" smtClean="0"/>
              <a:t>relationship where the many need to know information from the one. Is it </a:t>
            </a:r>
            <a:r>
              <a:rPr lang="en-CA" sz="3600" b="1" dirty="0" smtClean="0">
                <a:solidFill>
                  <a:srgbClr val="00B050"/>
                </a:solidFill>
              </a:rPr>
              <a:t>scalable</a:t>
            </a:r>
            <a:r>
              <a:rPr lang="en-CA" sz="3600" dirty="0" smtClean="0"/>
              <a:t> for many to be polling the one?</a:t>
            </a:r>
            <a:endParaRPr lang="en-CA" sz="3600" dirty="0"/>
          </a:p>
          <a:p>
            <a:pPr marL="0" indent="0">
              <a:buNone/>
            </a:pPr>
            <a:r>
              <a:rPr lang="en-CA" sz="3600" dirty="0" smtClean="0"/>
              <a:t>Example: Think of designing </a:t>
            </a:r>
            <a:r>
              <a:rPr lang="en-CA" sz="3600" b="1" dirty="0" smtClean="0">
                <a:solidFill>
                  <a:srgbClr val="7030A0"/>
                </a:solidFill>
              </a:rPr>
              <a:t>push notifications</a:t>
            </a:r>
            <a:r>
              <a:rPr lang="en-CA" sz="3600" dirty="0" smtClean="0"/>
              <a:t> on Facebook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39903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272" y="2011680"/>
            <a:ext cx="6687949" cy="406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6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34" y="2244866"/>
            <a:ext cx="2773921" cy="34458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734" y="5152641"/>
            <a:ext cx="1699003" cy="15857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881" y="4192129"/>
            <a:ext cx="1699003" cy="15857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611" y="919191"/>
            <a:ext cx="1699003" cy="15857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710" y="1408431"/>
            <a:ext cx="1699003" cy="1585736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2" idx="2"/>
          </p:cNvCxnSpPr>
          <p:nvPr/>
        </p:nvCxnSpPr>
        <p:spPr>
          <a:xfrm flipH="1">
            <a:off x="4054181" y="2157731"/>
            <a:ext cx="1989431" cy="101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354848" y="2924585"/>
            <a:ext cx="4698033" cy="534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257207" y="3967798"/>
            <a:ext cx="5124301" cy="40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4054181" y="4687077"/>
            <a:ext cx="2266553" cy="1003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42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016" y="1792573"/>
            <a:ext cx="9184482" cy="481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4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600" dirty="0" smtClean="0">
                <a:solidFill>
                  <a:srgbClr val="FF0000"/>
                </a:solidFill>
              </a:rPr>
              <a:t>Problem</a:t>
            </a:r>
            <a:r>
              <a:rPr lang="en-CA" sz="3600" dirty="0" smtClean="0"/>
              <a:t>:</a:t>
            </a:r>
          </a:p>
          <a:p>
            <a:pPr marL="0" indent="0">
              <a:buNone/>
            </a:pPr>
            <a:r>
              <a:rPr lang="en-CA" sz="3600" dirty="0" smtClean="0"/>
              <a:t>The </a:t>
            </a:r>
            <a:r>
              <a:rPr lang="en-CA" sz="3600" b="1" dirty="0" smtClean="0">
                <a:solidFill>
                  <a:srgbClr val="7030A0"/>
                </a:solidFill>
              </a:rPr>
              <a:t>same</a:t>
            </a:r>
            <a:r>
              <a:rPr lang="en-CA" sz="3600" dirty="0" smtClean="0">
                <a:solidFill>
                  <a:srgbClr val="7030A0"/>
                </a:solidFill>
              </a:rPr>
              <a:t> </a:t>
            </a:r>
            <a:r>
              <a:rPr lang="en-CA" sz="3600" b="1" dirty="0" smtClean="0">
                <a:solidFill>
                  <a:srgbClr val="7030A0"/>
                </a:solidFill>
              </a:rPr>
              <a:t>object</a:t>
            </a:r>
            <a:r>
              <a:rPr lang="en-CA" sz="3600" dirty="0" smtClean="0"/>
              <a:t> needs to have </a:t>
            </a:r>
            <a:r>
              <a:rPr lang="en-CA" sz="3600" b="1" dirty="0" smtClean="0">
                <a:solidFill>
                  <a:srgbClr val="00B050"/>
                </a:solidFill>
              </a:rPr>
              <a:t>different behaviours </a:t>
            </a:r>
            <a:r>
              <a:rPr lang="en-CA" sz="3600" dirty="0" smtClean="0"/>
              <a:t>at different times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88519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B64549-C1F2-49EA-8B2D-5EF61BF1CE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71E0A8-DA6F-4DC5-84AA-9AE90625C277}">
  <ds:schemaRefs>
    <ds:schemaRef ds:uri="http://www.w3.org/XML/1998/namespace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9F17D79-05FE-43C7-A9B5-360E9D6B5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0</TotalTime>
  <Words>310</Words>
  <Application>Microsoft Office PowerPoint</Application>
  <PresentationFormat>Widescreen</PresentationFormat>
  <Paragraphs>98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3_Metropolitan</vt:lpstr>
      <vt:lpstr>OO Design Patterns</vt:lpstr>
      <vt:lpstr>Why design pattern</vt:lpstr>
      <vt:lpstr>Types of Design patterns</vt:lpstr>
      <vt:lpstr>Today’s Agenda</vt:lpstr>
      <vt:lpstr>Observer</vt:lpstr>
      <vt:lpstr>Observer</vt:lpstr>
      <vt:lpstr>Observer</vt:lpstr>
      <vt:lpstr>Observer</vt:lpstr>
      <vt:lpstr>Strategy</vt:lpstr>
      <vt:lpstr>Strategy</vt:lpstr>
      <vt:lpstr>Strategy</vt:lpstr>
      <vt:lpstr>Factory</vt:lpstr>
      <vt:lpstr>Factory</vt:lpstr>
      <vt:lpstr>Factory</vt:lpstr>
      <vt:lpstr>Decorator Pattern</vt:lpstr>
      <vt:lpstr>Decorator Pattern</vt:lpstr>
      <vt:lpstr>Decorator Pattern</vt:lpstr>
      <vt:lpstr>Adapter</vt:lpstr>
      <vt:lpstr>Adapter</vt:lpstr>
      <vt:lpstr>Adapter</vt:lpstr>
      <vt:lpstr>Singleton</vt:lpstr>
      <vt:lpstr>Singleton</vt:lpstr>
      <vt:lpstr>Singleton</vt:lpstr>
      <vt:lpstr>Proxy</vt:lpstr>
      <vt:lpstr>Proxy</vt:lpstr>
      <vt:lpstr>Proxy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/>
  <cp:revision>4</cp:revision>
  <dcterms:created xsi:type="dcterms:W3CDTF">2013-06-12T19:28:15Z</dcterms:created>
  <dcterms:modified xsi:type="dcterms:W3CDTF">2015-03-14T20:51:28Z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