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912" r:id="rId4"/>
  </p:sldMasterIdLst>
  <p:notesMasterIdLst>
    <p:notesMasterId r:id="rId28"/>
  </p:notesMasterIdLst>
  <p:sldIdLst>
    <p:sldId id="256" r:id="rId5"/>
    <p:sldId id="341" r:id="rId6"/>
    <p:sldId id="338" r:id="rId7"/>
    <p:sldId id="342" r:id="rId8"/>
    <p:sldId id="345" r:id="rId9"/>
    <p:sldId id="350" r:id="rId10"/>
    <p:sldId id="351" r:id="rId11"/>
    <p:sldId id="353" r:id="rId12"/>
    <p:sldId id="357" r:id="rId13"/>
    <p:sldId id="358" r:id="rId14"/>
    <p:sldId id="359" r:id="rId15"/>
    <p:sldId id="360" r:id="rId16"/>
    <p:sldId id="361" r:id="rId17"/>
    <p:sldId id="362" r:id="rId18"/>
    <p:sldId id="363" r:id="rId19"/>
    <p:sldId id="364" r:id="rId20"/>
    <p:sldId id="365" r:id="rId21"/>
    <p:sldId id="366" r:id="rId22"/>
    <p:sldId id="367" r:id="rId23"/>
    <p:sldId id="354" r:id="rId24"/>
    <p:sldId id="355" r:id="rId25"/>
    <p:sldId id="356" r:id="rId26"/>
    <p:sldId id="27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05CDB963-8A90-4731-BD28-2E30D3FF484D}">
          <p14:sldIdLst>
            <p14:sldId id="256"/>
            <p14:sldId id="341"/>
            <p14:sldId id="338"/>
            <p14:sldId id="342"/>
            <p14:sldId id="345"/>
            <p14:sldId id="350"/>
            <p14:sldId id="351"/>
            <p14:sldId id="353"/>
            <p14:sldId id="357"/>
            <p14:sldId id="358"/>
            <p14:sldId id="359"/>
            <p14:sldId id="360"/>
            <p14:sldId id="361"/>
            <p14:sldId id="362"/>
            <p14:sldId id="363"/>
            <p14:sldId id="364"/>
            <p14:sldId id="365"/>
            <p14:sldId id="366"/>
            <p14:sldId id="367"/>
            <p14:sldId id="354"/>
            <p14:sldId id="355"/>
            <p14:sldId id="356"/>
            <p14:sldId id="27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128" autoAdjust="0"/>
  </p:normalViewPr>
  <p:slideViewPr>
    <p:cSldViewPr snapToGrid="0">
      <p:cViewPr varScale="1">
        <p:scale>
          <a:sx n="75" d="100"/>
          <a:sy n="75" d="100"/>
        </p:scale>
        <p:origin x="41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1991DB-DEE8-4174-9435-9D9F721C6C6A}" type="datetimeFigureOut">
              <a:rPr lang="en-US"/>
              <a:t>3/22/2015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666ED7-631A-46AF-B451-227D0A8685A0}" type="slidenum">
              <a:rPr lang="en-US"/>
              <a:t>‹#›</a:t>
            </a:fld>
            <a:endParaRPr lang="en-US"/>
          </a:p>
        </p:txBody>
      </p:sp>
    </p:spTree>
    <p:extLst>
      <p:ext uri="{BB962C8B-B14F-4D97-AF65-F5344CB8AC3E}">
        <p14:creationId xmlns:p14="http://schemas.microsoft.com/office/powerpoint/2010/main" val="4025988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1</a:t>
            </a:fld>
            <a:endParaRPr lang="en-US"/>
          </a:p>
        </p:txBody>
      </p:sp>
    </p:spTree>
    <p:extLst>
      <p:ext uri="{BB962C8B-B14F-4D97-AF65-F5344CB8AC3E}">
        <p14:creationId xmlns:p14="http://schemas.microsoft.com/office/powerpoint/2010/main" val="2357382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10</a:t>
            </a:fld>
            <a:endParaRPr lang="en-US"/>
          </a:p>
        </p:txBody>
      </p:sp>
    </p:spTree>
    <p:extLst>
      <p:ext uri="{BB962C8B-B14F-4D97-AF65-F5344CB8AC3E}">
        <p14:creationId xmlns:p14="http://schemas.microsoft.com/office/powerpoint/2010/main" val="1691698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11</a:t>
            </a:fld>
            <a:endParaRPr lang="en-US"/>
          </a:p>
        </p:txBody>
      </p:sp>
    </p:spTree>
    <p:extLst>
      <p:ext uri="{BB962C8B-B14F-4D97-AF65-F5344CB8AC3E}">
        <p14:creationId xmlns:p14="http://schemas.microsoft.com/office/powerpoint/2010/main" val="2432535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12</a:t>
            </a:fld>
            <a:endParaRPr lang="en-US"/>
          </a:p>
        </p:txBody>
      </p:sp>
    </p:spTree>
    <p:extLst>
      <p:ext uri="{BB962C8B-B14F-4D97-AF65-F5344CB8AC3E}">
        <p14:creationId xmlns:p14="http://schemas.microsoft.com/office/powerpoint/2010/main" val="3299210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13</a:t>
            </a:fld>
            <a:endParaRPr lang="en-US"/>
          </a:p>
        </p:txBody>
      </p:sp>
    </p:spTree>
    <p:extLst>
      <p:ext uri="{BB962C8B-B14F-4D97-AF65-F5344CB8AC3E}">
        <p14:creationId xmlns:p14="http://schemas.microsoft.com/office/powerpoint/2010/main" val="3865281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14</a:t>
            </a:fld>
            <a:endParaRPr lang="en-US"/>
          </a:p>
        </p:txBody>
      </p:sp>
    </p:spTree>
    <p:extLst>
      <p:ext uri="{BB962C8B-B14F-4D97-AF65-F5344CB8AC3E}">
        <p14:creationId xmlns:p14="http://schemas.microsoft.com/office/powerpoint/2010/main" val="1212963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15</a:t>
            </a:fld>
            <a:endParaRPr lang="en-US"/>
          </a:p>
        </p:txBody>
      </p:sp>
    </p:spTree>
    <p:extLst>
      <p:ext uri="{BB962C8B-B14F-4D97-AF65-F5344CB8AC3E}">
        <p14:creationId xmlns:p14="http://schemas.microsoft.com/office/powerpoint/2010/main" val="7195449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16</a:t>
            </a:fld>
            <a:endParaRPr lang="en-US"/>
          </a:p>
        </p:txBody>
      </p:sp>
    </p:spTree>
    <p:extLst>
      <p:ext uri="{BB962C8B-B14F-4D97-AF65-F5344CB8AC3E}">
        <p14:creationId xmlns:p14="http://schemas.microsoft.com/office/powerpoint/2010/main" val="3761463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17</a:t>
            </a:fld>
            <a:endParaRPr lang="en-US"/>
          </a:p>
        </p:txBody>
      </p:sp>
    </p:spTree>
    <p:extLst>
      <p:ext uri="{BB962C8B-B14F-4D97-AF65-F5344CB8AC3E}">
        <p14:creationId xmlns:p14="http://schemas.microsoft.com/office/powerpoint/2010/main" val="2467461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18</a:t>
            </a:fld>
            <a:endParaRPr lang="en-US"/>
          </a:p>
        </p:txBody>
      </p:sp>
    </p:spTree>
    <p:extLst>
      <p:ext uri="{BB962C8B-B14F-4D97-AF65-F5344CB8AC3E}">
        <p14:creationId xmlns:p14="http://schemas.microsoft.com/office/powerpoint/2010/main" val="21646213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19</a:t>
            </a:fld>
            <a:endParaRPr lang="en-US"/>
          </a:p>
        </p:txBody>
      </p:sp>
    </p:spTree>
    <p:extLst>
      <p:ext uri="{BB962C8B-B14F-4D97-AF65-F5344CB8AC3E}">
        <p14:creationId xmlns:p14="http://schemas.microsoft.com/office/powerpoint/2010/main" val="2987553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2</a:t>
            </a:fld>
            <a:endParaRPr lang="en-US"/>
          </a:p>
        </p:txBody>
      </p:sp>
    </p:spTree>
    <p:extLst>
      <p:ext uri="{BB962C8B-B14F-4D97-AF65-F5344CB8AC3E}">
        <p14:creationId xmlns:p14="http://schemas.microsoft.com/office/powerpoint/2010/main" val="14040616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20</a:t>
            </a:fld>
            <a:endParaRPr lang="en-US"/>
          </a:p>
        </p:txBody>
      </p:sp>
    </p:spTree>
    <p:extLst>
      <p:ext uri="{BB962C8B-B14F-4D97-AF65-F5344CB8AC3E}">
        <p14:creationId xmlns:p14="http://schemas.microsoft.com/office/powerpoint/2010/main" val="18630030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21</a:t>
            </a:fld>
            <a:endParaRPr lang="en-US"/>
          </a:p>
        </p:txBody>
      </p:sp>
    </p:spTree>
    <p:extLst>
      <p:ext uri="{BB962C8B-B14F-4D97-AF65-F5344CB8AC3E}">
        <p14:creationId xmlns:p14="http://schemas.microsoft.com/office/powerpoint/2010/main" val="1199861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22</a:t>
            </a:fld>
            <a:endParaRPr lang="en-US"/>
          </a:p>
        </p:txBody>
      </p:sp>
    </p:spTree>
    <p:extLst>
      <p:ext uri="{BB962C8B-B14F-4D97-AF65-F5344CB8AC3E}">
        <p14:creationId xmlns:p14="http://schemas.microsoft.com/office/powerpoint/2010/main" val="2218371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3</a:t>
            </a:fld>
            <a:endParaRPr lang="en-US"/>
          </a:p>
        </p:txBody>
      </p:sp>
    </p:spTree>
    <p:extLst>
      <p:ext uri="{BB962C8B-B14F-4D97-AF65-F5344CB8AC3E}">
        <p14:creationId xmlns:p14="http://schemas.microsoft.com/office/powerpoint/2010/main" val="3584195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4</a:t>
            </a:fld>
            <a:endParaRPr lang="en-US"/>
          </a:p>
        </p:txBody>
      </p:sp>
    </p:spTree>
    <p:extLst>
      <p:ext uri="{BB962C8B-B14F-4D97-AF65-F5344CB8AC3E}">
        <p14:creationId xmlns:p14="http://schemas.microsoft.com/office/powerpoint/2010/main" val="471576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5</a:t>
            </a:fld>
            <a:endParaRPr lang="en-US"/>
          </a:p>
        </p:txBody>
      </p:sp>
    </p:spTree>
    <p:extLst>
      <p:ext uri="{BB962C8B-B14F-4D97-AF65-F5344CB8AC3E}">
        <p14:creationId xmlns:p14="http://schemas.microsoft.com/office/powerpoint/2010/main" val="1453794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6</a:t>
            </a:fld>
            <a:endParaRPr lang="en-US"/>
          </a:p>
        </p:txBody>
      </p:sp>
    </p:spTree>
    <p:extLst>
      <p:ext uri="{BB962C8B-B14F-4D97-AF65-F5344CB8AC3E}">
        <p14:creationId xmlns:p14="http://schemas.microsoft.com/office/powerpoint/2010/main" val="1275207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7</a:t>
            </a:fld>
            <a:endParaRPr lang="en-US"/>
          </a:p>
        </p:txBody>
      </p:sp>
    </p:spTree>
    <p:extLst>
      <p:ext uri="{BB962C8B-B14F-4D97-AF65-F5344CB8AC3E}">
        <p14:creationId xmlns:p14="http://schemas.microsoft.com/office/powerpoint/2010/main" val="1984805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8</a:t>
            </a:fld>
            <a:endParaRPr lang="en-US"/>
          </a:p>
        </p:txBody>
      </p:sp>
    </p:spTree>
    <p:extLst>
      <p:ext uri="{BB962C8B-B14F-4D97-AF65-F5344CB8AC3E}">
        <p14:creationId xmlns:p14="http://schemas.microsoft.com/office/powerpoint/2010/main" val="1477698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9</a:t>
            </a:fld>
            <a:endParaRPr lang="en-US"/>
          </a:p>
        </p:txBody>
      </p:sp>
    </p:spTree>
    <p:extLst>
      <p:ext uri="{BB962C8B-B14F-4D97-AF65-F5344CB8AC3E}">
        <p14:creationId xmlns:p14="http://schemas.microsoft.com/office/powerpoint/2010/main" val="3166225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3/22/2015</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42680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3/22/2015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04041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3/22/2015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85981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3/22/2015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17301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3/22/2015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25868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3/22/2015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77193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3/22/2015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26430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3/22/2015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31032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3/22/2015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5286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t>3/22/2015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46713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3/22/2015</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623493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smtClean="0"/>
              <a:pPr/>
              <a:t>3/22/2015</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61516494"/>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ub0DXaeV6hA" TargetMode="External"/><Relationship Id="rId2" Type="http://schemas.openxmlformats.org/officeDocument/2006/relationships/hyperlink" Target="http://www.tutorialspoint.com/design_pattern/design_pattern_overview.htm" TargetMode="External"/><Relationship Id="rId1" Type="http://schemas.openxmlformats.org/officeDocument/2006/relationships/slideLayout" Target="../slideLayouts/slideLayout2.xml"/><Relationship Id="rId5" Type="http://schemas.openxmlformats.org/officeDocument/2006/relationships/hyperlink" Target="https://cs.uwaterloo.ca/~a78khan/cs446/additional-material/scribe/99-exams/1005-Final_exam-Solutions.pdf" TargetMode="External"/><Relationship Id="rId4" Type="http://schemas.openxmlformats.org/officeDocument/2006/relationships/hyperlink" Target="http://s3.amazonaws.com/docuum/attachments/2139/Old%20final%20winter%202008.pdf?1240434717"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OO Design Patterns</a:t>
            </a:r>
            <a:endParaRPr lang="en-US" dirty="0"/>
          </a:p>
        </p:txBody>
      </p:sp>
      <p:sp>
        <p:nvSpPr>
          <p:cNvPr id="3" name="Subtitle 2"/>
          <p:cNvSpPr>
            <a:spLocks noGrp="1"/>
          </p:cNvSpPr>
          <p:nvPr>
            <p:ph type="subTitle" idx="1"/>
          </p:nvPr>
        </p:nvSpPr>
        <p:spPr/>
        <p:txBody>
          <a:bodyPr>
            <a:normAutofit/>
          </a:bodyPr>
          <a:lstStyle/>
          <a:p>
            <a:r>
              <a:rPr lang="en-US" dirty="0" smtClean="0"/>
              <a:t>Coding Cleverly</a:t>
            </a:r>
          </a:p>
          <a:p>
            <a:endParaRPr lang="en-US" dirty="0"/>
          </a:p>
        </p:txBody>
      </p:sp>
    </p:spTree>
    <p:extLst>
      <p:ext uri="{BB962C8B-B14F-4D97-AF65-F5344CB8AC3E}">
        <p14:creationId xmlns:p14="http://schemas.microsoft.com/office/powerpoint/2010/main" val="34188911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Warm UP</a:t>
            </a:r>
            <a:endParaRPr lang="en-US" dirty="0"/>
          </a:p>
        </p:txBody>
      </p:sp>
      <p:sp>
        <p:nvSpPr>
          <p:cNvPr id="4" name="Content Placeholder 3"/>
          <p:cNvSpPr>
            <a:spLocks noGrp="1"/>
          </p:cNvSpPr>
          <p:nvPr>
            <p:ph idx="1"/>
          </p:nvPr>
        </p:nvSpPr>
        <p:spPr/>
        <p:txBody>
          <a:bodyPr>
            <a:normAutofit/>
          </a:bodyPr>
          <a:lstStyle/>
          <a:p>
            <a:pPr marL="0" indent="0">
              <a:buNone/>
            </a:pPr>
            <a:endParaRPr lang="en-CA" dirty="0" smtClean="0"/>
          </a:p>
          <a:p>
            <a:pPr marL="0" indent="0">
              <a:buNone/>
            </a:pPr>
            <a:endParaRPr lang="en-CA" dirty="0" smtClean="0"/>
          </a:p>
        </p:txBody>
      </p:sp>
      <p:pic>
        <p:nvPicPr>
          <p:cNvPr id="3" name="Picture 2"/>
          <p:cNvPicPr>
            <a:picLocks noChangeAspect="1"/>
          </p:cNvPicPr>
          <p:nvPr/>
        </p:nvPicPr>
        <p:blipFill>
          <a:blip r:embed="rId3"/>
          <a:stretch>
            <a:fillRect/>
          </a:stretch>
        </p:blipFill>
        <p:spPr>
          <a:xfrm>
            <a:off x="676656" y="1989508"/>
            <a:ext cx="9991044" cy="4182691"/>
          </a:xfrm>
          <a:prstGeom prst="rect">
            <a:avLst/>
          </a:prstGeom>
        </p:spPr>
      </p:pic>
      <p:sp>
        <p:nvSpPr>
          <p:cNvPr id="5" name="Rectangle 4"/>
          <p:cNvSpPr/>
          <p:nvPr/>
        </p:nvSpPr>
        <p:spPr>
          <a:xfrm>
            <a:off x="990600" y="5384800"/>
            <a:ext cx="3378200" cy="596900"/>
          </a:xfrm>
          <a:prstGeom prst="rect">
            <a:avLst/>
          </a:prstGeom>
          <a:noFill/>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21085495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Warm UP</a:t>
            </a:r>
            <a:endParaRPr lang="en-US" dirty="0"/>
          </a:p>
        </p:txBody>
      </p:sp>
      <p:sp>
        <p:nvSpPr>
          <p:cNvPr id="4" name="Content Placeholder 3"/>
          <p:cNvSpPr>
            <a:spLocks noGrp="1"/>
          </p:cNvSpPr>
          <p:nvPr>
            <p:ph idx="1"/>
          </p:nvPr>
        </p:nvSpPr>
        <p:spPr/>
        <p:txBody>
          <a:bodyPr>
            <a:normAutofit/>
          </a:bodyPr>
          <a:lstStyle/>
          <a:p>
            <a:pPr marL="0" indent="0">
              <a:buNone/>
            </a:pPr>
            <a:endParaRPr lang="en-CA" dirty="0" smtClean="0"/>
          </a:p>
          <a:p>
            <a:pPr marL="0" indent="0">
              <a:buNone/>
            </a:pPr>
            <a:endParaRPr lang="en-CA" dirty="0" smtClean="0"/>
          </a:p>
        </p:txBody>
      </p:sp>
      <p:pic>
        <p:nvPicPr>
          <p:cNvPr id="5" name="Picture 4"/>
          <p:cNvPicPr>
            <a:picLocks noChangeAspect="1"/>
          </p:cNvPicPr>
          <p:nvPr/>
        </p:nvPicPr>
        <p:blipFill>
          <a:blip r:embed="rId3"/>
          <a:stretch>
            <a:fillRect/>
          </a:stretch>
        </p:blipFill>
        <p:spPr>
          <a:xfrm>
            <a:off x="420466" y="2157731"/>
            <a:ext cx="11266103" cy="3401378"/>
          </a:xfrm>
          <a:prstGeom prst="rect">
            <a:avLst/>
          </a:prstGeom>
        </p:spPr>
      </p:pic>
    </p:spTree>
    <p:extLst>
      <p:ext uri="{BB962C8B-B14F-4D97-AF65-F5344CB8AC3E}">
        <p14:creationId xmlns:p14="http://schemas.microsoft.com/office/powerpoint/2010/main" val="5334008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Warm UP</a:t>
            </a:r>
            <a:endParaRPr lang="en-US" dirty="0"/>
          </a:p>
        </p:txBody>
      </p:sp>
      <p:sp>
        <p:nvSpPr>
          <p:cNvPr id="4" name="Content Placeholder 3"/>
          <p:cNvSpPr>
            <a:spLocks noGrp="1"/>
          </p:cNvSpPr>
          <p:nvPr>
            <p:ph idx="1"/>
          </p:nvPr>
        </p:nvSpPr>
        <p:spPr/>
        <p:txBody>
          <a:bodyPr>
            <a:normAutofit/>
          </a:bodyPr>
          <a:lstStyle/>
          <a:p>
            <a:pPr marL="0" indent="0">
              <a:buNone/>
            </a:pPr>
            <a:endParaRPr lang="en-CA" dirty="0" smtClean="0"/>
          </a:p>
          <a:p>
            <a:pPr marL="0" indent="0">
              <a:buNone/>
            </a:pPr>
            <a:endParaRPr lang="en-CA" dirty="0" smtClean="0"/>
          </a:p>
        </p:txBody>
      </p:sp>
      <p:pic>
        <p:nvPicPr>
          <p:cNvPr id="5" name="Picture 4"/>
          <p:cNvPicPr>
            <a:picLocks noChangeAspect="1"/>
          </p:cNvPicPr>
          <p:nvPr/>
        </p:nvPicPr>
        <p:blipFill>
          <a:blip r:embed="rId3"/>
          <a:stretch>
            <a:fillRect/>
          </a:stretch>
        </p:blipFill>
        <p:spPr>
          <a:xfrm>
            <a:off x="420466" y="2157731"/>
            <a:ext cx="11266103" cy="3401378"/>
          </a:xfrm>
          <a:prstGeom prst="rect">
            <a:avLst/>
          </a:prstGeom>
        </p:spPr>
      </p:pic>
      <p:sp>
        <p:nvSpPr>
          <p:cNvPr id="6" name="Rectangle 5"/>
          <p:cNvSpPr/>
          <p:nvPr/>
        </p:nvSpPr>
        <p:spPr>
          <a:xfrm>
            <a:off x="859971" y="4339771"/>
            <a:ext cx="4704806" cy="596900"/>
          </a:xfrm>
          <a:prstGeom prst="rect">
            <a:avLst/>
          </a:prstGeom>
          <a:noFill/>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37092007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Warm UP</a:t>
            </a:r>
            <a:endParaRPr lang="en-US" dirty="0"/>
          </a:p>
        </p:txBody>
      </p:sp>
      <p:sp>
        <p:nvSpPr>
          <p:cNvPr id="4" name="Content Placeholder 3"/>
          <p:cNvSpPr>
            <a:spLocks noGrp="1"/>
          </p:cNvSpPr>
          <p:nvPr>
            <p:ph idx="1"/>
          </p:nvPr>
        </p:nvSpPr>
        <p:spPr/>
        <p:txBody>
          <a:bodyPr>
            <a:normAutofit/>
          </a:bodyPr>
          <a:lstStyle/>
          <a:p>
            <a:pPr marL="0" indent="0">
              <a:buNone/>
            </a:pPr>
            <a:endParaRPr lang="en-CA" dirty="0" smtClean="0"/>
          </a:p>
          <a:p>
            <a:pPr marL="0" indent="0">
              <a:buNone/>
            </a:pPr>
            <a:endParaRPr lang="en-CA" dirty="0" smtClean="0"/>
          </a:p>
        </p:txBody>
      </p:sp>
      <p:pic>
        <p:nvPicPr>
          <p:cNvPr id="3" name="Picture 2"/>
          <p:cNvPicPr>
            <a:picLocks noChangeAspect="1"/>
          </p:cNvPicPr>
          <p:nvPr/>
        </p:nvPicPr>
        <p:blipFill>
          <a:blip r:embed="rId3"/>
          <a:stretch>
            <a:fillRect/>
          </a:stretch>
        </p:blipFill>
        <p:spPr>
          <a:xfrm>
            <a:off x="656842" y="1899339"/>
            <a:ext cx="9440143" cy="2982278"/>
          </a:xfrm>
          <a:prstGeom prst="rect">
            <a:avLst/>
          </a:prstGeom>
        </p:spPr>
      </p:pic>
    </p:spTree>
    <p:extLst>
      <p:ext uri="{BB962C8B-B14F-4D97-AF65-F5344CB8AC3E}">
        <p14:creationId xmlns:p14="http://schemas.microsoft.com/office/powerpoint/2010/main" val="7203244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Warm UP</a:t>
            </a:r>
            <a:endParaRPr lang="en-US" dirty="0"/>
          </a:p>
        </p:txBody>
      </p:sp>
      <p:sp>
        <p:nvSpPr>
          <p:cNvPr id="4" name="Content Placeholder 3"/>
          <p:cNvSpPr>
            <a:spLocks noGrp="1"/>
          </p:cNvSpPr>
          <p:nvPr>
            <p:ph idx="1"/>
          </p:nvPr>
        </p:nvSpPr>
        <p:spPr/>
        <p:txBody>
          <a:bodyPr>
            <a:normAutofit/>
          </a:bodyPr>
          <a:lstStyle/>
          <a:p>
            <a:pPr marL="0" indent="0">
              <a:buNone/>
            </a:pPr>
            <a:endParaRPr lang="en-CA" dirty="0" smtClean="0"/>
          </a:p>
          <a:p>
            <a:pPr marL="0" indent="0">
              <a:buNone/>
            </a:pPr>
            <a:endParaRPr lang="en-CA" dirty="0" smtClean="0"/>
          </a:p>
        </p:txBody>
      </p:sp>
      <p:pic>
        <p:nvPicPr>
          <p:cNvPr id="3" name="Picture 2"/>
          <p:cNvPicPr>
            <a:picLocks noChangeAspect="1"/>
          </p:cNvPicPr>
          <p:nvPr/>
        </p:nvPicPr>
        <p:blipFill>
          <a:blip r:embed="rId3"/>
          <a:stretch>
            <a:fillRect/>
          </a:stretch>
        </p:blipFill>
        <p:spPr>
          <a:xfrm>
            <a:off x="656842" y="1899339"/>
            <a:ext cx="9440143" cy="2982278"/>
          </a:xfrm>
          <a:prstGeom prst="rect">
            <a:avLst/>
          </a:prstGeom>
        </p:spPr>
      </p:pic>
      <p:sp>
        <p:nvSpPr>
          <p:cNvPr id="5" name="Rectangle 4"/>
          <p:cNvSpPr/>
          <p:nvPr/>
        </p:nvSpPr>
        <p:spPr>
          <a:xfrm>
            <a:off x="1202871" y="3221224"/>
            <a:ext cx="4704806" cy="596900"/>
          </a:xfrm>
          <a:prstGeom prst="rect">
            <a:avLst/>
          </a:prstGeom>
          <a:noFill/>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85974685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a:t>
            </a:r>
            <a:endParaRPr lang="en-US" dirty="0"/>
          </a:p>
        </p:txBody>
      </p:sp>
      <p:sp>
        <p:nvSpPr>
          <p:cNvPr id="4" name="Content Placeholder 3"/>
          <p:cNvSpPr>
            <a:spLocks noGrp="1"/>
          </p:cNvSpPr>
          <p:nvPr>
            <p:ph idx="1"/>
          </p:nvPr>
        </p:nvSpPr>
        <p:spPr/>
        <p:txBody>
          <a:bodyPr>
            <a:normAutofit/>
          </a:bodyPr>
          <a:lstStyle/>
          <a:p>
            <a:pPr marL="0" indent="0">
              <a:buNone/>
            </a:pPr>
            <a:endParaRPr lang="en-CA" dirty="0" smtClean="0"/>
          </a:p>
          <a:p>
            <a:pPr marL="0" indent="0">
              <a:buNone/>
            </a:pPr>
            <a:endParaRPr lang="en-CA" dirty="0" smtClean="0"/>
          </a:p>
        </p:txBody>
      </p:sp>
      <p:sp>
        <p:nvSpPr>
          <p:cNvPr id="7" name="TextBox 6"/>
          <p:cNvSpPr txBox="1"/>
          <p:nvPr/>
        </p:nvSpPr>
        <p:spPr>
          <a:xfrm>
            <a:off x="1320800" y="2400300"/>
            <a:ext cx="8018670" cy="369332"/>
          </a:xfrm>
          <a:prstGeom prst="rect">
            <a:avLst/>
          </a:prstGeom>
          <a:noFill/>
        </p:spPr>
        <p:txBody>
          <a:bodyPr wrap="none" rtlCol="0">
            <a:spAutoFit/>
          </a:bodyPr>
          <a:lstStyle/>
          <a:p>
            <a:r>
              <a:rPr lang="en-CA" dirty="0" smtClean="0"/>
              <a:t>What does it mean to design for the interface versus design for the implementation?</a:t>
            </a:r>
            <a:endParaRPr lang="en-CA" dirty="0"/>
          </a:p>
        </p:txBody>
      </p:sp>
    </p:spTree>
    <p:extLst>
      <p:ext uri="{BB962C8B-B14F-4D97-AF65-F5344CB8AC3E}">
        <p14:creationId xmlns:p14="http://schemas.microsoft.com/office/powerpoint/2010/main" val="33924372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a:t>
            </a:r>
            <a:endParaRPr lang="en-US" dirty="0"/>
          </a:p>
        </p:txBody>
      </p:sp>
      <p:sp>
        <p:nvSpPr>
          <p:cNvPr id="4" name="Content Placeholder 3"/>
          <p:cNvSpPr>
            <a:spLocks noGrp="1"/>
          </p:cNvSpPr>
          <p:nvPr>
            <p:ph idx="1"/>
          </p:nvPr>
        </p:nvSpPr>
        <p:spPr/>
        <p:txBody>
          <a:bodyPr>
            <a:normAutofit/>
          </a:bodyPr>
          <a:lstStyle/>
          <a:p>
            <a:pPr marL="0" indent="0">
              <a:buNone/>
            </a:pPr>
            <a:endParaRPr lang="en-CA" dirty="0" smtClean="0"/>
          </a:p>
          <a:p>
            <a:pPr marL="0" indent="0">
              <a:buNone/>
            </a:pPr>
            <a:endParaRPr lang="en-CA" dirty="0" smtClean="0"/>
          </a:p>
        </p:txBody>
      </p:sp>
      <p:sp>
        <p:nvSpPr>
          <p:cNvPr id="7" name="TextBox 6"/>
          <p:cNvSpPr txBox="1"/>
          <p:nvPr/>
        </p:nvSpPr>
        <p:spPr>
          <a:xfrm>
            <a:off x="1320800" y="2400300"/>
            <a:ext cx="8018670" cy="369332"/>
          </a:xfrm>
          <a:prstGeom prst="rect">
            <a:avLst/>
          </a:prstGeom>
          <a:noFill/>
        </p:spPr>
        <p:txBody>
          <a:bodyPr wrap="none" rtlCol="0">
            <a:spAutoFit/>
          </a:bodyPr>
          <a:lstStyle/>
          <a:p>
            <a:r>
              <a:rPr lang="en-CA" dirty="0" smtClean="0"/>
              <a:t>What does it mean to design for the interface versus design for the implementation?</a:t>
            </a:r>
            <a:endParaRPr lang="en-CA" dirty="0"/>
          </a:p>
        </p:txBody>
      </p:sp>
      <p:sp>
        <p:nvSpPr>
          <p:cNvPr id="3" name="Rectangle 2"/>
          <p:cNvSpPr/>
          <p:nvPr/>
        </p:nvSpPr>
        <p:spPr>
          <a:xfrm>
            <a:off x="1320800" y="2850618"/>
            <a:ext cx="8305800" cy="2585323"/>
          </a:xfrm>
          <a:prstGeom prst="rect">
            <a:avLst/>
          </a:prstGeom>
        </p:spPr>
        <p:txBody>
          <a:bodyPr wrap="square">
            <a:spAutoFit/>
          </a:bodyPr>
          <a:lstStyle/>
          <a:p>
            <a:r>
              <a:rPr lang="en-CA" dirty="0"/>
              <a:t>Following this principle leads to code that exhibits loose coupling among classes. Examples of these benefits include: </a:t>
            </a:r>
            <a:endParaRPr lang="en-CA" dirty="0" smtClean="0"/>
          </a:p>
          <a:p>
            <a:pPr marL="342900" indent="-342900">
              <a:buAutoNum type="alphaLcParenR"/>
            </a:pPr>
            <a:r>
              <a:rPr lang="en-CA" dirty="0" smtClean="0"/>
              <a:t>Better </a:t>
            </a:r>
            <a:r>
              <a:rPr lang="en-CA" dirty="0"/>
              <a:t>testability. Classes that are not under tests can be substituted with fakes that implement the same interface. </a:t>
            </a:r>
            <a:r>
              <a:rPr lang="en-CA" dirty="0" err="1"/>
              <a:t>I.e</a:t>
            </a:r>
            <a:r>
              <a:rPr lang="en-CA" dirty="0"/>
              <a:t> you could substitute </a:t>
            </a:r>
            <a:r>
              <a:rPr lang="en-CA" dirty="0" err="1"/>
              <a:t>AJAXLibrary</a:t>
            </a:r>
            <a:r>
              <a:rPr lang="en-CA" dirty="0"/>
              <a:t> with </a:t>
            </a:r>
            <a:r>
              <a:rPr lang="en-CA" dirty="0" err="1"/>
              <a:t>FakeAJAX</a:t>
            </a:r>
            <a:r>
              <a:rPr lang="en-CA" dirty="0"/>
              <a:t> if the class just expects anything that implements an interface </a:t>
            </a:r>
            <a:r>
              <a:rPr lang="en-CA" dirty="0" err="1"/>
              <a:t>RemoteCallLibrary</a:t>
            </a:r>
            <a:r>
              <a:rPr lang="en-CA" dirty="0" smtClean="0"/>
              <a:t>.</a:t>
            </a:r>
          </a:p>
          <a:p>
            <a:pPr marL="342900" indent="-342900">
              <a:buAutoNum type="alphaLcParenR"/>
            </a:pPr>
            <a:endParaRPr lang="en-CA" dirty="0"/>
          </a:p>
          <a:p>
            <a:pPr marL="342900" indent="-342900">
              <a:buAutoNum type="alphaLcParenR"/>
            </a:pPr>
            <a:r>
              <a:rPr lang="en-CA" dirty="0" smtClean="0"/>
              <a:t>Better </a:t>
            </a:r>
            <a:r>
              <a:rPr lang="en-CA" dirty="0"/>
              <a:t>code reuse. If you have a routine that can sort anything that implements Comparable interface, you can now sort almost anything pretty easily instead of writing sorts for every type of object. </a:t>
            </a:r>
          </a:p>
        </p:txBody>
      </p:sp>
    </p:spTree>
    <p:extLst>
      <p:ext uri="{BB962C8B-B14F-4D97-AF65-F5344CB8AC3E}">
        <p14:creationId xmlns:p14="http://schemas.microsoft.com/office/powerpoint/2010/main" val="402094549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a:t>
            </a:r>
            <a:endParaRPr lang="en-US" dirty="0"/>
          </a:p>
        </p:txBody>
      </p:sp>
      <p:sp>
        <p:nvSpPr>
          <p:cNvPr id="4" name="Content Placeholder 3"/>
          <p:cNvSpPr>
            <a:spLocks noGrp="1"/>
          </p:cNvSpPr>
          <p:nvPr>
            <p:ph idx="1"/>
          </p:nvPr>
        </p:nvSpPr>
        <p:spPr/>
        <p:txBody>
          <a:bodyPr>
            <a:normAutofit/>
          </a:bodyPr>
          <a:lstStyle/>
          <a:p>
            <a:pPr marL="0" indent="0">
              <a:buNone/>
            </a:pPr>
            <a:endParaRPr lang="en-CA" dirty="0" smtClean="0"/>
          </a:p>
          <a:p>
            <a:pPr marL="0" indent="0">
              <a:buNone/>
            </a:pPr>
            <a:endParaRPr lang="en-CA" dirty="0" smtClean="0"/>
          </a:p>
        </p:txBody>
      </p:sp>
      <p:sp>
        <p:nvSpPr>
          <p:cNvPr id="7" name="TextBox 6"/>
          <p:cNvSpPr txBox="1"/>
          <p:nvPr/>
        </p:nvSpPr>
        <p:spPr>
          <a:xfrm>
            <a:off x="1320800" y="2400300"/>
            <a:ext cx="3872470" cy="461665"/>
          </a:xfrm>
          <a:prstGeom prst="rect">
            <a:avLst/>
          </a:prstGeom>
          <a:noFill/>
        </p:spPr>
        <p:txBody>
          <a:bodyPr wrap="none" rtlCol="0">
            <a:spAutoFit/>
          </a:bodyPr>
          <a:lstStyle/>
          <a:p>
            <a:r>
              <a:rPr lang="en-CA" sz="2400" dirty="0" smtClean="0"/>
              <a:t>When to use design patterns?</a:t>
            </a:r>
            <a:endParaRPr lang="en-CA" dirty="0"/>
          </a:p>
        </p:txBody>
      </p:sp>
    </p:spTree>
    <p:extLst>
      <p:ext uri="{BB962C8B-B14F-4D97-AF65-F5344CB8AC3E}">
        <p14:creationId xmlns:p14="http://schemas.microsoft.com/office/powerpoint/2010/main" val="6996929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a:t>
            </a:r>
            <a:endParaRPr lang="en-US" dirty="0"/>
          </a:p>
        </p:txBody>
      </p:sp>
      <p:sp>
        <p:nvSpPr>
          <p:cNvPr id="4" name="Content Placeholder 3"/>
          <p:cNvSpPr>
            <a:spLocks noGrp="1"/>
          </p:cNvSpPr>
          <p:nvPr>
            <p:ph idx="1"/>
          </p:nvPr>
        </p:nvSpPr>
        <p:spPr/>
        <p:txBody>
          <a:bodyPr>
            <a:normAutofit/>
          </a:bodyPr>
          <a:lstStyle/>
          <a:p>
            <a:pPr marL="0" indent="0">
              <a:buNone/>
            </a:pPr>
            <a:endParaRPr lang="en-CA" dirty="0" smtClean="0"/>
          </a:p>
          <a:p>
            <a:pPr marL="0" indent="0">
              <a:buNone/>
            </a:pPr>
            <a:endParaRPr lang="en-CA" dirty="0" smtClean="0"/>
          </a:p>
        </p:txBody>
      </p:sp>
      <p:sp>
        <p:nvSpPr>
          <p:cNvPr id="7" name="TextBox 6"/>
          <p:cNvSpPr txBox="1"/>
          <p:nvPr/>
        </p:nvSpPr>
        <p:spPr>
          <a:xfrm>
            <a:off x="1320800" y="2400300"/>
            <a:ext cx="5449569" cy="369332"/>
          </a:xfrm>
          <a:prstGeom prst="rect">
            <a:avLst/>
          </a:prstGeom>
          <a:noFill/>
        </p:spPr>
        <p:txBody>
          <a:bodyPr wrap="none" rtlCol="0">
            <a:spAutoFit/>
          </a:bodyPr>
          <a:lstStyle/>
          <a:p>
            <a:r>
              <a:rPr lang="en-CA" dirty="0" smtClean="0"/>
              <a:t>What is the difference between architecture and design?</a:t>
            </a:r>
            <a:endParaRPr lang="en-CA" dirty="0"/>
          </a:p>
        </p:txBody>
      </p:sp>
    </p:spTree>
    <p:extLst>
      <p:ext uri="{BB962C8B-B14F-4D97-AF65-F5344CB8AC3E}">
        <p14:creationId xmlns:p14="http://schemas.microsoft.com/office/powerpoint/2010/main" val="40686511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a:t>
            </a:r>
            <a:endParaRPr lang="en-US" dirty="0"/>
          </a:p>
        </p:txBody>
      </p:sp>
      <p:sp>
        <p:nvSpPr>
          <p:cNvPr id="4" name="Content Placeholder 3"/>
          <p:cNvSpPr>
            <a:spLocks noGrp="1"/>
          </p:cNvSpPr>
          <p:nvPr>
            <p:ph idx="1"/>
          </p:nvPr>
        </p:nvSpPr>
        <p:spPr/>
        <p:txBody>
          <a:bodyPr>
            <a:normAutofit/>
          </a:bodyPr>
          <a:lstStyle/>
          <a:p>
            <a:pPr marL="0" indent="0">
              <a:buNone/>
            </a:pPr>
            <a:endParaRPr lang="en-CA" dirty="0" smtClean="0"/>
          </a:p>
          <a:p>
            <a:pPr marL="0" indent="0">
              <a:buNone/>
            </a:pPr>
            <a:endParaRPr lang="en-CA" dirty="0" smtClean="0"/>
          </a:p>
        </p:txBody>
      </p:sp>
      <p:sp>
        <p:nvSpPr>
          <p:cNvPr id="7" name="TextBox 6"/>
          <p:cNvSpPr txBox="1"/>
          <p:nvPr/>
        </p:nvSpPr>
        <p:spPr>
          <a:xfrm>
            <a:off x="1320800" y="2400300"/>
            <a:ext cx="5449569" cy="369332"/>
          </a:xfrm>
          <a:prstGeom prst="rect">
            <a:avLst/>
          </a:prstGeom>
          <a:noFill/>
        </p:spPr>
        <p:txBody>
          <a:bodyPr wrap="none" rtlCol="0">
            <a:spAutoFit/>
          </a:bodyPr>
          <a:lstStyle/>
          <a:p>
            <a:r>
              <a:rPr lang="en-CA" dirty="0" smtClean="0"/>
              <a:t>What is the difference between architecture and design?</a:t>
            </a:r>
            <a:endParaRPr lang="en-CA" dirty="0"/>
          </a:p>
        </p:txBody>
      </p:sp>
      <p:sp>
        <p:nvSpPr>
          <p:cNvPr id="3" name="Rectangle 2"/>
          <p:cNvSpPr/>
          <p:nvPr/>
        </p:nvSpPr>
        <p:spPr>
          <a:xfrm>
            <a:off x="1320800" y="2887682"/>
            <a:ext cx="9740900" cy="2031325"/>
          </a:xfrm>
          <a:prstGeom prst="rect">
            <a:avLst/>
          </a:prstGeom>
        </p:spPr>
        <p:txBody>
          <a:bodyPr wrap="square">
            <a:spAutoFit/>
          </a:bodyPr>
          <a:lstStyle/>
          <a:p>
            <a:r>
              <a:rPr lang="en-CA" dirty="0"/>
              <a:t>Architectural styles: Broad approaches to solving problems (pipes &amp; filters, object-oriented, tiers, repository, etc.) that define which underlying tools are available to be used by patterns. These must be decided early, as they provide the general approach that is implemented</a:t>
            </a:r>
            <a:r>
              <a:rPr lang="en-CA" dirty="0" smtClean="0"/>
              <a:t>.</a:t>
            </a:r>
          </a:p>
          <a:p>
            <a:endParaRPr lang="en-CA" dirty="0"/>
          </a:p>
          <a:p>
            <a:r>
              <a:rPr lang="en-CA" dirty="0" smtClean="0"/>
              <a:t>Basic </a:t>
            </a:r>
            <a:r>
              <a:rPr lang="en-CA" dirty="0"/>
              <a:t>design patterns: Refer to how the internals of a component are arranged in order to solve problems. These are decided on as the problem they solve arises. e.g. An iterator is introduced when an operation must be applied to every component of a data structure. </a:t>
            </a:r>
          </a:p>
        </p:txBody>
      </p:sp>
      <p:sp>
        <p:nvSpPr>
          <p:cNvPr id="5" name="Rectangle 4"/>
          <p:cNvSpPr/>
          <p:nvPr/>
        </p:nvSpPr>
        <p:spPr>
          <a:xfrm>
            <a:off x="1320800" y="5190559"/>
            <a:ext cx="7747000" cy="646331"/>
          </a:xfrm>
          <a:prstGeom prst="rect">
            <a:avLst/>
          </a:prstGeom>
        </p:spPr>
        <p:txBody>
          <a:bodyPr wrap="square">
            <a:spAutoFit/>
          </a:bodyPr>
          <a:lstStyle/>
          <a:p>
            <a:r>
              <a:rPr lang="en-CA" dirty="0"/>
              <a:t>Design patterns specify a general solution schema for problems that is known to have certain desirable properties. </a:t>
            </a:r>
          </a:p>
        </p:txBody>
      </p:sp>
    </p:spTree>
    <p:extLst>
      <p:ext uri="{BB962C8B-B14F-4D97-AF65-F5344CB8AC3E}">
        <p14:creationId xmlns:p14="http://schemas.microsoft.com/office/powerpoint/2010/main" val="16612294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Observer</a:t>
            </a:r>
            <a:endParaRPr lang="en-US" dirty="0"/>
          </a:p>
        </p:txBody>
      </p:sp>
      <p:sp>
        <p:nvSpPr>
          <p:cNvPr id="4" name="Content Placeholder 3"/>
          <p:cNvSpPr>
            <a:spLocks noGrp="1"/>
          </p:cNvSpPr>
          <p:nvPr>
            <p:ph idx="1"/>
          </p:nvPr>
        </p:nvSpPr>
        <p:spPr/>
        <p:txBody>
          <a:bodyPr/>
          <a:lstStyle/>
          <a:p>
            <a:pPr marL="0" indent="0">
              <a:buNone/>
            </a:pPr>
            <a:endParaRPr lang="en-CA" dirty="0" smtClean="0"/>
          </a:p>
          <a:p>
            <a:pPr marL="0" indent="0">
              <a:buNone/>
            </a:pPr>
            <a:endParaRPr lang="en-CA" dirty="0" smtClean="0"/>
          </a:p>
        </p:txBody>
      </p:sp>
      <p:pic>
        <p:nvPicPr>
          <p:cNvPr id="3" name="Picture 2"/>
          <p:cNvPicPr>
            <a:picLocks noChangeAspect="1"/>
          </p:cNvPicPr>
          <p:nvPr/>
        </p:nvPicPr>
        <p:blipFill>
          <a:blip r:embed="rId3"/>
          <a:stretch>
            <a:fillRect/>
          </a:stretch>
        </p:blipFill>
        <p:spPr>
          <a:xfrm>
            <a:off x="1285016" y="1792573"/>
            <a:ext cx="9184482" cy="4818089"/>
          </a:xfrm>
          <a:prstGeom prst="rect">
            <a:avLst/>
          </a:prstGeom>
        </p:spPr>
      </p:pic>
    </p:spTree>
    <p:extLst>
      <p:ext uri="{BB962C8B-B14F-4D97-AF65-F5344CB8AC3E}">
        <p14:creationId xmlns:p14="http://schemas.microsoft.com/office/powerpoint/2010/main" val="16825474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a:t>
            </a:r>
            <a:endParaRPr lang="en-US" dirty="0"/>
          </a:p>
        </p:txBody>
      </p:sp>
      <p:sp>
        <p:nvSpPr>
          <p:cNvPr id="4" name="Content Placeholder 3"/>
          <p:cNvSpPr>
            <a:spLocks noGrp="1"/>
          </p:cNvSpPr>
          <p:nvPr>
            <p:ph idx="1"/>
          </p:nvPr>
        </p:nvSpPr>
        <p:spPr/>
        <p:txBody>
          <a:bodyPr>
            <a:normAutofit/>
          </a:bodyPr>
          <a:lstStyle/>
          <a:p>
            <a:pPr marL="0" indent="0">
              <a:buNone/>
            </a:pPr>
            <a:endParaRPr lang="en-CA" dirty="0" smtClean="0"/>
          </a:p>
          <a:p>
            <a:pPr marL="0" indent="0">
              <a:buNone/>
            </a:pPr>
            <a:endParaRPr lang="en-CA" dirty="0" smtClean="0"/>
          </a:p>
        </p:txBody>
      </p:sp>
      <p:pic>
        <p:nvPicPr>
          <p:cNvPr id="5" name="Picture 4"/>
          <p:cNvPicPr>
            <a:picLocks noChangeAspect="1"/>
          </p:cNvPicPr>
          <p:nvPr/>
        </p:nvPicPr>
        <p:blipFill>
          <a:blip r:embed="rId3"/>
          <a:stretch>
            <a:fillRect/>
          </a:stretch>
        </p:blipFill>
        <p:spPr>
          <a:xfrm>
            <a:off x="3347803" y="169576"/>
            <a:ext cx="6965430" cy="6660692"/>
          </a:xfrm>
          <a:prstGeom prst="rect">
            <a:avLst/>
          </a:prstGeom>
        </p:spPr>
      </p:pic>
    </p:spTree>
    <p:extLst>
      <p:ext uri="{BB962C8B-B14F-4D97-AF65-F5344CB8AC3E}">
        <p14:creationId xmlns:p14="http://schemas.microsoft.com/office/powerpoint/2010/main" val="7295918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a:t>
            </a:r>
            <a:endParaRPr lang="en-US" dirty="0"/>
          </a:p>
        </p:txBody>
      </p:sp>
      <p:sp>
        <p:nvSpPr>
          <p:cNvPr id="4" name="Content Placeholder 3"/>
          <p:cNvSpPr>
            <a:spLocks noGrp="1"/>
          </p:cNvSpPr>
          <p:nvPr>
            <p:ph idx="1"/>
          </p:nvPr>
        </p:nvSpPr>
        <p:spPr/>
        <p:txBody>
          <a:bodyPr>
            <a:normAutofit/>
          </a:bodyPr>
          <a:lstStyle/>
          <a:p>
            <a:pPr marL="0" indent="0">
              <a:buNone/>
            </a:pPr>
            <a:endParaRPr lang="en-CA" dirty="0" smtClean="0"/>
          </a:p>
          <a:p>
            <a:pPr marL="0" indent="0">
              <a:buNone/>
            </a:pPr>
            <a:endParaRPr lang="en-CA" dirty="0" smtClean="0"/>
          </a:p>
        </p:txBody>
      </p:sp>
      <p:pic>
        <p:nvPicPr>
          <p:cNvPr id="5" name="Picture 4"/>
          <p:cNvPicPr>
            <a:picLocks noChangeAspect="1"/>
          </p:cNvPicPr>
          <p:nvPr/>
        </p:nvPicPr>
        <p:blipFill>
          <a:blip r:embed="rId3"/>
          <a:stretch>
            <a:fillRect/>
          </a:stretch>
        </p:blipFill>
        <p:spPr>
          <a:xfrm>
            <a:off x="3347803" y="169576"/>
            <a:ext cx="6965430" cy="6660692"/>
          </a:xfrm>
          <a:prstGeom prst="rect">
            <a:avLst/>
          </a:prstGeom>
        </p:spPr>
      </p:pic>
      <p:pic>
        <p:nvPicPr>
          <p:cNvPr id="3" name="Picture 2"/>
          <p:cNvPicPr>
            <a:picLocks noChangeAspect="1"/>
          </p:cNvPicPr>
          <p:nvPr/>
        </p:nvPicPr>
        <p:blipFill>
          <a:blip r:embed="rId4"/>
          <a:stretch>
            <a:fillRect/>
          </a:stretch>
        </p:blipFill>
        <p:spPr>
          <a:xfrm>
            <a:off x="3427927" y="118776"/>
            <a:ext cx="6909792" cy="6660692"/>
          </a:xfrm>
          <a:prstGeom prst="rect">
            <a:avLst/>
          </a:prstGeom>
        </p:spPr>
      </p:pic>
    </p:spTree>
    <p:extLst>
      <p:ext uri="{BB962C8B-B14F-4D97-AF65-F5344CB8AC3E}">
        <p14:creationId xmlns:p14="http://schemas.microsoft.com/office/powerpoint/2010/main" val="25784768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US" dirty="0"/>
          </a:p>
        </p:txBody>
      </p:sp>
      <p:sp>
        <p:nvSpPr>
          <p:cNvPr id="4" name="Content Placeholder 3"/>
          <p:cNvSpPr>
            <a:spLocks noGrp="1"/>
          </p:cNvSpPr>
          <p:nvPr>
            <p:ph idx="1"/>
          </p:nvPr>
        </p:nvSpPr>
        <p:spPr/>
        <p:txBody>
          <a:bodyPr>
            <a:normAutofit/>
          </a:bodyPr>
          <a:lstStyle/>
          <a:p>
            <a:pPr marL="0" indent="0">
              <a:buNone/>
            </a:pPr>
            <a:r>
              <a:rPr lang="en-CA" dirty="0"/>
              <a:t>ParkingMontreal.com is a new system to track the availability of parking spots around the city of Montreal. This system will provide services both to the public, by helping them find nearby available parking spots, and to the City of Montreal parking attendants, by helping them locate parked cars whose meters have expired. Users who are registered with ParkingMontreal.com can also pay for their parking spot using their cellular phone. And, of course, the general public still has the option to pay for parking using the existing kiosk-based </a:t>
            </a:r>
            <a:r>
              <a:rPr lang="en-CA" dirty="0" smtClean="0"/>
              <a:t>system.</a:t>
            </a:r>
            <a:endParaRPr lang="en-CA" dirty="0" smtClean="0"/>
          </a:p>
          <a:p>
            <a:pPr marL="0" indent="0">
              <a:buNone/>
            </a:pPr>
            <a:endParaRPr lang="en-CA" dirty="0" smtClean="0"/>
          </a:p>
        </p:txBody>
      </p:sp>
    </p:spTree>
    <p:extLst>
      <p:ext uri="{BB962C8B-B14F-4D97-AF65-F5344CB8AC3E}">
        <p14:creationId xmlns:p14="http://schemas.microsoft.com/office/powerpoint/2010/main" val="76898797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References</a:t>
            </a:r>
            <a:endParaRPr lang="en-CA" dirty="0"/>
          </a:p>
        </p:txBody>
      </p:sp>
      <p:sp>
        <p:nvSpPr>
          <p:cNvPr id="3" name="Content Placeholder 2"/>
          <p:cNvSpPr>
            <a:spLocks noGrp="1"/>
          </p:cNvSpPr>
          <p:nvPr>
            <p:ph idx="1"/>
          </p:nvPr>
        </p:nvSpPr>
        <p:spPr/>
        <p:txBody>
          <a:bodyPr/>
          <a:lstStyle/>
          <a:p>
            <a:pPr marL="457200" indent="-457200">
              <a:buFont typeface="+mj-lt"/>
              <a:buAutoNum type="arabicPeriod"/>
            </a:pPr>
            <a:r>
              <a:rPr lang="en-CA" dirty="0">
                <a:hlinkClick r:id="rId2"/>
              </a:rPr>
              <a:t>http://</a:t>
            </a:r>
            <a:r>
              <a:rPr lang="en-CA" dirty="0" smtClean="0">
                <a:hlinkClick r:id="rId2"/>
              </a:rPr>
              <a:t>www.tutorialspoint.com/design_pattern/design_pattern_overview.htm</a:t>
            </a:r>
            <a:endParaRPr lang="en-CA" dirty="0" smtClean="0"/>
          </a:p>
          <a:p>
            <a:pPr marL="457200" indent="-457200">
              <a:buFont typeface="+mj-lt"/>
              <a:buAutoNum type="arabicPeriod"/>
            </a:pPr>
            <a:r>
              <a:rPr lang="en-CA" dirty="0"/>
              <a:t>Factory: </a:t>
            </a:r>
            <a:r>
              <a:rPr lang="en-CA" dirty="0">
                <a:hlinkClick r:id="rId3"/>
              </a:rPr>
              <a:t>https://</a:t>
            </a:r>
            <a:r>
              <a:rPr lang="en-CA" dirty="0" smtClean="0">
                <a:hlinkClick r:id="rId3"/>
              </a:rPr>
              <a:t>www.youtube.com/watch?v=ub0DXaeV6hA</a:t>
            </a:r>
            <a:r>
              <a:rPr lang="en-CA" dirty="0" smtClean="0"/>
              <a:t> </a:t>
            </a:r>
            <a:endParaRPr lang="en-CA" dirty="0" smtClean="0"/>
          </a:p>
          <a:p>
            <a:pPr marL="457200" indent="-457200">
              <a:buFont typeface="+mj-lt"/>
              <a:buAutoNum type="arabicPeriod"/>
            </a:pPr>
            <a:r>
              <a:rPr lang="en-CA" dirty="0">
                <a:hlinkClick r:id="rId4"/>
              </a:rPr>
              <a:t>http://</a:t>
            </a:r>
            <a:r>
              <a:rPr lang="en-CA" dirty="0" smtClean="0">
                <a:hlinkClick r:id="rId4"/>
              </a:rPr>
              <a:t>s3.amazonaws.com/docuum/attachments/2139/Old%20final%20winter%202008.pdf?1240434717</a:t>
            </a:r>
            <a:r>
              <a:rPr lang="en-CA" dirty="0" smtClean="0"/>
              <a:t>  </a:t>
            </a:r>
          </a:p>
          <a:p>
            <a:pPr marL="457200" indent="-457200">
              <a:buFont typeface="+mj-lt"/>
              <a:buAutoNum type="arabicPeriod"/>
            </a:pPr>
            <a:r>
              <a:rPr lang="en-CA" dirty="0">
                <a:hlinkClick r:id="rId5"/>
              </a:rPr>
              <a:t>https://cs.uwaterloo.ca/~</a:t>
            </a:r>
            <a:r>
              <a:rPr lang="en-CA" dirty="0" smtClean="0">
                <a:hlinkClick r:id="rId5"/>
              </a:rPr>
              <a:t>a78khan/cs446/additional-material/scribe/99-exams/1005-Final_exam-Solutions.pdf</a:t>
            </a:r>
            <a:r>
              <a:rPr lang="en-CA" dirty="0" smtClean="0"/>
              <a:t> </a:t>
            </a:r>
            <a:endParaRPr lang="en-CA" dirty="0" smtClean="0"/>
          </a:p>
          <a:p>
            <a:pPr marL="457200" indent="-457200">
              <a:buFont typeface="+mj-lt"/>
              <a:buAutoNum type="arabicPeriod"/>
            </a:pPr>
            <a:endParaRPr lang="en-CA" dirty="0"/>
          </a:p>
        </p:txBody>
      </p:sp>
    </p:spTree>
    <p:extLst>
      <p:ext uri="{BB962C8B-B14F-4D97-AF65-F5344CB8AC3E}">
        <p14:creationId xmlns:p14="http://schemas.microsoft.com/office/powerpoint/2010/main" val="297653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Strategy</a:t>
            </a:r>
            <a:endParaRPr lang="en-US" dirty="0"/>
          </a:p>
        </p:txBody>
      </p:sp>
      <p:sp>
        <p:nvSpPr>
          <p:cNvPr id="4" name="Content Placeholder 3"/>
          <p:cNvSpPr>
            <a:spLocks noGrp="1"/>
          </p:cNvSpPr>
          <p:nvPr>
            <p:ph idx="1"/>
          </p:nvPr>
        </p:nvSpPr>
        <p:spPr/>
        <p:txBody>
          <a:bodyPr>
            <a:normAutofit/>
          </a:bodyPr>
          <a:lstStyle/>
          <a:p>
            <a:pPr marL="0" indent="0">
              <a:buNone/>
            </a:pPr>
            <a:endParaRPr lang="en-CA" dirty="0" smtClean="0"/>
          </a:p>
          <a:p>
            <a:pPr marL="0" indent="0">
              <a:buNone/>
            </a:pPr>
            <a:endParaRPr lang="en-CA" dirty="0" smtClean="0"/>
          </a:p>
        </p:txBody>
      </p:sp>
      <p:pic>
        <p:nvPicPr>
          <p:cNvPr id="3" name="Picture 2"/>
          <p:cNvPicPr>
            <a:picLocks noChangeAspect="1"/>
          </p:cNvPicPr>
          <p:nvPr/>
        </p:nvPicPr>
        <p:blipFill>
          <a:blip r:embed="rId3"/>
          <a:stretch>
            <a:fillRect/>
          </a:stretch>
        </p:blipFill>
        <p:spPr>
          <a:xfrm>
            <a:off x="657224" y="2157731"/>
            <a:ext cx="11082090" cy="3658553"/>
          </a:xfrm>
          <a:prstGeom prst="rect">
            <a:avLst/>
          </a:prstGeom>
        </p:spPr>
      </p:pic>
    </p:spTree>
    <p:extLst>
      <p:ext uri="{BB962C8B-B14F-4D97-AF65-F5344CB8AC3E}">
        <p14:creationId xmlns:p14="http://schemas.microsoft.com/office/powerpoint/2010/main" val="21262593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Factory</a:t>
            </a:r>
            <a:endParaRPr lang="en-US" dirty="0"/>
          </a:p>
        </p:txBody>
      </p:sp>
      <p:pic>
        <p:nvPicPr>
          <p:cNvPr id="7" name="Content Placeholder 6"/>
          <p:cNvPicPr>
            <a:picLocks noGrp="1" noChangeAspect="1"/>
          </p:cNvPicPr>
          <p:nvPr>
            <p:ph idx="1"/>
          </p:nvPr>
        </p:nvPicPr>
        <p:blipFill>
          <a:blip r:embed="rId3"/>
          <a:stretch>
            <a:fillRect/>
          </a:stretch>
        </p:blipFill>
        <p:spPr>
          <a:xfrm>
            <a:off x="2009261" y="2157730"/>
            <a:ext cx="8532995" cy="4700269"/>
          </a:xfrm>
          <a:prstGeom prst="rect">
            <a:avLst/>
          </a:prstGeom>
        </p:spPr>
      </p:pic>
    </p:spTree>
    <p:extLst>
      <p:ext uri="{BB962C8B-B14F-4D97-AF65-F5344CB8AC3E}">
        <p14:creationId xmlns:p14="http://schemas.microsoft.com/office/powerpoint/2010/main" val="2479622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Decorator Pattern</a:t>
            </a:r>
            <a:endParaRPr lang="en-US" dirty="0"/>
          </a:p>
        </p:txBody>
      </p:sp>
      <p:pic>
        <p:nvPicPr>
          <p:cNvPr id="4" name="Content Placeholder 3"/>
          <p:cNvPicPr>
            <a:picLocks noGrp="1" noChangeAspect="1"/>
          </p:cNvPicPr>
          <p:nvPr>
            <p:ph idx="1"/>
          </p:nvPr>
        </p:nvPicPr>
        <p:blipFill>
          <a:blip r:embed="rId3"/>
          <a:stretch>
            <a:fillRect/>
          </a:stretch>
        </p:blipFill>
        <p:spPr>
          <a:xfrm>
            <a:off x="2337030" y="1756529"/>
            <a:ext cx="7413162" cy="4749201"/>
          </a:xfrm>
          <a:prstGeom prst="rect">
            <a:avLst/>
          </a:prstGeom>
        </p:spPr>
      </p:pic>
    </p:spTree>
    <p:extLst>
      <p:ext uri="{BB962C8B-B14F-4D97-AF65-F5344CB8AC3E}">
        <p14:creationId xmlns:p14="http://schemas.microsoft.com/office/powerpoint/2010/main" val="3466886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a:t>
            </a:r>
            <a:endParaRPr lang="en-US" dirty="0"/>
          </a:p>
        </p:txBody>
      </p:sp>
      <p:sp>
        <p:nvSpPr>
          <p:cNvPr id="4" name="Content Placeholder 3"/>
          <p:cNvSpPr>
            <a:spLocks noGrp="1"/>
          </p:cNvSpPr>
          <p:nvPr>
            <p:ph idx="1"/>
          </p:nvPr>
        </p:nvSpPr>
        <p:spPr/>
        <p:txBody>
          <a:bodyPr>
            <a:normAutofit/>
          </a:bodyPr>
          <a:lstStyle/>
          <a:p>
            <a:pPr marL="0" indent="0">
              <a:buNone/>
            </a:pPr>
            <a:endParaRPr lang="en-CA" dirty="0" smtClean="0"/>
          </a:p>
          <a:p>
            <a:pPr marL="0" indent="0">
              <a:buNone/>
            </a:pPr>
            <a:endParaRPr lang="en-CA" dirty="0" smtClean="0"/>
          </a:p>
        </p:txBody>
      </p:sp>
      <p:pic>
        <p:nvPicPr>
          <p:cNvPr id="7170" name="Picture 2" descr="http://upload.wikimedia.org/wikipedia/commons/1/1a/Adapter%28Object%29_pattern_in_LePUS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024" y="2157731"/>
            <a:ext cx="10103279" cy="3268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8241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a:t>
            </a:r>
            <a:endParaRPr lang="en-US" dirty="0"/>
          </a:p>
        </p:txBody>
      </p:sp>
      <p:sp>
        <p:nvSpPr>
          <p:cNvPr id="4" name="Content Placeholder 3"/>
          <p:cNvSpPr>
            <a:spLocks noGrp="1"/>
          </p:cNvSpPr>
          <p:nvPr>
            <p:ph idx="1"/>
          </p:nvPr>
        </p:nvSpPr>
        <p:spPr/>
        <p:txBody>
          <a:bodyPr>
            <a:normAutofit/>
          </a:bodyPr>
          <a:lstStyle/>
          <a:p>
            <a:pPr marL="0" indent="0">
              <a:buNone/>
            </a:pPr>
            <a:endParaRPr lang="en-CA" dirty="0" smtClean="0"/>
          </a:p>
          <a:p>
            <a:pPr marL="0" indent="0">
              <a:buNone/>
            </a:pPr>
            <a:endParaRPr lang="en-CA" dirty="0" smtClean="0"/>
          </a:p>
        </p:txBody>
      </p:sp>
      <p:pic>
        <p:nvPicPr>
          <p:cNvPr id="8194" name="Picture 2" descr="http://www.bogotobogo.com/DesignPatterns/images/singleton/singlet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4563" y="1762449"/>
            <a:ext cx="6358095" cy="3814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316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Proxy</a:t>
            </a:r>
            <a:endParaRPr lang="en-US" dirty="0"/>
          </a:p>
        </p:txBody>
      </p:sp>
      <p:sp>
        <p:nvSpPr>
          <p:cNvPr id="4" name="Content Placeholder 3"/>
          <p:cNvSpPr>
            <a:spLocks noGrp="1"/>
          </p:cNvSpPr>
          <p:nvPr>
            <p:ph idx="1"/>
          </p:nvPr>
        </p:nvSpPr>
        <p:spPr/>
        <p:txBody>
          <a:bodyPr>
            <a:normAutofit/>
          </a:bodyPr>
          <a:lstStyle/>
          <a:p>
            <a:pPr marL="0" indent="0">
              <a:buNone/>
            </a:pPr>
            <a:endParaRPr lang="en-CA" dirty="0" smtClean="0"/>
          </a:p>
          <a:p>
            <a:pPr marL="0" indent="0">
              <a:buNone/>
            </a:pPr>
            <a:endParaRPr lang="en-CA" dirty="0" smtClean="0"/>
          </a:p>
        </p:txBody>
      </p:sp>
      <p:pic>
        <p:nvPicPr>
          <p:cNvPr id="3" name="Picture 2"/>
          <p:cNvPicPr>
            <a:picLocks noChangeAspect="1"/>
          </p:cNvPicPr>
          <p:nvPr/>
        </p:nvPicPr>
        <p:blipFill>
          <a:blip r:embed="rId3"/>
          <a:stretch>
            <a:fillRect/>
          </a:stretch>
        </p:blipFill>
        <p:spPr>
          <a:xfrm>
            <a:off x="1649932" y="1833741"/>
            <a:ext cx="9505069" cy="4642010"/>
          </a:xfrm>
          <a:prstGeom prst="rect">
            <a:avLst/>
          </a:prstGeom>
        </p:spPr>
      </p:pic>
    </p:spTree>
    <p:extLst>
      <p:ext uri="{BB962C8B-B14F-4D97-AF65-F5344CB8AC3E}">
        <p14:creationId xmlns:p14="http://schemas.microsoft.com/office/powerpoint/2010/main" val="1284622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Warm UP</a:t>
            </a:r>
            <a:endParaRPr lang="en-US" dirty="0"/>
          </a:p>
        </p:txBody>
      </p:sp>
      <p:sp>
        <p:nvSpPr>
          <p:cNvPr id="4" name="Content Placeholder 3"/>
          <p:cNvSpPr>
            <a:spLocks noGrp="1"/>
          </p:cNvSpPr>
          <p:nvPr>
            <p:ph idx="1"/>
          </p:nvPr>
        </p:nvSpPr>
        <p:spPr/>
        <p:txBody>
          <a:bodyPr>
            <a:normAutofit/>
          </a:bodyPr>
          <a:lstStyle/>
          <a:p>
            <a:pPr marL="0" indent="0">
              <a:buNone/>
            </a:pPr>
            <a:endParaRPr lang="en-CA" dirty="0" smtClean="0"/>
          </a:p>
          <a:p>
            <a:pPr marL="0" indent="0">
              <a:buNone/>
            </a:pPr>
            <a:endParaRPr lang="en-CA" dirty="0" smtClean="0"/>
          </a:p>
        </p:txBody>
      </p:sp>
      <p:pic>
        <p:nvPicPr>
          <p:cNvPr id="3" name="Picture 2"/>
          <p:cNvPicPr>
            <a:picLocks noChangeAspect="1"/>
          </p:cNvPicPr>
          <p:nvPr/>
        </p:nvPicPr>
        <p:blipFill>
          <a:blip r:embed="rId3"/>
          <a:stretch>
            <a:fillRect/>
          </a:stretch>
        </p:blipFill>
        <p:spPr>
          <a:xfrm>
            <a:off x="676656" y="1989508"/>
            <a:ext cx="9991044" cy="4182691"/>
          </a:xfrm>
          <a:prstGeom prst="rect">
            <a:avLst/>
          </a:prstGeom>
        </p:spPr>
      </p:pic>
    </p:spTree>
    <p:extLst>
      <p:ext uri="{BB962C8B-B14F-4D97-AF65-F5344CB8AC3E}">
        <p14:creationId xmlns:p14="http://schemas.microsoft.com/office/powerpoint/2010/main" val="6483119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3_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71E0A8-DA6F-4DC5-84AA-9AE90625C277}">
  <ds:schemaRefs>
    <ds:schemaRef ds:uri="http://www.w3.org/XML/1998/namespace"/>
    <ds:schemaRef ds:uri="http://schemas.microsoft.com/office/infopath/2007/PartnerControls"/>
    <ds:schemaRef ds:uri="http://purl.org/dc/terms/"/>
    <ds:schemaRef ds:uri="http://purl.org/dc/dcmitype/"/>
    <ds:schemaRef ds:uri="http://schemas.openxmlformats.org/package/2006/metadata/core-properties"/>
    <ds:schemaRef ds:uri="http://schemas.microsoft.com/office/2006/documentManagement/types"/>
    <ds:schemaRef ds:uri="http://purl.org/dc/elements/1.1/"/>
    <ds:schemaRef ds:uri="http://schemas.microsoft.com/office/2006/metadata/properties"/>
  </ds:schemaRefs>
</ds:datastoreItem>
</file>

<file path=customXml/itemProps2.xml><?xml version="1.0" encoding="utf-8"?>
<ds:datastoreItem xmlns:ds="http://schemas.openxmlformats.org/officeDocument/2006/customXml" ds:itemID="{76B64549-C1F2-49EA-8B2D-5EF61BF1CE56}">
  <ds:schemaRefs>
    <ds:schemaRef ds:uri="http://schemas.microsoft.com/sharepoint/v3/contenttype/forms"/>
  </ds:schemaRefs>
</ds:datastoreItem>
</file>

<file path=customXml/itemProps3.xml><?xml version="1.0" encoding="utf-8"?>
<ds:datastoreItem xmlns:ds="http://schemas.openxmlformats.org/officeDocument/2006/customXml" ds:itemID="{29F17D79-05FE-43C7-A9B5-360E9D6B5A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Metropolitan</Template>
  <TotalTime>0</TotalTime>
  <Words>437</Words>
  <Application>Microsoft Office PowerPoint</Application>
  <PresentationFormat>Widescreen</PresentationFormat>
  <Paragraphs>64</Paragraphs>
  <Slides>23</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3_Metropolitan</vt:lpstr>
      <vt:lpstr>OO Design Patterns</vt:lpstr>
      <vt:lpstr>Observer</vt:lpstr>
      <vt:lpstr>Strategy</vt:lpstr>
      <vt:lpstr>Factory</vt:lpstr>
      <vt:lpstr>Decorator Pattern</vt:lpstr>
      <vt:lpstr>Adapter</vt:lpstr>
      <vt:lpstr>Singleton</vt:lpstr>
      <vt:lpstr>Proxy</vt:lpstr>
      <vt:lpstr>Warm UP</vt:lpstr>
      <vt:lpstr>Warm UP</vt:lpstr>
      <vt:lpstr>Warm UP</vt:lpstr>
      <vt:lpstr>Warm UP</vt:lpstr>
      <vt:lpstr>Warm UP</vt:lpstr>
      <vt:lpstr>Warm UP</vt:lpstr>
      <vt:lpstr>Concept</vt:lpstr>
      <vt:lpstr>Concept</vt:lpstr>
      <vt:lpstr>Concept</vt:lpstr>
      <vt:lpstr>Concept</vt:lpstr>
      <vt:lpstr>Concept</vt:lpstr>
      <vt:lpstr>Matching</vt:lpstr>
      <vt:lpstr>Matching</vt:lpstr>
      <vt:lpstr>Case Study</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
  <cp:lastModifiedBy/>
  <cp:revision>4</cp:revision>
  <dcterms:created xsi:type="dcterms:W3CDTF">2013-06-12T19:28:15Z</dcterms:created>
  <dcterms:modified xsi:type="dcterms:W3CDTF">2015-03-22T20:38:26Z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