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12" r:id="rId4"/>
  </p:sldMasterIdLst>
  <p:notesMasterIdLst>
    <p:notesMasterId r:id="rId19"/>
  </p:notesMasterIdLst>
  <p:sldIdLst>
    <p:sldId id="256" r:id="rId5"/>
    <p:sldId id="277" r:id="rId6"/>
    <p:sldId id="314" r:id="rId7"/>
    <p:sldId id="331" r:id="rId8"/>
    <p:sldId id="322" r:id="rId9"/>
    <p:sldId id="332" r:id="rId10"/>
    <p:sldId id="337" r:id="rId11"/>
    <p:sldId id="334" r:id="rId12"/>
    <p:sldId id="338" r:id="rId13"/>
    <p:sldId id="326" r:id="rId14"/>
    <p:sldId id="329" r:id="rId15"/>
    <p:sldId id="327" r:id="rId16"/>
    <p:sldId id="330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05CDB963-8A90-4731-BD28-2E30D3FF484D}">
          <p14:sldIdLst>
            <p14:sldId id="256"/>
            <p14:sldId id="277"/>
            <p14:sldId id="314"/>
            <p14:sldId id="331"/>
            <p14:sldId id="322"/>
            <p14:sldId id="332"/>
            <p14:sldId id="337"/>
            <p14:sldId id="334"/>
            <p14:sldId id="338"/>
            <p14:sldId id="326"/>
            <p14:sldId id="329"/>
            <p14:sldId id="327"/>
            <p14:sldId id="330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128" autoAdjust="0"/>
  </p:normalViewPr>
  <p:slideViewPr>
    <p:cSldViewPr snapToGrid="0">
      <p:cViewPr varScale="1">
        <p:scale>
          <a:sx n="73" d="100"/>
          <a:sy n="73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991DB-DEE8-4174-9435-9D9F721C6C6A}" type="datetimeFigureOut">
              <a:rPr lang="en-US"/>
              <a:t>4/16/2015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66ED7-631A-46AF-B451-227D0A8685A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8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82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90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8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4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8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0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6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4/16/2015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9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4/16/2015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3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4/16/2015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3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4/16/2015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6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4/16/2015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1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4/16/2015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49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1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travis-ci.com/user/getting-started/" TargetMode="External"/><Relationship Id="rId2" Type="http://schemas.openxmlformats.org/officeDocument/2006/relationships/hyperlink" Target="http://www.vogella.com/tutorials/JUnit/artic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sers.csc.calpoly.edu/~jdalbey/206/Lectures/basispathEg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Testing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Techniques to testing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9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Concept questions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You work for a company that sells a desktop app that millions of customers use. 10% of your customer base complains that the app crashes every Tuesday morning. How do you start your investigation?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184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Concept questions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You are writing a java program and notice a bug. You put a print statement in your code to diagnose the bug. The bug disappeared. What could have happened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236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Continuous Integration with Travis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188" y="2011363"/>
            <a:ext cx="10165899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3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Alternative Testing Methods</a:t>
            </a:r>
            <a:endParaRPr lang="en-CA" dirty="0"/>
          </a:p>
        </p:txBody>
      </p:sp>
      <p:pic>
        <p:nvPicPr>
          <p:cNvPr id="6" name="Picture 2" descr="http://i1-news.softpedia-static.com/images/fitted/340x180/Viber-Kicks-Off-Beta-Testing-Program-for-Its-Windows-Phone-8-App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4" y="2048330"/>
            <a:ext cx="3238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emiologic.com/media/wordpress-plugins/premium-plugins/google-analytics/google-analytic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840" y="1900641"/>
            <a:ext cx="2970924" cy="259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http://sfdata.startupweekend.org/files/2014/05/Fotolia_41498462_M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32" name="Picture 8" descr="http://sfdata.startupweekend.org/files/2014/05/Fotolia_41498462_M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798" y="4243110"/>
            <a:ext cx="2889852" cy="246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340" y="3218339"/>
            <a:ext cx="3676442" cy="288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0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www.vogella.com/tutorials/JUnit/article.html</a:t>
            </a:r>
            <a:r>
              <a:rPr lang="en-CA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hlinkClick r:id="rId3"/>
              </a:rPr>
              <a:t>http://docs.travis-ci.com/user/getting-started</a:t>
            </a:r>
            <a:r>
              <a:rPr lang="en-CA" dirty="0" smtClean="0">
                <a:hlinkClick r:id="rId3"/>
              </a:rPr>
              <a:t>/</a:t>
            </a:r>
            <a:endParaRPr lang="en-CA" dirty="0" smtClean="0"/>
          </a:p>
          <a:p>
            <a:pPr marL="457200" indent="-457200">
              <a:buFont typeface="+mj-lt"/>
              <a:buAutoNum type="arabicPeriod"/>
            </a:pPr>
            <a:r>
              <a:rPr lang="en-CA" dirty="0" smtClean="0">
                <a:hlinkClick r:id="rId4"/>
              </a:rPr>
              <a:t>Basis path: http</a:t>
            </a:r>
            <a:r>
              <a:rPr lang="en-CA" dirty="0">
                <a:hlinkClick r:id="rId4"/>
              </a:rPr>
              <a:t>://users.csc.calpoly.edu/~</a:t>
            </a:r>
            <a:r>
              <a:rPr lang="en-CA" dirty="0" smtClean="0">
                <a:hlinkClick r:id="rId4"/>
              </a:rPr>
              <a:t>jdalbey/206/Lectures/basispathEg.html</a:t>
            </a:r>
            <a:endParaRPr lang="en-CA" dirty="0" smtClean="0"/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65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Control flow graphs</a:t>
            </a:r>
          </a:p>
          <a:p>
            <a:pPr marL="0" indent="0">
              <a:buNone/>
            </a:pPr>
            <a:r>
              <a:rPr lang="en-CA" dirty="0" smtClean="0"/>
              <a:t>Unit Testing Revisited</a:t>
            </a:r>
          </a:p>
          <a:p>
            <a:pPr marL="0" indent="0">
              <a:buNone/>
            </a:pPr>
            <a:r>
              <a:rPr lang="en-CA" dirty="0" smtClean="0"/>
              <a:t>Testing Concept questions</a:t>
            </a:r>
          </a:p>
          <a:p>
            <a:pPr marL="0" indent="0">
              <a:buNone/>
            </a:pPr>
            <a:r>
              <a:rPr lang="en-CA" dirty="0" err="1" smtClean="0"/>
              <a:t>WhiteBox</a:t>
            </a:r>
            <a:r>
              <a:rPr lang="en-CA" dirty="0" smtClean="0"/>
              <a:t> Testing</a:t>
            </a:r>
          </a:p>
          <a:p>
            <a:pPr marL="0" indent="0">
              <a:buNone/>
            </a:pPr>
            <a:r>
              <a:rPr lang="en-CA" dirty="0" smtClean="0"/>
              <a:t>Worked example</a:t>
            </a:r>
          </a:p>
        </p:txBody>
      </p:sp>
    </p:spTree>
    <p:extLst>
      <p:ext uri="{BB962C8B-B14F-4D97-AF65-F5344CB8AC3E}">
        <p14:creationId xmlns:p14="http://schemas.microsoft.com/office/powerpoint/2010/main" val="338805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BlackBox</a:t>
            </a:r>
            <a:r>
              <a:rPr lang="en-CA" dirty="0" smtClean="0"/>
              <a:t> vs </a:t>
            </a:r>
            <a:r>
              <a:rPr lang="en-CA" dirty="0" err="1" smtClean="0"/>
              <a:t>WhiteBox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21" y="2665608"/>
            <a:ext cx="6262852" cy="311055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950" y="2587346"/>
            <a:ext cx="45910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4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BlackBox</a:t>
            </a:r>
            <a:r>
              <a:rPr lang="en-CA" dirty="0" smtClean="0"/>
              <a:t> vs </a:t>
            </a:r>
            <a:r>
              <a:rPr lang="en-CA" dirty="0" err="1" smtClean="0"/>
              <a:t>WhiteBox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69" y="2114590"/>
            <a:ext cx="1903716" cy="945512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478" y="1155523"/>
            <a:ext cx="2471098" cy="17584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339" y="3670271"/>
            <a:ext cx="4524375" cy="2009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9290" y="3276386"/>
            <a:ext cx="2657475" cy="33623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15200" y="3597287"/>
            <a:ext cx="1433015" cy="2377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9686925" y="3332257"/>
            <a:ext cx="1433015" cy="2377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9410130" y="3903260"/>
            <a:ext cx="1433015" cy="2377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9996984" y="4236529"/>
            <a:ext cx="1433015" cy="2377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183576" y="4533348"/>
            <a:ext cx="1433015" cy="2377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7619290" y="4783058"/>
            <a:ext cx="1433015" cy="2377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9573905" y="5108446"/>
            <a:ext cx="1433015" cy="2377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9747912" y="5410015"/>
            <a:ext cx="1433015" cy="2377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7322023" y="6020580"/>
            <a:ext cx="1433015" cy="2377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9664319" y="6334655"/>
            <a:ext cx="1433015" cy="2377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616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Triangle Example Revisited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programmer wrote the following function for a math library. Come up with some functional test cases for the function defined below. Hint: there can be up to 21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48" y="3592456"/>
            <a:ext cx="10190540" cy="3753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9821"/>
          <a:stretch/>
        </p:blipFill>
        <p:spPr>
          <a:xfrm>
            <a:off x="3469436" y="4596816"/>
            <a:ext cx="4524375" cy="161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4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Control Flow Graphs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359" y="2011680"/>
            <a:ext cx="2581275" cy="4448175"/>
          </a:xfrm>
          <a:prstGeom prst="rect">
            <a:avLst/>
          </a:prstGeom>
        </p:spPr>
      </p:pic>
      <p:pic>
        <p:nvPicPr>
          <p:cNvPr id="2050" name="Picture 2" descr="http://www.csd.uwo.ca/~moreno/CS447/Lectures/CodeOptimization.html/img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040" y="2157731"/>
            <a:ext cx="5079571" cy="454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92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Triangle</a:t>
            </a:r>
            <a:br>
              <a:rPr lang="en-CA" dirty="0" smtClean="0"/>
            </a:br>
            <a:r>
              <a:rPr lang="en-CA" dirty="0" smtClean="0"/>
              <a:t>Exercise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2371443"/>
            <a:ext cx="2570121" cy="3766185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Given the follow control flow graph find the paths if you were asked to test for:</a:t>
            </a:r>
          </a:p>
          <a:p>
            <a:r>
              <a:rPr lang="en-CA" b="1" dirty="0">
                <a:solidFill>
                  <a:srgbClr val="FF0000"/>
                </a:solidFill>
              </a:rPr>
              <a:t>Simple Path Coverage</a:t>
            </a:r>
          </a:p>
          <a:p>
            <a:r>
              <a:rPr lang="en-CA" b="1" dirty="0" smtClean="0">
                <a:solidFill>
                  <a:srgbClr val="00B050"/>
                </a:solidFill>
              </a:rPr>
              <a:t>Statement Coverage</a:t>
            </a:r>
          </a:p>
          <a:p>
            <a:r>
              <a:rPr lang="en-CA" b="1" dirty="0" smtClean="0">
                <a:solidFill>
                  <a:srgbClr val="00B0F0"/>
                </a:solidFill>
              </a:rPr>
              <a:t>Branch Coverage</a:t>
            </a:r>
          </a:p>
          <a:p>
            <a:r>
              <a:rPr lang="en-CA" b="1" dirty="0" smtClean="0">
                <a:solidFill>
                  <a:srgbClr val="FFC000"/>
                </a:solidFill>
              </a:rPr>
              <a:t>Basis Path coverage</a:t>
            </a:r>
          </a:p>
          <a:p>
            <a:pPr marL="0" indent="0">
              <a:buNone/>
            </a:pPr>
            <a:r>
              <a:rPr lang="en-CA" dirty="0"/>
              <a:t>.</a:t>
            </a:r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2458387" y="3885203"/>
            <a:ext cx="472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No Node appears more than once (</a:t>
            </a:r>
            <a:r>
              <a:rPr lang="en-CA" dirty="0" err="1" smtClean="0"/>
              <a:t>ie</a:t>
            </a:r>
            <a:r>
              <a:rPr lang="en-CA" dirty="0" smtClean="0"/>
              <a:t>. No loops)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3227345" y="4450585"/>
            <a:ext cx="32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Every statement is executed once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3227345" y="4887878"/>
            <a:ext cx="21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Every branch is taken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3227345" y="5325171"/>
            <a:ext cx="3461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Every possible path is covered once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071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Triangle</a:t>
            </a:r>
            <a:br>
              <a:rPr lang="en-CA" dirty="0" smtClean="0"/>
            </a:br>
            <a:r>
              <a:rPr lang="en-CA" dirty="0" smtClean="0"/>
              <a:t>Exercise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2371443"/>
            <a:ext cx="2570121" cy="3766185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Given the follow control flow graph find the number of  paths if you were asked to test for:</a:t>
            </a:r>
          </a:p>
          <a:p>
            <a:r>
              <a:rPr lang="en-CA" b="1" dirty="0">
                <a:solidFill>
                  <a:srgbClr val="FF0000"/>
                </a:solidFill>
              </a:rPr>
              <a:t>Simple Path Coverage</a:t>
            </a:r>
          </a:p>
          <a:p>
            <a:r>
              <a:rPr lang="en-CA" b="1" dirty="0" smtClean="0">
                <a:solidFill>
                  <a:srgbClr val="00B050"/>
                </a:solidFill>
              </a:rPr>
              <a:t>Statement Coverage</a:t>
            </a:r>
          </a:p>
          <a:p>
            <a:r>
              <a:rPr lang="en-CA" b="1" dirty="0" smtClean="0">
                <a:solidFill>
                  <a:srgbClr val="00B0F0"/>
                </a:solidFill>
              </a:rPr>
              <a:t>Branch Coverage</a:t>
            </a:r>
          </a:p>
          <a:p>
            <a:r>
              <a:rPr lang="en-CA" b="1" dirty="0" smtClean="0">
                <a:solidFill>
                  <a:srgbClr val="FFC000"/>
                </a:solidFill>
              </a:rPr>
              <a:t>Basis Path coverage</a:t>
            </a:r>
          </a:p>
          <a:p>
            <a:r>
              <a:rPr lang="en-CA" b="1" dirty="0" smtClean="0">
                <a:solidFill>
                  <a:srgbClr val="7030A0"/>
                </a:solidFill>
              </a:rPr>
              <a:t>.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777" y="499533"/>
            <a:ext cx="8945223" cy="62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7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Triangle</a:t>
            </a:r>
            <a:br>
              <a:rPr lang="en-CA" dirty="0" smtClean="0"/>
            </a:br>
            <a:r>
              <a:rPr lang="en-CA" dirty="0" smtClean="0"/>
              <a:t>Exercise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2371443"/>
            <a:ext cx="2570121" cy="3766185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Given the follow control flow graph find the number of  paths if you were asked to test for:</a:t>
            </a:r>
          </a:p>
          <a:p>
            <a:r>
              <a:rPr lang="en-CA" b="1" dirty="0">
                <a:solidFill>
                  <a:srgbClr val="FF0000"/>
                </a:solidFill>
              </a:rPr>
              <a:t>Simple Path Coverage</a:t>
            </a:r>
          </a:p>
          <a:p>
            <a:r>
              <a:rPr lang="en-CA" b="1" dirty="0" smtClean="0">
                <a:solidFill>
                  <a:srgbClr val="00B050"/>
                </a:solidFill>
              </a:rPr>
              <a:t>Statement Coverage</a:t>
            </a:r>
          </a:p>
          <a:p>
            <a:r>
              <a:rPr lang="en-CA" b="1" dirty="0" smtClean="0">
                <a:solidFill>
                  <a:srgbClr val="00B0F0"/>
                </a:solidFill>
              </a:rPr>
              <a:t>Branch Coverage</a:t>
            </a:r>
          </a:p>
          <a:p>
            <a:r>
              <a:rPr lang="en-CA" b="1" dirty="0" smtClean="0">
                <a:solidFill>
                  <a:srgbClr val="FFC000"/>
                </a:solidFill>
              </a:rPr>
              <a:t>Basis Path </a:t>
            </a:r>
            <a:r>
              <a:rPr lang="en-CA" b="1" dirty="0" smtClean="0">
                <a:solidFill>
                  <a:srgbClr val="FFC000"/>
                </a:solidFill>
              </a:rPr>
              <a:t>coverage </a:t>
            </a:r>
            <a:endParaRPr lang="en-CA" b="1" dirty="0" smtClean="0">
              <a:solidFill>
                <a:srgbClr val="FFC000"/>
              </a:solidFill>
            </a:endParaRPr>
          </a:p>
          <a:p>
            <a:r>
              <a:rPr lang="en-CA" b="1" dirty="0" smtClean="0">
                <a:solidFill>
                  <a:srgbClr val="7030A0"/>
                </a:solidFill>
              </a:rPr>
              <a:t>.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777" y="499533"/>
            <a:ext cx="8945223" cy="62016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13398" y="3748244"/>
            <a:ext cx="26035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</a:rPr>
              <a:t>10</a:t>
            </a:r>
            <a:endParaRPr lang="en-CA" sz="3200" b="1" dirty="0">
              <a:solidFill>
                <a:srgbClr val="FF0000"/>
              </a:solidFill>
            </a:endParaRPr>
          </a:p>
          <a:p>
            <a:r>
              <a:rPr lang="en-CA" sz="3200" b="1" dirty="0" smtClean="0">
                <a:solidFill>
                  <a:srgbClr val="00B050"/>
                </a:solidFill>
              </a:rPr>
              <a:t>7</a:t>
            </a:r>
            <a:endParaRPr lang="en-CA" sz="3200" b="1" dirty="0">
              <a:solidFill>
                <a:srgbClr val="00B050"/>
              </a:solidFill>
            </a:endParaRPr>
          </a:p>
          <a:p>
            <a:r>
              <a:rPr lang="en-CA" sz="3200" b="1" dirty="0" smtClean="0">
                <a:solidFill>
                  <a:srgbClr val="00B0F0"/>
                </a:solidFill>
              </a:rPr>
              <a:t>10</a:t>
            </a:r>
            <a:endParaRPr lang="en-CA" sz="3200" b="1" dirty="0">
              <a:solidFill>
                <a:srgbClr val="00B0F0"/>
              </a:solidFill>
            </a:endParaRPr>
          </a:p>
          <a:p>
            <a:r>
              <a:rPr lang="en-CA" sz="3200" b="1" dirty="0" smtClean="0">
                <a:solidFill>
                  <a:srgbClr val="FFC000"/>
                </a:solidFill>
              </a:rPr>
              <a:t>10</a:t>
            </a:r>
            <a:endParaRPr lang="en-CA" sz="32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30857" y="499533"/>
            <a:ext cx="39611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600" b="1" dirty="0" err="1" smtClean="0">
                <a:solidFill>
                  <a:srgbClr val="FF0000"/>
                </a:solidFill>
              </a:rPr>
              <a:t>NOTE:You</a:t>
            </a:r>
            <a:r>
              <a:rPr lang="en-CA" sz="3600" b="1" dirty="0" smtClean="0">
                <a:solidFill>
                  <a:srgbClr val="FF0000"/>
                </a:solidFill>
              </a:rPr>
              <a:t> are only responsible for Control Flow graphs and not Flow Charts such as this one</a:t>
            </a:r>
            <a:endParaRPr lang="en-CA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903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F17D79-05FE-43C7-A9B5-360E9D6B5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6B64549-C1F2-49EA-8B2D-5EF61BF1CE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71E0A8-DA6F-4DC5-84AA-9AE90625C277}">
  <ds:schemaRefs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302</Words>
  <Application>Microsoft Office PowerPoint</Application>
  <PresentationFormat>Widescreen</PresentationFormat>
  <Paragraphs>58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3_Metropolitan</vt:lpstr>
      <vt:lpstr>Advanced Testing </vt:lpstr>
      <vt:lpstr>Overview</vt:lpstr>
      <vt:lpstr>BlackBox vs WhiteBox</vt:lpstr>
      <vt:lpstr>BlackBox vs WhiteBox</vt:lpstr>
      <vt:lpstr>Triangle Example Revisited</vt:lpstr>
      <vt:lpstr>Control Flow Graphs</vt:lpstr>
      <vt:lpstr>Triangle Exercise </vt:lpstr>
      <vt:lpstr>Triangle Exercise </vt:lpstr>
      <vt:lpstr>Triangle Exercise </vt:lpstr>
      <vt:lpstr>Concept questions</vt:lpstr>
      <vt:lpstr>Concept questions</vt:lpstr>
      <vt:lpstr>Continuous Integration with Travis</vt:lpstr>
      <vt:lpstr>Alternative Testing Methods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/>
  <cp:revision>4</cp:revision>
  <dcterms:created xsi:type="dcterms:W3CDTF">2013-06-12T19:28:15Z</dcterms:created>
  <dcterms:modified xsi:type="dcterms:W3CDTF">2015-04-17T01:04:16Z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