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Nunito"/>
      <p:regular r:id="rId26"/>
      <p:bold r:id="rId27"/>
      <p:italic r:id="rId28"/>
      <p:boldItalic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8687D2-C536-44E5-A662-1F7BFE8EE5E3}">
  <a:tblStyle styleId="{8C8687D2-C536-44E5-A662-1F7BFE8EE5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slide" Target="slides/slide19.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5.xml"/><Relationship Id="rId33" Type="http://schemas.openxmlformats.org/officeDocument/2006/relationships/font" Target="fonts/RobotoMono-boldItalic.fntdata"/><Relationship Id="rId10" Type="http://schemas.openxmlformats.org/officeDocument/2006/relationships/slide" Target="slides/slide4.xml"/><Relationship Id="rId32"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d7c1bdf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d7c1bdf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1a6c2d49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1a6c2d49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d94cb6ab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d94cb6ab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d556cdb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d556cdb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d556cdb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d556cdb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23c726c0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23c726c0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23c726c0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23c726c0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23c726c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23c726c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23c726c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23c726c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22a71e19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22a71e19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3264379b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3264379b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d94cb6a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d94cb6a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3264379b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3264379b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3264379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3264379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3264379b0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3264379b0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1a6c2d4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1a6c2d4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2ea0df3f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2ea0df3f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d556cdb2a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d556cdb2a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249308" y="59650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IIITB ML Project: Quora Insincere Questions</a:t>
            </a:r>
            <a:endParaRPr/>
          </a:p>
        </p:txBody>
      </p:sp>
      <p:sp>
        <p:nvSpPr>
          <p:cNvPr id="129" name="Google Shape;129;p13"/>
          <p:cNvSpPr txBox="1"/>
          <p:nvPr>
            <p:ph idx="1" type="subTitle"/>
          </p:nvPr>
        </p:nvSpPr>
        <p:spPr>
          <a:xfrm>
            <a:off x="6544775" y="3072525"/>
            <a:ext cx="24072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400">
                <a:solidFill>
                  <a:srgbClr val="000000"/>
                </a:solidFill>
              </a:rPr>
              <a:t>G</a:t>
            </a:r>
            <a:r>
              <a:rPr lang="en" sz="2400">
                <a:solidFill>
                  <a:srgbClr val="000000"/>
                </a:solidFill>
              </a:rPr>
              <a:t>uide - </a:t>
            </a:r>
            <a:r>
              <a:rPr lang="en" sz="2400">
                <a:solidFill>
                  <a:srgbClr val="000000"/>
                </a:solidFill>
                <a:highlight>
                  <a:srgbClr val="FFFFFF"/>
                </a:highlight>
              </a:rPr>
              <a:t>Nikhil Sai</a:t>
            </a:r>
            <a:endParaRPr sz="2400">
              <a:solidFill>
                <a:srgbClr val="000000"/>
              </a:solidFill>
              <a:highlight>
                <a:srgbClr val="FFFFFF"/>
              </a:highlight>
            </a:endParaRPr>
          </a:p>
        </p:txBody>
      </p:sp>
      <p:sp>
        <p:nvSpPr>
          <p:cNvPr id="130" name="Google Shape;130;p13"/>
          <p:cNvSpPr txBox="1"/>
          <p:nvPr/>
        </p:nvSpPr>
        <p:spPr>
          <a:xfrm>
            <a:off x="249300" y="3011325"/>
            <a:ext cx="3119400" cy="9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Team number- 8</a:t>
            </a:r>
            <a:endParaRPr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Team name- Runtime Terror</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6150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models 	</a:t>
            </a:r>
            <a:endParaRPr/>
          </a:p>
        </p:txBody>
      </p:sp>
      <p:graphicFrame>
        <p:nvGraphicFramePr>
          <p:cNvPr id="188" name="Google Shape;188;p22"/>
          <p:cNvGraphicFramePr/>
          <p:nvPr/>
        </p:nvGraphicFramePr>
        <p:xfrm>
          <a:off x="819150" y="2033400"/>
          <a:ext cx="3000000" cy="3000000"/>
        </p:xfrm>
        <a:graphic>
          <a:graphicData uri="http://schemas.openxmlformats.org/drawingml/2006/table">
            <a:tbl>
              <a:tblPr>
                <a:noFill/>
                <a:tableStyleId>{8C8687D2-C536-44E5-A662-1F7BFE8EE5E3}</a:tableStyleId>
              </a:tblPr>
              <a:tblGrid>
                <a:gridCol w="3619500"/>
                <a:gridCol w="3619500"/>
              </a:tblGrid>
              <a:tr h="3810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Kaggle score(f1_score)</a:t>
                      </a:r>
                      <a:endParaRPr/>
                    </a:p>
                  </a:txBody>
                  <a:tcPr marT="91425" marB="91425" marR="91425" marL="91425"/>
                </a:tc>
              </a:tr>
              <a:tr h="399850">
                <a:tc>
                  <a:txBody>
                    <a:bodyPr/>
                    <a:lstStyle/>
                    <a:p>
                      <a:pPr indent="0" lvl="0" marL="0" rtl="0" algn="l">
                        <a:spcBef>
                          <a:spcPts val="0"/>
                        </a:spcBef>
                        <a:spcAft>
                          <a:spcPts val="0"/>
                        </a:spcAft>
                        <a:buNone/>
                      </a:pPr>
                      <a:r>
                        <a:rPr b="1" lang="en" sz="1200"/>
                        <a:t>Logistic Regression with SK=20</a:t>
                      </a:r>
                      <a:endParaRPr b="1" sz="1200"/>
                    </a:p>
                    <a:p>
                      <a:pPr indent="0" lvl="0" marL="0" rtl="0" algn="l">
                        <a:spcBef>
                          <a:spcPts val="0"/>
                        </a:spcBef>
                        <a:spcAft>
                          <a:spcPts val="0"/>
                        </a:spcAft>
                        <a:buNone/>
                      </a:pPr>
                      <a:r>
                        <a:rPr b="1" lang="en" sz="900"/>
                        <a:t>(two selected)</a:t>
                      </a:r>
                      <a:endParaRPr b="1" sz="900"/>
                    </a:p>
                  </a:txBody>
                  <a:tcPr marT="91425" marB="91425" marR="91425" marL="91425"/>
                </a:tc>
                <a:tc>
                  <a:txBody>
                    <a:bodyPr/>
                    <a:lstStyle/>
                    <a:p>
                      <a:pPr indent="0" lvl="0" marL="0" rtl="0" algn="l">
                        <a:spcBef>
                          <a:spcPts val="0"/>
                        </a:spcBef>
                        <a:spcAft>
                          <a:spcPts val="0"/>
                        </a:spcAft>
                        <a:buNone/>
                      </a:pPr>
                      <a:r>
                        <a:rPr b="1" lang="en" sz="1000"/>
                        <a:t>(without stemming) 0.6336 </a:t>
                      </a:r>
                      <a:endParaRPr b="1" sz="1000"/>
                    </a:p>
                    <a:p>
                      <a:pPr indent="0" lvl="0" marL="0" rtl="0" algn="l">
                        <a:spcBef>
                          <a:spcPts val="0"/>
                        </a:spcBef>
                        <a:spcAft>
                          <a:spcPts val="0"/>
                        </a:spcAft>
                        <a:buNone/>
                      </a:pPr>
                      <a:r>
                        <a:rPr b="1" lang="en" sz="1000"/>
                        <a:t>With stemming=&gt; </a:t>
                      </a:r>
                      <a:r>
                        <a:rPr b="1" lang="en" sz="1000">
                          <a:highlight>
                            <a:srgbClr val="FFFFFF"/>
                          </a:highlight>
                        </a:rPr>
                        <a:t>0.63525</a:t>
                      </a:r>
                      <a:endParaRPr b="1" sz="1000"/>
                    </a:p>
                  </a:txBody>
                  <a:tcPr marT="91425" marB="91425" marR="91425" marL="91425"/>
                </a:tc>
              </a:tr>
              <a:tr h="381000">
                <a:tc>
                  <a:txBody>
                    <a:bodyPr/>
                    <a:lstStyle/>
                    <a:p>
                      <a:pPr indent="0" lvl="0" marL="0" rtl="0" algn="l">
                        <a:spcBef>
                          <a:spcPts val="0"/>
                        </a:spcBef>
                        <a:spcAft>
                          <a:spcPts val="0"/>
                        </a:spcAft>
                        <a:buNone/>
                      </a:pPr>
                      <a:r>
                        <a:rPr lang="en"/>
                        <a:t>Voting Classifier</a:t>
                      </a:r>
                      <a:endParaRPr/>
                    </a:p>
                  </a:txBody>
                  <a:tcPr marT="91425" marB="91425" marR="91425" marL="91425"/>
                </a:tc>
                <a:tc>
                  <a:txBody>
                    <a:bodyPr/>
                    <a:lstStyle/>
                    <a:p>
                      <a:pPr indent="0" lvl="0" marL="0" rtl="0" algn="l">
                        <a:lnSpc>
                          <a:spcPct val="115000"/>
                        </a:lnSpc>
                        <a:spcBef>
                          <a:spcPts val="0"/>
                        </a:spcBef>
                        <a:spcAft>
                          <a:spcPts val="0"/>
                        </a:spcAft>
                        <a:buNone/>
                      </a:pPr>
                      <a:r>
                        <a:rPr lang="en" sz="1050">
                          <a:highlight>
                            <a:srgbClr val="FFFFFF"/>
                          </a:highlight>
                        </a:rPr>
                        <a:t>0.59890</a:t>
                      </a:r>
                      <a:endParaRPr/>
                    </a:p>
                  </a:txBody>
                  <a:tcPr marT="91425" marB="91425" marR="91425" marL="91425"/>
                </a:tc>
              </a:tr>
              <a:tr h="381000">
                <a:tc>
                  <a:txBody>
                    <a:bodyPr/>
                    <a:lstStyle/>
                    <a:p>
                      <a:pPr indent="0" lvl="0" marL="0" rtl="0" algn="l">
                        <a:spcBef>
                          <a:spcPts val="0"/>
                        </a:spcBef>
                        <a:spcAft>
                          <a:spcPts val="0"/>
                        </a:spcAft>
                        <a:buNone/>
                      </a:pPr>
                      <a:r>
                        <a:rPr lang="en" sz="1200"/>
                        <a:t>Random forest</a:t>
                      </a:r>
                      <a:endParaRPr sz="1200"/>
                    </a:p>
                  </a:txBody>
                  <a:tcPr marT="91425" marB="91425" marR="91425" marL="91425"/>
                </a:tc>
                <a:tc>
                  <a:txBody>
                    <a:bodyPr/>
                    <a:lstStyle/>
                    <a:p>
                      <a:pPr indent="0" lvl="0" marL="0" rtl="0" algn="l">
                        <a:lnSpc>
                          <a:spcPct val="115000"/>
                        </a:lnSpc>
                        <a:spcBef>
                          <a:spcPts val="0"/>
                        </a:spcBef>
                        <a:spcAft>
                          <a:spcPts val="0"/>
                        </a:spcAft>
                        <a:buNone/>
                      </a:pPr>
                      <a:r>
                        <a:rPr lang="en" sz="1050">
                          <a:highlight>
                            <a:srgbClr val="FFFFFF"/>
                          </a:highlight>
                        </a:rPr>
                        <a:t>0.47624</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240225" y="244425"/>
            <a:ext cx="7505700" cy="5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models</a:t>
            </a:r>
            <a:endParaRPr/>
          </a:p>
        </p:txBody>
      </p:sp>
      <p:graphicFrame>
        <p:nvGraphicFramePr>
          <p:cNvPr id="194" name="Google Shape;194;p23"/>
          <p:cNvGraphicFramePr/>
          <p:nvPr/>
        </p:nvGraphicFramePr>
        <p:xfrm>
          <a:off x="730675" y="1480350"/>
          <a:ext cx="3000000" cy="3000000"/>
        </p:xfrm>
        <a:graphic>
          <a:graphicData uri="http://schemas.openxmlformats.org/drawingml/2006/table">
            <a:tbl>
              <a:tblPr>
                <a:noFill/>
                <a:tableStyleId>{8C8687D2-C536-44E5-A662-1F7BFE8EE5E3}</a:tableStyleId>
              </a:tblPr>
              <a:tblGrid>
                <a:gridCol w="3619500"/>
                <a:gridCol w="3619500"/>
              </a:tblGrid>
              <a:tr h="3810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Kaggle score</a:t>
                      </a:r>
                      <a:endParaRPr/>
                    </a:p>
                  </a:txBody>
                  <a:tcPr marT="91425" marB="91425" marR="91425" marL="91425"/>
                </a:tc>
              </a:tr>
              <a:tr h="381000">
                <a:tc>
                  <a:txBody>
                    <a:bodyPr/>
                    <a:lstStyle/>
                    <a:p>
                      <a:pPr indent="0" lvl="0" marL="0" rtl="0" algn="l">
                        <a:spcBef>
                          <a:spcPts val="0"/>
                        </a:spcBef>
                        <a:spcAft>
                          <a:spcPts val="0"/>
                        </a:spcAft>
                        <a:buNone/>
                      </a:pPr>
                      <a:r>
                        <a:rPr lang="en" sz="1200"/>
                        <a:t>Logistic regression</a:t>
                      </a:r>
                      <a:endParaRPr sz="1200"/>
                    </a:p>
                  </a:txBody>
                  <a:tcPr marT="91425" marB="91425" marR="91425" marL="91425"/>
                </a:tc>
                <a:tc>
                  <a:txBody>
                    <a:bodyPr/>
                    <a:lstStyle/>
                    <a:p>
                      <a:pPr indent="0" lvl="0" marL="0" rtl="0" algn="l">
                        <a:spcBef>
                          <a:spcPts val="0"/>
                        </a:spcBef>
                        <a:spcAft>
                          <a:spcPts val="0"/>
                        </a:spcAft>
                        <a:buNone/>
                      </a:pPr>
                      <a:r>
                        <a:rPr lang="en" sz="1000"/>
                        <a:t>0.61207(with grid search)</a:t>
                      </a:r>
                      <a:r>
                        <a:rPr lang="en" sz="1200"/>
                        <a:t>,</a:t>
                      </a:r>
                      <a:r>
                        <a:rPr lang="en" sz="1000">
                          <a:highlight>
                            <a:srgbClr val="FFFFFF"/>
                          </a:highlight>
                        </a:rPr>
                        <a:t>0.57330(Full preprocessing)</a:t>
                      </a:r>
                      <a:endParaRPr sz="1000"/>
                    </a:p>
                  </a:txBody>
                  <a:tcPr marT="91425" marB="91425" marR="91425" marL="91425"/>
                </a:tc>
              </a:tr>
              <a:tr h="381000">
                <a:tc>
                  <a:txBody>
                    <a:bodyPr/>
                    <a:lstStyle/>
                    <a:p>
                      <a:pPr indent="0" lvl="0" marL="0" rtl="0" algn="l">
                        <a:spcBef>
                          <a:spcPts val="0"/>
                        </a:spcBef>
                        <a:spcAft>
                          <a:spcPts val="0"/>
                        </a:spcAft>
                        <a:buNone/>
                      </a:pPr>
                      <a:r>
                        <a:rPr lang="en" sz="1200"/>
                        <a:t>Xgboost(With Random Oversampler)</a:t>
                      </a:r>
                      <a:endParaRPr sz="1200"/>
                    </a:p>
                  </a:txBody>
                  <a:tcPr marT="91425" marB="91425" marR="91425" marL="91425"/>
                </a:tc>
                <a:tc>
                  <a:txBody>
                    <a:bodyPr/>
                    <a:lstStyle/>
                    <a:p>
                      <a:pPr indent="0" lvl="0" marL="0" rtl="0" algn="l">
                        <a:spcBef>
                          <a:spcPts val="0"/>
                        </a:spcBef>
                        <a:spcAft>
                          <a:spcPts val="0"/>
                        </a:spcAft>
                        <a:buNone/>
                      </a:pPr>
                      <a:r>
                        <a:rPr lang="en" sz="1050">
                          <a:highlight>
                            <a:srgbClr val="FFFFFF"/>
                          </a:highlight>
                        </a:rPr>
                        <a:t>0.56486</a:t>
                      </a:r>
                      <a:endParaRPr sz="1450">
                        <a:highlight>
                          <a:srgbClr val="FFFFFF"/>
                        </a:highlight>
                      </a:endParaRPr>
                    </a:p>
                  </a:txBody>
                  <a:tcPr marT="91425" marB="91425" marR="91425" marL="91425"/>
                </a:tc>
              </a:tr>
              <a:tr h="381000">
                <a:tc>
                  <a:txBody>
                    <a:bodyPr/>
                    <a:lstStyle/>
                    <a:p>
                      <a:pPr indent="0" lvl="0" marL="0" rtl="0" algn="l">
                        <a:spcBef>
                          <a:spcPts val="0"/>
                        </a:spcBef>
                        <a:spcAft>
                          <a:spcPts val="0"/>
                        </a:spcAft>
                        <a:buNone/>
                      </a:pPr>
                      <a:r>
                        <a:rPr lang="en" sz="1200"/>
                        <a:t>lightgbm</a:t>
                      </a:r>
                      <a:endParaRPr sz="1200"/>
                    </a:p>
                  </a:txBody>
                  <a:tcPr marT="91425" marB="91425" marR="91425" marL="91425"/>
                </a:tc>
                <a:tc>
                  <a:txBody>
                    <a:bodyPr/>
                    <a:lstStyle/>
                    <a:p>
                      <a:pPr indent="0" lvl="0" marL="0" rtl="0" algn="l">
                        <a:spcBef>
                          <a:spcPts val="0"/>
                        </a:spcBef>
                        <a:spcAft>
                          <a:spcPts val="0"/>
                        </a:spcAft>
                        <a:buNone/>
                      </a:pPr>
                      <a:r>
                        <a:rPr lang="en" sz="1000">
                          <a:highlight>
                            <a:srgbClr val="FFFFFF"/>
                          </a:highlight>
                        </a:rPr>
                        <a:t>0.54133</a:t>
                      </a:r>
                      <a:endParaRPr sz="1000">
                        <a:highlight>
                          <a:srgbClr val="FFFFFF"/>
                        </a:highlight>
                      </a:endParaRPr>
                    </a:p>
                  </a:txBody>
                  <a:tcPr marT="91425" marB="91425" marR="91425" marL="91425"/>
                </a:tc>
              </a:tr>
              <a:tr h="381000">
                <a:tc>
                  <a:txBody>
                    <a:bodyPr/>
                    <a:lstStyle/>
                    <a:p>
                      <a:pPr indent="0" lvl="0" marL="0" rtl="0" algn="l">
                        <a:spcBef>
                          <a:spcPts val="0"/>
                        </a:spcBef>
                        <a:spcAft>
                          <a:spcPts val="0"/>
                        </a:spcAft>
                        <a:buNone/>
                      </a:pPr>
                      <a:r>
                        <a:rPr lang="en" sz="1200"/>
                        <a:t>Linear svc</a:t>
                      </a:r>
                      <a:endParaRPr sz="1200"/>
                    </a:p>
                  </a:txBody>
                  <a:tcPr marT="91425" marB="91425" marR="91425" marL="91425"/>
                </a:tc>
                <a:tc>
                  <a:txBody>
                    <a:bodyPr/>
                    <a:lstStyle/>
                    <a:p>
                      <a:pPr indent="0" lvl="0" marL="0" rtl="0" algn="l">
                        <a:spcBef>
                          <a:spcPts val="0"/>
                        </a:spcBef>
                        <a:spcAft>
                          <a:spcPts val="0"/>
                        </a:spcAft>
                        <a:buNone/>
                      </a:pPr>
                      <a:r>
                        <a:rPr lang="en" sz="1000">
                          <a:highlight>
                            <a:srgbClr val="FFFFFF"/>
                          </a:highlight>
                        </a:rPr>
                        <a:t>0.48163</a:t>
                      </a:r>
                      <a:endParaRPr sz="1000">
                        <a:highlight>
                          <a:srgbClr val="FFFFFF"/>
                        </a:highlight>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311700" y="248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Word2Vec</a:t>
            </a:r>
            <a:endParaRPr/>
          </a:p>
        </p:txBody>
      </p:sp>
      <p:pic>
        <p:nvPicPr>
          <p:cNvPr id="200" name="Google Shape;200;p24"/>
          <p:cNvPicPr preferRelativeResize="0"/>
          <p:nvPr/>
        </p:nvPicPr>
        <p:blipFill>
          <a:blip r:embed="rId3">
            <a:alphaModFix/>
          </a:blip>
          <a:stretch>
            <a:fillRect/>
          </a:stretch>
        </p:blipFill>
        <p:spPr>
          <a:xfrm>
            <a:off x="311698" y="1152473"/>
            <a:ext cx="3506908" cy="3662425"/>
          </a:xfrm>
          <a:prstGeom prst="rect">
            <a:avLst/>
          </a:prstGeom>
          <a:noFill/>
          <a:ln>
            <a:noFill/>
          </a:ln>
        </p:spPr>
      </p:pic>
      <p:cxnSp>
        <p:nvCxnSpPr>
          <p:cNvPr id="201" name="Google Shape;201;p24"/>
          <p:cNvCxnSpPr/>
          <p:nvPr/>
        </p:nvCxnSpPr>
        <p:spPr>
          <a:xfrm>
            <a:off x="4075250" y="821475"/>
            <a:ext cx="9300" cy="3939900"/>
          </a:xfrm>
          <a:prstGeom prst="straightConnector1">
            <a:avLst/>
          </a:prstGeom>
          <a:noFill/>
          <a:ln cap="flat" cmpd="sng" w="9525">
            <a:solidFill>
              <a:schemeClr val="dk2"/>
            </a:solidFill>
            <a:prstDash val="solid"/>
            <a:round/>
            <a:headEnd len="med" w="med" type="none"/>
            <a:tailEnd len="med" w="med" type="none"/>
          </a:ln>
        </p:spPr>
      </p:cxnSp>
      <p:graphicFrame>
        <p:nvGraphicFramePr>
          <p:cNvPr id="202" name="Google Shape;202;p24"/>
          <p:cNvGraphicFramePr/>
          <p:nvPr/>
        </p:nvGraphicFramePr>
        <p:xfrm>
          <a:off x="4529200" y="944713"/>
          <a:ext cx="3000000" cy="3000000"/>
        </p:xfrm>
        <a:graphic>
          <a:graphicData uri="http://schemas.openxmlformats.org/drawingml/2006/table">
            <a:tbl>
              <a:tblPr>
                <a:noFill/>
                <a:tableStyleId>{8C8687D2-C536-44E5-A662-1F7BFE8EE5E3}</a:tableStyleId>
              </a:tblPr>
              <a:tblGrid>
                <a:gridCol w="522625"/>
                <a:gridCol w="697675"/>
                <a:gridCol w="743950"/>
                <a:gridCol w="717050"/>
                <a:gridCol w="921600"/>
                <a:gridCol w="650600"/>
              </a:tblGrid>
              <a:tr h="417025">
                <a:tc>
                  <a:txBody>
                    <a:bodyPr/>
                    <a:lstStyle/>
                    <a:p>
                      <a:pPr indent="0" lvl="0" marL="0" rtl="0" algn="l">
                        <a:lnSpc>
                          <a:spcPct val="115000"/>
                        </a:lnSpc>
                        <a:spcBef>
                          <a:spcPts val="0"/>
                        </a:spcBef>
                        <a:spcAft>
                          <a:spcPts val="1600"/>
                        </a:spcAft>
                        <a:buClr>
                          <a:schemeClr val="dk1"/>
                        </a:buClr>
                        <a:buSzPts val="1100"/>
                        <a:buFont typeface="Arial"/>
                        <a:buNone/>
                      </a:pPr>
                      <a:r>
                        <a:rPr lang="en" sz="1000">
                          <a:latin typeface="Roboto Mono"/>
                          <a:ea typeface="Roboto Mono"/>
                          <a:cs typeface="Roboto Mono"/>
                          <a:sym typeface="Roboto Mono"/>
                        </a:rPr>
                        <a:t>get </a:t>
                      </a:r>
                      <a:endParaRPr sz="1000"/>
                    </a:p>
                  </a:txBody>
                  <a:tcPr marT="91425" marB="91425" marR="91425" marL="91425"/>
                </a:tc>
                <a:tc>
                  <a:txBody>
                    <a:bodyPr/>
                    <a:lstStyle/>
                    <a:p>
                      <a:pPr indent="0" lvl="0" marL="0" rtl="0" algn="l">
                        <a:lnSpc>
                          <a:spcPct val="115000"/>
                        </a:lnSpc>
                        <a:spcBef>
                          <a:spcPts val="0"/>
                        </a:spcBef>
                        <a:spcAft>
                          <a:spcPts val="1600"/>
                        </a:spcAft>
                        <a:buClr>
                          <a:schemeClr val="dk1"/>
                        </a:buClr>
                        <a:buSzPts val="1100"/>
                        <a:buFont typeface="Arial"/>
                        <a:buNone/>
                      </a:pPr>
                      <a:r>
                        <a:rPr lang="en" sz="1000">
                          <a:latin typeface="Roboto Mono"/>
                          <a:ea typeface="Roboto Mono"/>
                          <a:cs typeface="Roboto Mono"/>
                          <a:sym typeface="Roboto Mono"/>
                        </a:rPr>
                        <a:t>better </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600"/>
                        </a:spcAft>
                        <a:buClr>
                          <a:schemeClr val="dk1"/>
                        </a:buClr>
                        <a:buSzPts val="1100"/>
                        <a:buFont typeface="Arial"/>
                        <a:buNone/>
                      </a:pPr>
                      <a:r>
                        <a:rPr lang="en" sz="1000">
                          <a:latin typeface="Roboto Mono"/>
                          <a:ea typeface="Roboto Mono"/>
                          <a:cs typeface="Roboto Mono"/>
                          <a:sym typeface="Roboto Mono"/>
                        </a:rPr>
                        <a:t>deal </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600"/>
                        </a:spcAft>
                        <a:buClr>
                          <a:schemeClr val="dk1"/>
                        </a:buClr>
                        <a:buSzPts val="1100"/>
                        <a:buFont typeface="Arial"/>
                        <a:buNone/>
                      </a:pPr>
                      <a:r>
                        <a:rPr lang="en" sz="1000">
                          <a:latin typeface="Roboto Mono"/>
                          <a:ea typeface="Roboto Mono"/>
                          <a:cs typeface="Roboto Mono"/>
                          <a:sym typeface="Roboto Mono"/>
                        </a:rPr>
                        <a:t>with </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600"/>
                        </a:spcAft>
                        <a:buClr>
                          <a:schemeClr val="dk1"/>
                        </a:buClr>
                        <a:buSzPts val="1100"/>
                        <a:buFont typeface="Arial"/>
                        <a:buNone/>
                      </a:pPr>
                      <a:r>
                        <a:rPr lang="en" sz="1000">
                          <a:latin typeface="Roboto Mono"/>
                          <a:ea typeface="Roboto Mono"/>
                          <a:cs typeface="Roboto Mono"/>
                          <a:sym typeface="Roboto Mono"/>
                        </a:rPr>
                        <a:t>anxiety</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Avg/</a:t>
                      </a:r>
                      <a:endParaRPr sz="1200"/>
                    </a:p>
                    <a:p>
                      <a:pPr indent="0" lvl="0" marL="0" rtl="0" algn="l">
                        <a:spcBef>
                          <a:spcPts val="0"/>
                        </a:spcBef>
                        <a:spcAft>
                          <a:spcPts val="0"/>
                        </a:spcAft>
                        <a:buNone/>
                      </a:pPr>
                      <a:r>
                        <a:rPr lang="en" sz="1200"/>
                        <a:t>Max/</a:t>
                      </a:r>
                      <a:endParaRPr sz="1200"/>
                    </a:p>
                    <a:p>
                      <a:pPr indent="0" lvl="0" marL="0" rtl="0" algn="l">
                        <a:spcBef>
                          <a:spcPts val="0"/>
                        </a:spcBef>
                        <a:spcAft>
                          <a:spcPts val="0"/>
                        </a:spcAft>
                        <a:buNone/>
                      </a:pPr>
                      <a:r>
                        <a:rPr lang="en" sz="1200"/>
                        <a:t>Min</a:t>
                      </a:r>
                      <a:endParaRPr sz="1200"/>
                    </a:p>
                  </a:txBody>
                  <a:tcPr marT="91425" marB="91425" marR="91425" marL="91425"/>
                </a:tc>
              </a:tr>
              <a:tr h="417025">
                <a:tc>
                  <a:txBody>
                    <a:bodyPr/>
                    <a:lstStyle/>
                    <a:p>
                      <a:pPr indent="0" lvl="0" marL="0" rtl="0" algn="l">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417025">
                <a:tc>
                  <a:txBody>
                    <a:bodyPr/>
                    <a:lstStyle/>
                    <a:p>
                      <a:pPr indent="0" lvl="0" marL="0" rtl="0" algn="l">
                        <a:spcBef>
                          <a:spcPts val="0"/>
                        </a:spcBef>
                        <a:spcAft>
                          <a:spcPts val="0"/>
                        </a:spcAft>
                        <a:buNone/>
                      </a:pPr>
                      <a:r>
                        <a:rPr lang="en"/>
                        <a:t>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433650">
                <a:tc>
                  <a:txBody>
                    <a:bodyPr/>
                    <a:lstStyle/>
                    <a:p>
                      <a:pPr indent="0" lvl="0" marL="0" rtl="0" algn="l">
                        <a:spcBef>
                          <a:spcPts val="0"/>
                        </a:spcBef>
                        <a:spcAft>
                          <a:spcPts val="0"/>
                        </a:spcAft>
                        <a:buNone/>
                      </a:pPr>
                      <a:r>
                        <a:rPr lang="en"/>
                        <a:t>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417025">
                <a:tc>
                  <a:txBody>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417025">
                <a:tc>
                  <a:txBody>
                    <a:bodyPr/>
                    <a:lstStyle/>
                    <a:p>
                      <a:pPr indent="0" lvl="0" marL="0" rtl="0" algn="l">
                        <a:spcBef>
                          <a:spcPts val="0"/>
                        </a:spcBef>
                        <a:spcAft>
                          <a:spcPts val="0"/>
                        </a:spcAft>
                        <a:buNone/>
                      </a:pPr>
                      <a:r>
                        <a:rPr lang="en"/>
                        <a:t>99</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417025">
                <a:tc>
                  <a:txBody>
                    <a:bodyPr/>
                    <a:lstStyle/>
                    <a:p>
                      <a:pPr indent="0" lvl="0" marL="0" rtl="0" algn="l">
                        <a:spcBef>
                          <a:spcPts val="0"/>
                        </a:spcBef>
                        <a:spcAft>
                          <a:spcPts val="0"/>
                        </a:spcAft>
                        <a:buNone/>
                      </a:pPr>
                      <a:r>
                        <a:rPr lang="en"/>
                        <a:t>100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311700" y="178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 Scatter Graph on Word2vec</a:t>
            </a:r>
            <a:endParaRPr/>
          </a:p>
        </p:txBody>
      </p:sp>
      <p:pic>
        <p:nvPicPr>
          <p:cNvPr id="208" name="Google Shape;208;p25"/>
          <p:cNvPicPr preferRelativeResize="0"/>
          <p:nvPr/>
        </p:nvPicPr>
        <p:blipFill>
          <a:blip r:embed="rId3">
            <a:alphaModFix/>
          </a:blip>
          <a:stretch>
            <a:fillRect/>
          </a:stretch>
        </p:blipFill>
        <p:spPr>
          <a:xfrm>
            <a:off x="677500" y="751675"/>
            <a:ext cx="7603074" cy="415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311700" y="24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6B26B"/>
                </a:solidFill>
              </a:rPr>
              <a:t>Using Word2Vec </a:t>
            </a:r>
            <a:r>
              <a:rPr b="1" lang="en">
                <a:solidFill>
                  <a:srgbClr val="F6B26B"/>
                </a:solidFill>
              </a:rPr>
              <a:t>Embedding</a:t>
            </a:r>
            <a:r>
              <a:rPr b="1" lang="en">
                <a:solidFill>
                  <a:srgbClr val="F6B26B"/>
                </a:solidFill>
              </a:rPr>
              <a:t> as a feature</a:t>
            </a:r>
            <a:endParaRPr b="1">
              <a:solidFill>
                <a:srgbClr val="F6B26B"/>
              </a:solidFill>
            </a:endParaRPr>
          </a:p>
        </p:txBody>
      </p:sp>
      <p:sp>
        <p:nvSpPr>
          <p:cNvPr id="214" name="Google Shape;214;p26"/>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l">
              <a:lnSpc>
                <a:spcPct val="142850"/>
              </a:lnSpc>
              <a:spcBef>
                <a:spcPts val="0"/>
              </a:spcBef>
              <a:spcAft>
                <a:spcPts val="0"/>
              </a:spcAft>
              <a:buClr>
                <a:schemeClr val="dk1"/>
              </a:buClr>
              <a:buSzPts val="1100"/>
              <a:buFont typeface="Arial"/>
              <a:buNone/>
            </a:pPr>
            <a:r>
              <a:rPr lang="en" sz="1000">
                <a:solidFill>
                  <a:srgbClr val="FFFFFF"/>
                </a:solidFill>
                <a:latin typeface="Roboto Mono"/>
                <a:ea typeface="Roboto Mono"/>
                <a:cs typeface="Roboto Mono"/>
                <a:sym typeface="Roboto Mono"/>
              </a:rPr>
              <a:t>accuracy = 0.826, precision = 0.939, recall = 0.826, f1 = 0.867</a:t>
            </a:r>
            <a:endParaRPr sz="1000">
              <a:solidFill>
                <a:srgbClr val="FFFFFF"/>
              </a:solidFill>
              <a:latin typeface="Roboto Mono"/>
              <a:ea typeface="Roboto Mono"/>
              <a:cs typeface="Roboto Mono"/>
              <a:sym typeface="Roboto Mono"/>
            </a:endParaRPr>
          </a:p>
          <a:p>
            <a:pPr indent="0" lvl="0" marL="0" rtl="0" algn="l">
              <a:lnSpc>
                <a:spcPct val="142850"/>
              </a:lnSpc>
              <a:spcBef>
                <a:spcPts val="0"/>
              </a:spcBef>
              <a:spcAft>
                <a:spcPts val="0"/>
              </a:spcAft>
              <a:buClr>
                <a:schemeClr val="dk1"/>
              </a:buClr>
              <a:buSzPts val="1100"/>
              <a:buFont typeface="Arial"/>
              <a:buNone/>
            </a:pPr>
            <a:r>
              <a:rPr lang="en" sz="1000">
                <a:solidFill>
                  <a:srgbClr val="FFFFFF"/>
                </a:solidFill>
                <a:latin typeface="Roboto Mono"/>
                <a:ea typeface="Roboto Mono"/>
                <a:cs typeface="Roboto Mono"/>
                <a:sym typeface="Roboto Mono"/>
              </a:rPr>
              <a:t>accuracy =dsd 0.826, precision = 0.hjjjj939, recall = 0.826, f1 = 0.867</a:t>
            </a:r>
            <a:endParaRPr sz="1000">
              <a:solidFill>
                <a:srgbClr val="FFFFFF"/>
              </a:solidFill>
              <a:latin typeface="Roboto Mono"/>
              <a:ea typeface="Roboto Mono"/>
              <a:cs typeface="Roboto Mono"/>
              <a:sym typeface="Roboto Mono"/>
            </a:endParaRPr>
          </a:p>
          <a:p>
            <a:pPr indent="0" lvl="0" marL="0" rtl="0" algn="l">
              <a:lnSpc>
                <a:spcPct val="142850"/>
              </a:lnSpc>
              <a:spcBef>
                <a:spcPts val="0"/>
              </a:spcBef>
              <a:spcAft>
                <a:spcPts val="0"/>
              </a:spcAft>
              <a:buClr>
                <a:schemeClr val="dk1"/>
              </a:buClr>
              <a:buSzPts val="1100"/>
              <a:buFont typeface="Arial"/>
              <a:buNone/>
            </a:pPr>
            <a:r>
              <a:rPr lang="en" sz="1000">
                <a:solidFill>
                  <a:srgbClr val="FFFFFF"/>
                </a:solidFill>
                <a:latin typeface="Roboto Mono"/>
                <a:ea typeface="Roboto Mono"/>
                <a:cs typeface="Roboto Mono"/>
                <a:sym typeface="Roboto Mono"/>
              </a:rPr>
              <a:t>accuracy = 0.826, precision = 0.939, recall = 0.826, f1 = 0.867jjj</a:t>
            </a:r>
            <a:endParaRPr sz="1000">
              <a:solidFill>
                <a:srgbClr val="FFFFFF"/>
              </a:solidFill>
              <a:latin typeface="Roboto Mono"/>
              <a:ea typeface="Roboto Mono"/>
              <a:cs typeface="Roboto Mono"/>
              <a:sym typeface="Roboto Mono"/>
            </a:endParaRPr>
          </a:p>
          <a:p>
            <a:pPr indent="0" lvl="0" marL="0" rtl="0" algn="l">
              <a:spcBef>
                <a:spcPts val="0"/>
              </a:spcBef>
              <a:spcAft>
                <a:spcPts val="1600"/>
              </a:spcAft>
              <a:buNone/>
            </a:pPr>
            <a:r>
              <a:t/>
            </a:r>
            <a:endParaRPr/>
          </a:p>
        </p:txBody>
      </p:sp>
      <p:sp>
        <p:nvSpPr>
          <p:cNvPr id="215" name="Google Shape;215;p26"/>
          <p:cNvSpPr txBox="1"/>
          <p:nvPr/>
        </p:nvSpPr>
        <p:spPr>
          <a:xfrm>
            <a:off x="311700" y="1914900"/>
            <a:ext cx="4355100" cy="2807400"/>
          </a:xfrm>
          <a:prstGeom prst="rect">
            <a:avLst/>
          </a:prstGeom>
          <a:noFill/>
          <a:ln>
            <a:noFill/>
          </a:ln>
        </p:spPr>
        <p:txBody>
          <a:bodyPr anchorCtr="0" anchor="t" bIns="91425" lIns="91425" spcFirstLastPara="1" rIns="91425" wrap="square" tIns="91425">
            <a:noAutofit/>
          </a:bodyPr>
          <a:lstStyle/>
          <a:p>
            <a:pPr indent="-361950" lvl="0" marL="457200" rtl="0" algn="just">
              <a:lnSpc>
                <a:spcPct val="200000"/>
              </a:lnSpc>
              <a:spcBef>
                <a:spcPts val="0"/>
              </a:spcBef>
              <a:spcAft>
                <a:spcPts val="0"/>
              </a:spcAft>
              <a:buSzPts val="2100"/>
              <a:buChar char="●"/>
            </a:pPr>
            <a:r>
              <a:rPr b="1" lang="en" sz="2100"/>
              <a:t>Accuracy : 0.826</a:t>
            </a:r>
            <a:endParaRPr b="1" sz="2100"/>
          </a:p>
          <a:p>
            <a:pPr indent="-361950" lvl="0" marL="457200" rtl="0" algn="just">
              <a:lnSpc>
                <a:spcPct val="200000"/>
              </a:lnSpc>
              <a:spcBef>
                <a:spcPts val="0"/>
              </a:spcBef>
              <a:spcAft>
                <a:spcPts val="0"/>
              </a:spcAft>
              <a:buSzPts val="2100"/>
              <a:buChar char="●"/>
            </a:pPr>
            <a:r>
              <a:rPr b="1" lang="en" sz="2100"/>
              <a:t>Precision : 0.939</a:t>
            </a:r>
            <a:endParaRPr b="1" sz="2100"/>
          </a:p>
          <a:p>
            <a:pPr indent="-361950" lvl="0" marL="457200" rtl="0" algn="just">
              <a:lnSpc>
                <a:spcPct val="200000"/>
              </a:lnSpc>
              <a:spcBef>
                <a:spcPts val="0"/>
              </a:spcBef>
              <a:spcAft>
                <a:spcPts val="0"/>
              </a:spcAft>
              <a:buSzPts val="2100"/>
              <a:buChar char="●"/>
            </a:pPr>
            <a:r>
              <a:rPr b="1" lang="en" sz="2100"/>
              <a:t>Recall : 0.826</a:t>
            </a:r>
            <a:endParaRPr b="1" sz="2100"/>
          </a:p>
          <a:p>
            <a:pPr indent="-361950" lvl="0" marL="457200" rtl="0" algn="just">
              <a:lnSpc>
                <a:spcPct val="150000"/>
              </a:lnSpc>
              <a:spcBef>
                <a:spcPts val="0"/>
              </a:spcBef>
              <a:spcAft>
                <a:spcPts val="0"/>
              </a:spcAft>
              <a:buSzPts val="2100"/>
              <a:buChar char="●"/>
            </a:pPr>
            <a:r>
              <a:rPr b="1" lang="en" sz="2100"/>
              <a:t>F1 : 0.867</a:t>
            </a:r>
            <a:endParaRPr b="1" sz="2100"/>
          </a:p>
        </p:txBody>
      </p:sp>
      <p:pic>
        <p:nvPicPr>
          <p:cNvPr id="216" name="Google Shape;216;p26"/>
          <p:cNvPicPr preferRelativeResize="0"/>
          <p:nvPr/>
        </p:nvPicPr>
        <p:blipFill>
          <a:blip r:embed="rId3">
            <a:alphaModFix/>
          </a:blip>
          <a:stretch>
            <a:fillRect/>
          </a:stretch>
        </p:blipFill>
        <p:spPr>
          <a:xfrm>
            <a:off x="4925325" y="1152475"/>
            <a:ext cx="3591476" cy="3286250"/>
          </a:xfrm>
          <a:prstGeom prst="rect">
            <a:avLst/>
          </a:prstGeom>
          <a:noFill/>
          <a:ln>
            <a:noFill/>
          </a:ln>
        </p:spPr>
      </p:pic>
      <p:sp>
        <p:nvSpPr>
          <p:cNvPr id="217" name="Google Shape;217;p26"/>
          <p:cNvSpPr txBox="1"/>
          <p:nvPr/>
        </p:nvSpPr>
        <p:spPr>
          <a:xfrm>
            <a:off x="445325" y="1031675"/>
            <a:ext cx="4299000" cy="6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Calibri"/>
                <a:ea typeface="Calibri"/>
                <a:cs typeface="Calibri"/>
                <a:sym typeface="Calibri"/>
              </a:rPr>
              <a:t>Logistic regression</a:t>
            </a:r>
            <a:endParaRPr b="1" sz="33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819150" y="3578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6B26B"/>
                </a:solidFill>
              </a:rPr>
              <a:t>Using TF-idf Embedding as a feature</a:t>
            </a:r>
            <a:endParaRPr/>
          </a:p>
        </p:txBody>
      </p:sp>
      <p:sp>
        <p:nvSpPr>
          <p:cNvPr id="223" name="Google Shape;223;p27"/>
          <p:cNvSpPr txBox="1"/>
          <p:nvPr>
            <p:ph idx="1" type="body"/>
          </p:nvPr>
        </p:nvSpPr>
        <p:spPr>
          <a:xfrm>
            <a:off x="443700" y="1173225"/>
            <a:ext cx="4128300" cy="354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300">
                <a:solidFill>
                  <a:srgbClr val="000000"/>
                </a:solidFill>
              </a:rPr>
              <a:t>Logistic regression</a:t>
            </a:r>
            <a:endParaRPr b="1" sz="3300">
              <a:solidFill>
                <a:srgbClr val="000000"/>
              </a:solidFill>
            </a:endParaRPr>
          </a:p>
          <a:p>
            <a:pPr indent="0" lvl="0" marL="0" rtl="0" algn="l">
              <a:lnSpc>
                <a:spcPct val="100000"/>
              </a:lnSpc>
              <a:spcBef>
                <a:spcPts val="0"/>
              </a:spcBef>
              <a:spcAft>
                <a:spcPts val="0"/>
              </a:spcAft>
              <a:buNone/>
            </a:pPr>
            <a:r>
              <a:t/>
            </a:r>
            <a:endParaRPr b="1" sz="3300">
              <a:solidFill>
                <a:srgbClr val="000000"/>
              </a:solidFill>
            </a:endParaRPr>
          </a:p>
          <a:p>
            <a:pPr indent="-361950" lvl="0" marL="457200" rtl="0" algn="just">
              <a:lnSpc>
                <a:spcPct val="200000"/>
              </a:lnSpc>
              <a:spcBef>
                <a:spcPts val="0"/>
              </a:spcBef>
              <a:spcAft>
                <a:spcPts val="0"/>
              </a:spcAft>
              <a:buClr>
                <a:srgbClr val="000000"/>
              </a:buClr>
              <a:buSzPts val="2100"/>
              <a:buFont typeface="Arial"/>
              <a:buChar char="●"/>
            </a:pPr>
            <a:r>
              <a:rPr b="1" lang="en" sz="2100">
                <a:solidFill>
                  <a:srgbClr val="000000"/>
                </a:solidFill>
                <a:latin typeface="Arial"/>
                <a:ea typeface="Arial"/>
                <a:cs typeface="Arial"/>
                <a:sym typeface="Arial"/>
              </a:rPr>
              <a:t>Accuracy : 0.937</a:t>
            </a:r>
            <a:endParaRPr b="1" sz="2100">
              <a:solidFill>
                <a:srgbClr val="000000"/>
              </a:solidFill>
              <a:latin typeface="Arial"/>
              <a:ea typeface="Arial"/>
              <a:cs typeface="Arial"/>
              <a:sym typeface="Arial"/>
            </a:endParaRPr>
          </a:p>
          <a:p>
            <a:pPr indent="-361950" lvl="0" marL="457200" rtl="0" algn="just">
              <a:lnSpc>
                <a:spcPct val="200000"/>
              </a:lnSpc>
              <a:spcBef>
                <a:spcPts val="0"/>
              </a:spcBef>
              <a:spcAft>
                <a:spcPts val="0"/>
              </a:spcAft>
              <a:buClr>
                <a:srgbClr val="000000"/>
              </a:buClr>
              <a:buSzPts val="2100"/>
              <a:buFont typeface="Arial"/>
              <a:buChar char="●"/>
            </a:pPr>
            <a:r>
              <a:rPr b="1" lang="en" sz="2100">
                <a:solidFill>
                  <a:srgbClr val="000000"/>
                </a:solidFill>
                <a:latin typeface="Arial"/>
                <a:ea typeface="Arial"/>
                <a:cs typeface="Arial"/>
                <a:sym typeface="Arial"/>
              </a:rPr>
              <a:t>Precision : 0.941</a:t>
            </a:r>
            <a:endParaRPr b="1" sz="2100">
              <a:solidFill>
                <a:srgbClr val="000000"/>
              </a:solidFill>
              <a:latin typeface="Arial"/>
              <a:ea typeface="Arial"/>
              <a:cs typeface="Arial"/>
              <a:sym typeface="Arial"/>
            </a:endParaRPr>
          </a:p>
          <a:p>
            <a:pPr indent="-361950" lvl="0" marL="457200" rtl="0" algn="just">
              <a:lnSpc>
                <a:spcPct val="200000"/>
              </a:lnSpc>
              <a:spcBef>
                <a:spcPts val="0"/>
              </a:spcBef>
              <a:spcAft>
                <a:spcPts val="0"/>
              </a:spcAft>
              <a:buClr>
                <a:srgbClr val="000000"/>
              </a:buClr>
              <a:buSzPts val="2100"/>
              <a:buFont typeface="Arial"/>
              <a:buChar char="●"/>
            </a:pPr>
            <a:r>
              <a:rPr b="1" lang="en" sz="2100">
                <a:solidFill>
                  <a:srgbClr val="000000"/>
                </a:solidFill>
                <a:latin typeface="Arial"/>
                <a:ea typeface="Arial"/>
                <a:cs typeface="Arial"/>
                <a:sym typeface="Arial"/>
              </a:rPr>
              <a:t>Recall : 0.937</a:t>
            </a:r>
            <a:endParaRPr b="1" sz="2100">
              <a:solidFill>
                <a:srgbClr val="000000"/>
              </a:solidFill>
              <a:latin typeface="Arial"/>
              <a:ea typeface="Arial"/>
              <a:cs typeface="Arial"/>
              <a:sym typeface="Arial"/>
            </a:endParaRPr>
          </a:p>
          <a:p>
            <a:pPr indent="-361950" lvl="0" marL="457200" rtl="0" algn="just">
              <a:lnSpc>
                <a:spcPct val="150000"/>
              </a:lnSpc>
              <a:spcBef>
                <a:spcPts val="0"/>
              </a:spcBef>
              <a:spcAft>
                <a:spcPts val="0"/>
              </a:spcAft>
              <a:buClr>
                <a:srgbClr val="000000"/>
              </a:buClr>
              <a:buSzPts val="2100"/>
              <a:buFont typeface="Arial"/>
              <a:buChar char="●"/>
            </a:pPr>
            <a:r>
              <a:rPr b="1" lang="en" sz="2100">
                <a:solidFill>
                  <a:srgbClr val="000000"/>
                </a:solidFill>
                <a:latin typeface="Arial"/>
                <a:ea typeface="Arial"/>
                <a:cs typeface="Arial"/>
                <a:sym typeface="Arial"/>
              </a:rPr>
              <a:t>F1 : 0.939</a:t>
            </a:r>
            <a:endParaRPr b="1" sz="3300">
              <a:solidFill>
                <a:srgbClr val="000000"/>
              </a:solidFill>
            </a:endParaRPr>
          </a:p>
        </p:txBody>
      </p:sp>
      <p:pic>
        <p:nvPicPr>
          <p:cNvPr id="224" name="Google Shape;224;p27"/>
          <p:cNvPicPr preferRelativeResize="0"/>
          <p:nvPr/>
        </p:nvPicPr>
        <p:blipFill>
          <a:blip r:embed="rId3">
            <a:alphaModFix/>
          </a:blip>
          <a:stretch>
            <a:fillRect/>
          </a:stretch>
        </p:blipFill>
        <p:spPr>
          <a:xfrm>
            <a:off x="4926972" y="1149227"/>
            <a:ext cx="3686100" cy="35951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Tf idf </a:t>
            </a:r>
            <a:r>
              <a:rPr lang="en"/>
              <a:t>And Word2vec Comparison</a:t>
            </a:r>
            <a:endParaRPr/>
          </a:p>
          <a:p>
            <a:pPr indent="0" lvl="0" marL="0" rtl="0" algn="l">
              <a:spcBef>
                <a:spcPts val="0"/>
              </a:spcBef>
              <a:spcAft>
                <a:spcPts val="0"/>
              </a:spcAft>
              <a:buNone/>
            </a:pPr>
            <a:r>
              <a:t/>
            </a:r>
            <a:endParaRPr/>
          </a:p>
        </p:txBody>
      </p:sp>
      <p:graphicFrame>
        <p:nvGraphicFramePr>
          <p:cNvPr id="230" name="Google Shape;230;p28"/>
          <p:cNvGraphicFramePr/>
          <p:nvPr/>
        </p:nvGraphicFramePr>
        <p:xfrm>
          <a:off x="725250" y="1888888"/>
          <a:ext cx="3000000" cy="3000000"/>
        </p:xfrm>
        <a:graphic>
          <a:graphicData uri="http://schemas.openxmlformats.org/drawingml/2006/table">
            <a:tbl>
              <a:tblPr>
                <a:noFill/>
                <a:tableStyleId>{8C8687D2-C536-44E5-A662-1F7BFE8EE5E3}</a:tableStyleId>
              </a:tblPr>
              <a:tblGrid>
                <a:gridCol w="2807175"/>
                <a:gridCol w="2443175"/>
                <a:gridCol w="2443175"/>
              </a:tblGrid>
              <a:tr h="361375">
                <a:tc>
                  <a:txBody>
                    <a:bodyPr/>
                    <a:lstStyle/>
                    <a:p>
                      <a:pPr indent="0" lvl="0" marL="0" rtl="0" algn="l">
                        <a:lnSpc>
                          <a:spcPct val="100000"/>
                        </a:lnSpc>
                        <a:spcBef>
                          <a:spcPts val="0"/>
                        </a:spcBef>
                        <a:spcAft>
                          <a:spcPts val="600"/>
                        </a:spcAft>
                        <a:buNone/>
                      </a:pPr>
                      <a:r>
                        <a:rPr b="1" lang="en" sz="1250"/>
                        <a:t>MODAL</a:t>
                      </a:r>
                      <a:endParaRPr b="1" sz="1250"/>
                    </a:p>
                  </a:txBody>
                  <a:tcPr marT="91425" marB="91425" marR="91425" marL="91425"/>
                </a:tc>
                <a:tc>
                  <a:txBody>
                    <a:bodyPr/>
                    <a:lstStyle/>
                    <a:p>
                      <a:pPr indent="0" lvl="0" marL="0" rtl="0" algn="l">
                        <a:spcBef>
                          <a:spcPts val="0"/>
                        </a:spcBef>
                        <a:spcAft>
                          <a:spcPts val="0"/>
                        </a:spcAft>
                        <a:buNone/>
                      </a:pPr>
                      <a:r>
                        <a:rPr b="1" lang="en"/>
                        <a:t>Tf idf</a:t>
                      </a:r>
                      <a:endParaRPr b="1"/>
                    </a:p>
                  </a:txBody>
                  <a:tcPr marT="91425" marB="91425" marR="91425" marL="91425"/>
                </a:tc>
                <a:tc>
                  <a:txBody>
                    <a:bodyPr/>
                    <a:lstStyle/>
                    <a:p>
                      <a:pPr indent="0" lvl="0" marL="0" rtl="0" algn="l">
                        <a:spcBef>
                          <a:spcPts val="0"/>
                        </a:spcBef>
                        <a:spcAft>
                          <a:spcPts val="0"/>
                        </a:spcAft>
                        <a:buNone/>
                      </a:pPr>
                      <a:r>
                        <a:rPr b="1" lang="en"/>
                        <a:t>Word2vec</a:t>
                      </a:r>
                      <a:endParaRPr b="1"/>
                    </a:p>
                  </a:txBody>
                  <a:tcPr marT="91425" marB="91425" marR="91425" marL="91425"/>
                </a:tc>
              </a:tr>
              <a:tr h="361375">
                <a:tc>
                  <a:txBody>
                    <a:bodyPr/>
                    <a:lstStyle/>
                    <a:p>
                      <a:pPr indent="0" lvl="0" marL="0" rtl="0" algn="l">
                        <a:lnSpc>
                          <a:spcPct val="100000"/>
                        </a:lnSpc>
                        <a:spcBef>
                          <a:spcPts val="0"/>
                        </a:spcBef>
                        <a:spcAft>
                          <a:spcPts val="600"/>
                        </a:spcAft>
                        <a:buNone/>
                      </a:pPr>
                      <a:r>
                        <a:rPr lang="en" sz="1250"/>
                        <a:t>LogisticRegression</a:t>
                      </a:r>
                      <a:endParaRPr sz="700"/>
                    </a:p>
                  </a:txBody>
                  <a:tcPr marT="91425" marB="91425" marR="91425" marL="91425"/>
                </a:tc>
                <a:tc>
                  <a:txBody>
                    <a:bodyPr/>
                    <a:lstStyle/>
                    <a:p>
                      <a:pPr indent="0" lvl="0" marL="0" rtl="0" algn="l">
                        <a:lnSpc>
                          <a:spcPct val="142850"/>
                        </a:lnSpc>
                        <a:spcBef>
                          <a:spcPts val="0"/>
                        </a:spcBef>
                        <a:spcAft>
                          <a:spcPts val="0"/>
                        </a:spcAft>
                        <a:buNone/>
                      </a:pPr>
                      <a:r>
                        <a:rPr lang="en" sz="1100">
                          <a:solidFill>
                            <a:srgbClr val="FFFFFF"/>
                          </a:solidFill>
                          <a:highlight>
                            <a:srgbClr val="000000"/>
                          </a:highlight>
                          <a:latin typeface="Roboto Mono"/>
                          <a:ea typeface="Roboto Mono"/>
                          <a:cs typeface="Roboto Mono"/>
                          <a:sym typeface="Roboto Mono"/>
                        </a:rPr>
                        <a:t>0.951906083516764</a:t>
                      </a:r>
                      <a:endParaRPr/>
                    </a:p>
                  </a:txBody>
                  <a:tcPr marT="91425" marB="91425" marR="91425" marL="91425"/>
                </a:tc>
                <a:tc>
                  <a:txBody>
                    <a:bodyPr/>
                    <a:lstStyle/>
                    <a:p>
                      <a:pPr indent="0" lvl="0" marL="0" rtl="0" algn="l">
                        <a:lnSpc>
                          <a:spcPct val="142850"/>
                        </a:lnSpc>
                        <a:spcBef>
                          <a:spcPts val="0"/>
                        </a:spcBef>
                        <a:spcAft>
                          <a:spcPts val="0"/>
                        </a:spcAft>
                        <a:buNone/>
                      </a:pPr>
                      <a:r>
                        <a:rPr lang="en" sz="1100">
                          <a:solidFill>
                            <a:srgbClr val="FFFFFF"/>
                          </a:solidFill>
                          <a:highlight>
                            <a:srgbClr val="000000"/>
                          </a:highlight>
                          <a:latin typeface="Roboto Mono"/>
                          <a:ea typeface="Roboto Mono"/>
                          <a:cs typeface="Roboto Mono"/>
                          <a:sym typeface="Roboto Mono"/>
                        </a:rPr>
                        <a:t>0.9393115768654098</a:t>
                      </a:r>
                      <a:endParaRPr sz="1500">
                        <a:highlight>
                          <a:srgbClr val="000000"/>
                        </a:highlight>
                      </a:endParaRPr>
                    </a:p>
                  </a:txBody>
                  <a:tcPr marT="91425" marB="91425" marR="91425" marL="91425"/>
                </a:tc>
              </a:tr>
              <a:tr h="443975">
                <a:tc>
                  <a:txBody>
                    <a:bodyPr/>
                    <a:lstStyle/>
                    <a:p>
                      <a:pPr indent="0" lvl="0" marL="0" rtl="0" algn="l">
                        <a:lnSpc>
                          <a:spcPct val="100000"/>
                        </a:lnSpc>
                        <a:spcBef>
                          <a:spcPts val="0"/>
                        </a:spcBef>
                        <a:spcAft>
                          <a:spcPts val="600"/>
                        </a:spcAft>
                        <a:buNone/>
                      </a:pPr>
                      <a:r>
                        <a:rPr lang="en" sz="1250"/>
                        <a:t>RandomForestClassifie</a:t>
                      </a:r>
                      <a:endParaRPr sz="700"/>
                    </a:p>
                  </a:txBody>
                  <a:tcPr marT="91425" marB="91425" marR="91425" marL="91425"/>
                </a:tc>
                <a:tc>
                  <a:txBody>
                    <a:bodyPr/>
                    <a:lstStyle/>
                    <a:p>
                      <a:pPr indent="0" lvl="0" marL="0" rtl="0" algn="l">
                        <a:lnSpc>
                          <a:spcPct val="142850"/>
                        </a:lnSpc>
                        <a:spcBef>
                          <a:spcPts val="0"/>
                        </a:spcBef>
                        <a:spcAft>
                          <a:spcPts val="0"/>
                        </a:spcAft>
                        <a:buNone/>
                      </a:pPr>
                      <a:r>
                        <a:rPr lang="en" sz="1100">
                          <a:solidFill>
                            <a:srgbClr val="FFFFFF"/>
                          </a:solidFill>
                          <a:highlight>
                            <a:srgbClr val="000000"/>
                          </a:highlight>
                          <a:latin typeface="Roboto Mono"/>
                          <a:ea typeface="Roboto Mono"/>
                          <a:cs typeface="Roboto Mono"/>
                          <a:sym typeface="Roboto Mono"/>
                        </a:rPr>
                        <a:t>0.9384949117937921</a:t>
                      </a:r>
                      <a:endParaRPr sz="1500">
                        <a:highlight>
                          <a:srgbClr val="000000"/>
                        </a:highlight>
                      </a:endParaRPr>
                    </a:p>
                  </a:txBody>
                  <a:tcPr marT="91425" marB="91425" marR="91425" marL="91425"/>
                </a:tc>
                <a:tc>
                  <a:txBody>
                    <a:bodyPr/>
                    <a:lstStyle/>
                    <a:p>
                      <a:pPr indent="0" lvl="0" marL="0" rtl="0" algn="l">
                        <a:lnSpc>
                          <a:spcPct val="142850"/>
                        </a:lnSpc>
                        <a:spcBef>
                          <a:spcPts val="0"/>
                        </a:spcBef>
                        <a:spcAft>
                          <a:spcPts val="0"/>
                        </a:spcAft>
                        <a:buNone/>
                      </a:pPr>
                      <a:r>
                        <a:rPr lang="en" sz="1100">
                          <a:solidFill>
                            <a:srgbClr val="FFFFFF"/>
                          </a:solidFill>
                          <a:highlight>
                            <a:srgbClr val="000000"/>
                          </a:highlight>
                          <a:latin typeface="Roboto Mono"/>
                          <a:ea typeface="Roboto Mono"/>
                          <a:cs typeface="Roboto Mono"/>
                          <a:sym typeface="Roboto Mono"/>
                        </a:rPr>
                        <a:t>0.9384949117937921</a:t>
                      </a:r>
                      <a:endParaRPr sz="1500">
                        <a:highlight>
                          <a:srgbClr val="000000"/>
                        </a:highlight>
                      </a:endParaRPr>
                    </a:p>
                  </a:txBody>
                  <a:tcPr marT="91425" marB="91425" marR="91425" marL="91425"/>
                </a:tc>
              </a:tr>
              <a:tr h="468025">
                <a:tc>
                  <a:txBody>
                    <a:bodyPr/>
                    <a:lstStyle/>
                    <a:p>
                      <a:pPr indent="0" lvl="0" marL="0" rtl="0" algn="l">
                        <a:lnSpc>
                          <a:spcPct val="100000"/>
                        </a:lnSpc>
                        <a:spcBef>
                          <a:spcPts val="0"/>
                        </a:spcBef>
                        <a:spcAft>
                          <a:spcPts val="600"/>
                        </a:spcAft>
                        <a:buNone/>
                      </a:pPr>
                      <a:r>
                        <a:rPr lang="en" sz="1150"/>
                        <a:t>XGBClassifier</a:t>
                      </a:r>
                      <a:endParaRPr sz="600"/>
                    </a:p>
                  </a:txBody>
                  <a:tcPr marT="91425" marB="91425" marR="91425" marL="91425"/>
                </a:tc>
                <a:tc>
                  <a:txBody>
                    <a:bodyPr/>
                    <a:lstStyle/>
                    <a:p>
                      <a:pPr indent="0" lvl="0" marL="0" rtl="0" algn="l">
                        <a:lnSpc>
                          <a:spcPct val="142850"/>
                        </a:lnSpc>
                        <a:spcBef>
                          <a:spcPts val="0"/>
                        </a:spcBef>
                        <a:spcAft>
                          <a:spcPts val="0"/>
                        </a:spcAft>
                        <a:buNone/>
                      </a:pPr>
                      <a:r>
                        <a:rPr lang="en" sz="1100">
                          <a:solidFill>
                            <a:srgbClr val="FFFFFF"/>
                          </a:solidFill>
                          <a:highlight>
                            <a:srgbClr val="000000"/>
                          </a:highlight>
                          <a:latin typeface="Roboto Mono"/>
                          <a:ea typeface="Roboto Mono"/>
                          <a:cs typeface="Roboto Mono"/>
                          <a:sym typeface="Roboto Mono"/>
                        </a:rPr>
                        <a:t>0.9406810859093374</a:t>
                      </a:r>
                      <a:endParaRPr sz="1500">
                        <a:highlight>
                          <a:srgbClr val="000000"/>
                        </a:highlight>
                      </a:endParaRPr>
                    </a:p>
                  </a:txBody>
                  <a:tcPr marT="91425" marB="91425" marR="91425" marL="91425"/>
                </a:tc>
                <a:tc>
                  <a:txBody>
                    <a:bodyPr/>
                    <a:lstStyle/>
                    <a:p>
                      <a:pPr indent="0" lvl="0" marL="0" rtl="0" algn="l">
                        <a:lnSpc>
                          <a:spcPct val="142850"/>
                        </a:lnSpc>
                        <a:spcBef>
                          <a:spcPts val="0"/>
                        </a:spcBef>
                        <a:spcAft>
                          <a:spcPts val="0"/>
                        </a:spcAft>
                        <a:buNone/>
                      </a:pPr>
                      <a:r>
                        <a:rPr lang="en" sz="1100">
                          <a:solidFill>
                            <a:srgbClr val="FFFFFF"/>
                          </a:solidFill>
                          <a:highlight>
                            <a:srgbClr val="000000"/>
                          </a:highlight>
                          <a:latin typeface="Roboto Mono"/>
                          <a:ea typeface="Roboto Mono"/>
                          <a:cs typeface="Roboto Mono"/>
                          <a:sym typeface="Roboto Mono"/>
                        </a:rPr>
                        <a:t>0.9598387935903534</a:t>
                      </a:r>
                      <a:endParaRPr/>
                    </a:p>
                  </a:txBody>
                  <a:tcPr marT="91425" marB="91425" marR="91425" marL="91425"/>
                </a:tc>
              </a:tr>
              <a:tr h="379350">
                <a:tc>
                  <a:txBody>
                    <a:bodyPr/>
                    <a:lstStyle/>
                    <a:p>
                      <a:pPr indent="0" lvl="0" marL="0" rtl="0" algn="l">
                        <a:lnSpc>
                          <a:spcPct val="100000"/>
                        </a:lnSpc>
                        <a:spcBef>
                          <a:spcPts val="0"/>
                        </a:spcBef>
                        <a:spcAft>
                          <a:spcPts val="600"/>
                        </a:spcAft>
                        <a:buNone/>
                      </a:pPr>
                      <a:r>
                        <a:rPr lang="en" sz="1150"/>
                        <a:t>MaxVoting</a:t>
                      </a:r>
                      <a:endParaRPr sz="600"/>
                    </a:p>
                  </a:txBody>
                  <a:tcPr marT="91425" marB="91425" marR="91425" marL="91425"/>
                </a:tc>
                <a:tc>
                  <a:txBody>
                    <a:bodyPr/>
                    <a:lstStyle/>
                    <a:p>
                      <a:pPr indent="0" lvl="0" marL="0" rtl="0" algn="l">
                        <a:lnSpc>
                          <a:spcPct val="142850"/>
                        </a:lnSpc>
                        <a:spcBef>
                          <a:spcPts val="0"/>
                        </a:spcBef>
                        <a:spcAft>
                          <a:spcPts val="0"/>
                        </a:spcAft>
                        <a:buNone/>
                      </a:pPr>
                      <a:r>
                        <a:rPr lang="en" sz="1100">
                          <a:solidFill>
                            <a:srgbClr val="FFFFFF"/>
                          </a:solidFill>
                          <a:highlight>
                            <a:srgbClr val="000000"/>
                          </a:highlight>
                          <a:latin typeface="Roboto Mono"/>
                          <a:ea typeface="Roboto Mono"/>
                          <a:cs typeface="Roboto Mono"/>
                          <a:sym typeface="Roboto Mono"/>
                        </a:rPr>
                        <a:t>0.89384949117937921</a:t>
                      </a:r>
                      <a:endParaRPr sz="1500">
                        <a:highlight>
                          <a:srgbClr val="000000"/>
                        </a:highlight>
                      </a:endParaRPr>
                    </a:p>
                  </a:txBody>
                  <a:tcPr marT="91425" marB="91425" marR="91425" marL="91425"/>
                </a:tc>
                <a:tc>
                  <a:txBody>
                    <a:bodyPr/>
                    <a:lstStyle/>
                    <a:p>
                      <a:pPr indent="0" lvl="0" marL="0" rtl="0" algn="l">
                        <a:lnSpc>
                          <a:spcPct val="142850"/>
                        </a:lnSpc>
                        <a:spcBef>
                          <a:spcPts val="0"/>
                        </a:spcBef>
                        <a:spcAft>
                          <a:spcPts val="0"/>
                        </a:spcAft>
                        <a:buNone/>
                      </a:pPr>
                      <a:r>
                        <a:rPr lang="en" sz="1100">
                          <a:solidFill>
                            <a:srgbClr val="FFFFFF"/>
                          </a:solidFill>
                          <a:highlight>
                            <a:srgbClr val="000000"/>
                          </a:highlight>
                          <a:latin typeface="Roboto Mono"/>
                          <a:ea typeface="Roboto Mono"/>
                          <a:cs typeface="Roboto Mono"/>
                          <a:sym typeface="Roboto Mono"/>
                        </a:rPr>
                        <a:t>0.8733839293932394</a:t>
                      </a:r>
                      <a:endParaRPr/>
                    </a:p>
                  </a:txBody>
                  <a:tcPr marT="91425" marB="91425" marR="91425" marL="91425"/>
                </a:tc>
              </a:tr>
              <a:tr h="578875">
                <a:tc>
                  <a:txBody>
                    <a:bodyPr/>
                    <a:lstStyle/>
                    <a:p>
                      <a:pPr indent="0" lvl="0" marL="0" rtl="0" algn="l">
                        <a:lnSpc>
                          <a:spcPct val="100000"/>
                        </a:lnSpc>
                        <a:spcBef>
                          <a:spcPts val="0"/>
                        </a:spcBef>
                        <a:spcAft>
                          <a:spcPts val="600"/>
                        </a:spcAft>
                        <a:buNone/>
                      </a:pPr>
                      <a:r>
                        <a:rPr lang="en" sz="1150"/>
                        <a:t>Weighted Averaging</a:t>
                      </a:r>
                      <a:endParaRPr sz="600"/>
                    </a:p>
                  </a:txBody>
                  <a:tcPr marT="91425" marB="91425" marR="91425" marL="91425"/>
                </a:tc>
                <a:tc>
                  <a:txBody>
                    <a:bodyPr/>
                    <a:lstStyle/>
                    <a:p>
                      <a:pPr indent="0" lvl="0" marL="0" rtl="0" algn="l">
                        <a:lnSpc>
                          <a:spcPct val="142850"/>
                        </a:lnSpc>
                        <a:spcBef>
                          <a:spcPts val="0"/>
                        </a:spcBef>
                        <a:spcAft>
                          <a:spcPts val="0"/>
                        </a:spcAft>
                        <a:buNone/>
                      </a:pPr>
                      <a:r>
                        <a:rPr lang="en" sz="1100">
                          <a:solidFill>
                            <a:srgbClr val="FFFFFF"/>
                          </a:solidFill>
                          <a:highlight>
                            <a:srgbClr val="000000"/>
                          </a:highlight>
                          <a:latin typeface="Roboto Mono"/>
                          <a:ea typeface="Roboto Mono"/>
                          <a:cs typeface="Roboto Mono"/>
                          <a:sym typeface="Roboto Mono"/>
                        </a:rPr>
                        <a:t>0.9332428377868763</a:t>
                      </a:r>
                      <a:endParaRPr/>
                    </a:p>
                  </a:txBody>
                  <a:tcPr marT="91425" marB="91425" marR="91425" marL="91425"/>
                </a:tc>
                <a:tc>
                  <a:txBody>
                    <a:bodyPr/>
                    <a:lstStyle/>
                    <a:p>
                      <a:pPr indent="0" lvl="0" marL="0" rtl="0" algn="l">
                        <a:lnSpc>
                          <a:spcPct val="142850"/>
                        </a:lnSpc>
                        <a:spcBef>
                          <a:spcPts val="0"/>
                        </a:spcBef>
                        <a:spcAft>
                          <a:spcPts val="0"/>
                        </a:spcAft>
                        <a:buNone/>
                      </a:pPr>
                      <a:r>
                        <a:rPr lang="en" sz="1100">
                          <a:solidFill>
                            <a:srgbClr val="FFFFFF"/>
                          </a:solidFill>
                          <a:highlight>
                            <a:srgbClr val="000000"/>
                          </a:highlight>
                          <a:latin typeface="Roboto Mono"/>
                          <a:ea typeface="Roboto Mono"/>
                          <a:cs typeface="Roboto Mono"/>
                          <a:sym typeface="Roboto Mono"/>
                        </a:rPr>
                        <a:t>0.9106876543009887</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652875" y="5352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Stacking And Blending</a:t>
            </a:r>
            <a:endParaRPr/>
          </a:p>
        </p:txBody>
      </p:sp>
      <p:sp>
        <p:nvSpPr>
          <p:cNvPr id="236" name="Google Shape;236;p29"/>
          <p:cNvSpPr txBox="1"/>
          <p:nvPr>
            <p:ph idx="1" type="body"/>
          </p:nvPr>
        </p:nvSpPr>
        <p:spPr>
          <a:xfrm>
            <a:off x="652875" y="1990725"/>
            <a:ext cx="3686100" cy="2448000"/>
          </a:xfrm>
          <a:prstGeom prst="rect">
            <a:avLst/>
          </a:prstGeom>
        </p:spPr>
        <p:txBody>
          <a:bodyPr anchorCtr="0" anchor="ctr" bIns="91425" lIns="91425" spcFirstLastPara="1" rIns="91425" wrap="square" tIns="91425">
            <a:noAutofit/>
          </a:bodyPr>
          <a:lstStyle/>
          <a:p>
            <a:pPr indent="-327025" lvl="0" marL="457200" rtl="0" algn="just">
              <a:lnSpc>
                <a:spcPct val="100000"/>
              </a:lnSpc>
              <a:spcBef>
                <a:spcPts val="0"/>
              </a:spcBef>
              <a:spcAft>
                <a:spcPts val="0"/>
              </a:spcAft>
              <a:buClr>
                <a:srgbClr val="000000"/>
              </a:buClr>
              <a:buSzPts val="1550"/>
              <a:buFont typeface="Arial"/>
              <a:buChar char="●"/>
            </a:pPr>
            <a:r>
              <a:rPr lang="en" sz="1550">
                <a:solidFill>
                  <a:srgbClr val="000000"/>
                </a:solidFill>
                <a:highlight>
                  <a:srgbClr val="FFFFFF"/>
                </a:highlight>
                <a:latin typeface="Arial"/>
                <a:ea typeface="Arial"/>
                <a:cs typeface="Arial"/>
                <a:sym typeface="Arial"/>
              </a:rPr>
              <a:t>With stacking, the predictions of the meta-model on the test set will be better than the predictions of any of the 3 models alone on the test set.</a:t>
            </a:r>
            <a:endParaRPr sz="1550">
              <a:solidFill>
                <a:srgbClr val="000000"/>
              </a:solidFill>
              <a:highlight>
                <a:srgbClr val="FFFFFF"/>
              </a:highlight>
              <a:latin typeface="Arial"/>
              <a:ea typeface="Arial"/>
              <a:cs typeface="Arial"/>
              <a:sym typeface="Arial"/>
            </a:endParaRPr>
          </a:p>
          <a:p>
            <a:pPr indent="-327025" lvl="0" marL="457200" rtl="0" algn="just">
              <a:lnSpc>
                <a:spcPct val="100000"/>
              </a:lnSpc>
              <a:spcBef>
                <a:spcPts val="0"/>
              </a:spcBef>
              <a:spcAft>
                <a:spcPts val="0"/>
              </a:spcAft>
              <a:buClr>
                <a:srgbClr val="000000"/>
              </a:buClr>
              <a:buSzPts val="1550"/>
              <a:buFont typeface="Arial"/>
              <a:buChar char="●"/>
            </a:pPr>
            <a:r>
              <a:rPr lang="en" sz="1550">
                <a:solidFill>
                  <a:srgbClr val="000000"/>
                </a:solidFill>
                <a:highlight>
                  <a:srgbClr val="FFFFFF"/>
                </a:highlight>
                <a:latin typeface="Arial"/>
                <a:ea typeface="Arial"/>
                <a:cs typeface="Arial"/>
                <a:sym typeface="Arial"/>
              </a:rPr>
              <a:t>We use same model in both Stacking and Blending.</a:t>
            </a:r>
            <a:endParaRPr sz="1550">
              <a:solidFill>
                <a:srgbClr val="000000"/>
              </a:solidFill>
              <a:highlight>
                <a:srgbClr val="FFFFFF"/>
              </a:highlight>
              <a:latin typeface="Arial"/>
              <a:ea typeface="Arial"/>
              <a:cs typeface="Arial"/>
              <a:sym typeface="Arial"/>
            </a:endParaRPr>
          </a:p>
          <a:p>
            <a:pPr indent="0" lvl="0" marL="457200" rtl="0" algn="just">
              <a:lnSpc>
                <a:spcPct val="100000"/>
              </a:lnSpc>
              <a:spcBef>
                <a:spcPts val="600"/>
              </a:spcBef>
              <a:spcAft>
                <a:spcPts val="600"/>
              </a:spcAft>
              <a:buNone/>
            </a:pPr>
            <a:r>
              <a:t/>
            </a:r>
            <a:endParaRPr sz="1350">
              <a:solidFill>
                <a:srgbClr val="000000"/>
              </a:solidFill>
              <a:highlight>
                <a:srgbClr val="FFFFFF"/>
              </a:highlight>
              <a:latin typeface="Arial"/>
              <a:ea typeface="Arial"/>
              <a:cs typeface="Arial"/>
              <a:sym typeface="Arial"/>
            </a:endParaRPr>
          </a:p>
        </p:txBody>
      </p:sp>
      <p:sp>
        <p:nvSpPr>
          <p:cNvPr id="237" name="Google Shape;237;p29"/>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t>We use three model out of five model</a:t>
            </a:r>
            <a:endParaRPr b="1" sz="1500"/>
          </a:p>
          <a:p>
            <a:pPr indent="-311150" lvl="0" marL="457200" rtl="0" algn="l">
              <a:lnSpc>
                <a:spcPct val="100000"/>
              </a:lnSpc>
              <a:spcBef>
                <a:spcPts val="1600"/>
              </a:spcBef>
              <a:spcAft>
                <a:spcPts val="0"/>
              </a:spcAft>
              <a:buSzPts val="1300"/>
              <a:buAutoNum type="arabicPeriod"/>
            </a:pPr>
            <a:r>
              <a:rPr lang="en" sz="1250">
                <a:solidFill>
                  <a:srgbClr val="000000"/>
                </a:solidFill>
                <a:latin typeface="Arial"/>
                <a:ea typeface="Arial"/>
                <a:cs typeface="Arial"/>
                <a:sym typeface="Arial"/>
              </a:rPr>
              <a:t>LogisticRegression(0.954)</a:t>
            </a:r>
            <a:endParaRPr sz="1250">
              <a:solidFill>
                <a:srgbClr val="000000"/>
              </a:solidFill>
              <a:latin typeface="Arial"/>
              <a:ea typeface="Arial"/>
              <a:cs typeface="Arial"/>
              <a:sym typeface="Arial"/>
            </a:endParaRPr>
          </a:p>
          <a:p>
            <a:pPr indent="-307975" lvl="0" marL="457200" rtl="0" algn="l">
              <a:lnSpc>
                <a:spcPct val="100000"/>
              </a:lnSpc>
              <a:spcBef>
                <a:spcPts val="60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RandomForestClassifie(0.934)</a:t>
            </a:r>
            <a:endParaRPr sz="1250">
              <a:solidFill>
                <a:srgbClr val="000000"/>
              </a:solidFill>
              <a:latin typeface="Arial"/>
              <a:ea typeface="Arial"/>
              <a:cs typeface="Arial"/>
              <a:sym typeface="Arial"/>
            </a:endParaRPr>
          </a:p>
          <a:p>
            <a:pPr indent="-307975" lvl="0" marL="457200" rtl="0" algn="l">
              <a:lnSpc>
                <a:spcPct val="100000"/>
              </a:lnSpc>
              <a:spcBef>
                <a:spcPts val="60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SGDClassifier(0.9154)</a:t>
            </a:r>
            <a:endParaRPr sz="1250">
              <a:solidFill>
                <a:srgbClr val="000000"/>
              </a:solidFill>
              <a:latin typeface="Arial"/>
              <a:ea typeface="Arial"/>
              <a:cs typeface="Arial"/>
              <a:sym typeface="Arial"/>
            </a:endParaRPr>
          </a:p>
          <a:p>
            <a:pPr indent="-307975" lvl="0" marL="457200" rtl="0" algn="l">
              <a:lnSpc>
                <a:spcPct val="100000"/>
              </a:lnSpc>
              <a:spcBef>
                <a:spcPts val="60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LinearScv</a:t>
            </a:r>
            <a:endParaRPr sz="1250">
              <a:solidFill>
                <a:srgbClr val="000000"/>
              </a:solidFill>
              <a:latin typeface="Arial"/>
              <a:ea typeface="Arial"/>
              <a:cs typeface="Arial"/>
              <a:sym typeface="Arial"/>
            </a:endParaRPr>
          </a:p>
          <a:p>
            <a:pPr indent="-314325" lvl="0" marL="457200" rtl="0" algn="l">
              <a:lnSpc>
                <a:spcPct val="100000"/>
              </a:lnSpc>
              <a:spcBef>
                <a:spcPts val="600"/>
              </a:spcBef>
              <a:spcAft>
                <a:spcPts val="0"/>
              </a:spcAft>
              <a:buClr>
                <a:srgbClr val="000000"/>
              </a:buClr>
              <a:buSzPts val="1350"/>
              <a:buFont typeface="Arial"/>
              <a:buAutoNum type="arabicPeriod"/>
            </a:pPr>
            <a:r>
              <a:rPr lang="en" sz="1250">
                <a:solidFill>
                  <a:srgbClr val="000000"/>
                </a:solidFill>
                <a:latin typeface="Arial"/>
                <a:ea typeface="Arial"/>
                <a:cs typeface="Arial"/>
                <a:sym typeface="Arial"/>
              </a:rPr>
              <a:t>XGBClassifier</a:t>
            </a:r>
            <a:endParaRPr sz="1250">
              <a:solidFill>
                <a:srgbClr val="000000"/>
              </a:solidFill>
              <a:latin typeface="Arial"/>
              <a:ea typeface="Arial"/>
              <a:cs typeface="Arial"/>
              <a:sym typeface="Arial"/>
            </a:endParaRPr>
          </a:p>
          <a:p>
            <a:pPr indent="0" lvl="0" marL="0" rtl="0" algn="l">
              <a:lnSpc>
                <a:spcPct val="100000"/>
              </a:lnSpc>
              <a:spcBef>
                <a:spcPts val="600"/>
              </a:spcBef>
              <a:spcAft>
                <a:spcPts val="0"/>
              </a:spcAft>
              <a:buNone/>
            </a:pPr>
            <a:r>
              <a:rPr lang="en" sz="1250">
                <a:solidFill>
                  <a:srgbClr val="000000"/>
                </a:solidFill>
                <a:latin typeface="Arial"/>
                <a:ea typeface="Arial"/>
                <a:cs typeface="Arial"/>
                <a:sym typeface="Arial"/>
              </a:rPr>
              <a:t>We use top three model on bases of its accuracy score.</a:t>
            </a:r>
            <a:endParaRPr sz="1250">
              <a:solidFill>
                <a:srgbClr val="000000"/>
              </a:solidFill>
              <a:latin typeface="Arial"/>
              <a:ea typeface="Arial"/>
              <a:cs typeface="Arial"/>
              <a:sym typeface="Arial"/>
            </a:endParaRPr>
          </a:p>
          <a:p>
            <a:pPr indent="0" lvl="0" marL="0" rtl="0" algn="l">
              <a:spcBef>
                <a:spcPts val="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819150" y="7125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Stacking </a:t>
            </a:r>
            <a:r>
              <a:rPr lang="en"/>
              <a:t>And Blending</a:t>
            </a:r>
            <a:endParaRPr/>
          </a:p>
          <a:p>
            <a:pPr indent="0" lvl="0" marL="0" rtl="0" algn="l">
              <a:spcBef>
                <a:spcPts val="0"/>
              </a:spcBef>
              <a:spcAft>
                <a:spcPts val="0"/>
              </a:spcAft>
              <a:buNone/>
            </a:pPr>
            <a:r>
              <a:t/>
            </a:r>
            <a:endParaRPr/>
          </a:p>
        </p:txBody>
      </p:sp>
      <p:sp>
        <p:nvSpPr>
          <p:cNvPr id="243" name="Google Shape;243;p30"/>
          <p:cNvSpPr txBox="1"/>
          <p:nvPr>
            <p:ph idx="1" type="body"/>
          </p:nvPr>
        </p:nvSpPr>
        <p:spPr>
          <a:xfrm>
            <a:off x="819150" y="1768602"/>
            <a:ext cx="3686100" cy="274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50">
                <a:solidFill>
                  <a:srgbClr val="000000"/>
                </a:solidFill>
                <a:highlight>
                  <a:srgbClr val="FFFFFF"/>
                </a:highlight>
                <a:latin typeface="Arial"/>
                <a:ea typeface="Arial"/>
                <a:cs typeface="Arial"/>
                <a:sym typeface="Arial"/>
              </a:rPr>
              <a:t>The benefit of blending over stacking is that there is absolute no chance of any information leak here. Whereas in stacking, since we are training the base models on the entire train data, this method is not very robust against information leak.</a:t>
            </a:r>
            <a:endParaRPr sz="1250">
              <a:solidFill>
                <a:srgbClr val="000000"/>
              </a:solidFill>
              <a:highlight>
                <a:srgbClr val="FFFFFF"/>
              </a:highlight>
              <a:latin typeface="Arial"/>
              <a:ea typeface="Arial"/>
              <a:cs typeface="Arial"/>
              <a:sym typeface="Arial"/>
            </a:endParaRPr>
          </a:p>
          <a:p>
            <a:pPr indent="0" lvl="0" marL="0" rtl="0" algn="just">
              <a:spcBef>
                <a:spcPts val="1600"/>
              </a:spcBef>
              <a:spcAft>
                <a:spcPts val="1600"/>
              </a:spcAft>
              <a:buNone/>
            </a:pPr>
            <a:r>
              <a:rPr lang="en" sz="1250">
                <a:solidFill>
                  <a:srgbClr val="000000"/>
                </a:solidFill>
                <a:highlight>
                  <a:srgbClr val="FFFFFF"/>
                </a:highlight>
                <a:latin typeface="Arial"/>
                <a:ea typeface="Arial"/>
                <a:cs typeface="Arial"/>
                <a:sym typeface="Arial"/>
              </a:rPr>
              <a:t>But we got better accuracy in stacking.as compared to Blending</a:t>
            </a:r>
            <a:endParaRPr sz="1250">
              <a:solidFill>
                <a:srgbClr val="000000"/>
              </a:solidFill>
              <a:highlight>
                <a:srgbClr val="FFFFFF"/>
              </a:highlight>
              <a:latin typeface="Arial"/>
              <a:ea typeface="Arial"/>
              <a:cs typeface="Arial"/>
              <a:sym typeface="Arial"/>
            </a:endParaRPr>
          </a:p>
        </p:txBody>
      </p:sp>
      <p:graphicFrame>
        <p:nvGraphicFramePr>
          <p:cNvPr id="244" name="Google Shape;244;p30"/>
          <p:cNvGraphicFramePr/>
          <p:nvPr/>
        </p:nvGraphicFramePr>
        <p:xfrm>
          <a:off x="4749125" y="2007350"/>
          <a:ext cx="3000000" cy="3000000"/>
        </p:xfrm>
        <a:graphic>
          <a:graphicData uri="http://schemas.openxmlformats.org/drawingml/2006/table">
            <a:tbl>
              <a:tblPr>
                <a:noFill/>
                <a:tableStyleId>{8C8687D2-C536-44E5-A662-1F7BFE8EE5E3}</a:tableStyleId>
              </a:tblPr>
              <a:tblGrid>
                <a:gridCol w="1748900"/>
                <a:gridCol w="1748900"/>
              </a:tblGrid>
              <a:tr h="825450">
                <a:tc>
                  <a:txBody>
                    <a:bodyPr/>
                    <a:lstStyle/>
                    <a:p>
                      <a:pPr indent="0" lvl="0" marL="0" rtl="0" algn="l">
                        <a:spcBef>
                          <a:spcPts val="0"/>
                        </a:spcBef>
                        <a:spcAft>
                          <a:spcPts val="0"/>
                        </a:spcAft>
                        <a:buNone/>
                      </a:pPr>
                      <a:r>
                        <a:rPr b="1" lang="en" sz="2000"/>
                        <a:t>Stacking</a:t>
                      </a:r>
                      <a:endParaRPr b="1" sz="2000"/>
                    </a:p>
                  </a:txBody>
                  <a:tcPr marT="91425" marB="91425" marR="91425" marL="91425"/>
                </a:tc>
                <a:tc>
                  <a:txBody>
                    <a:bodyPr/>
                    <a:lstStyle/>
                    <a:p>
                      <a:pPr indent="0" lvl="0" marL="0" rtl="0" algn="l">
                        <a:spcBef>
                          <a:spcPts val="0"/>
                        </a:spcBef>
                        <a:spcAft>
                          <a:spcPts val="0"/>
                        </a:spcAft>
                        <a:buNone/>
                      </a:pPr>
                      <a:r>
                        <a:rPr b="1" lang="en" sz="2000"/>
                        <a:t>Blending</a:t>
                      </a:r>
                      <a:endParaRPr b="1" sz="2000"/>
                    </a:p>
                  </a:txBody>
                  <a:tcPr marT="91425" marB="91425" marR="91425" marL="91425"/>
                </a:tc>
              </a:tr>
              <a:tr h="862350">
                <a:tc>
                  <a:txBody>
                    <a:bodyPr/>
                    <a:lstStyle/>
                    <a:p>
                      <a:pPr indent="0" lvl="0" marL="0" rtl="0" algn="l">
                        <a:spcBef>
                          <a:spcPts val="0"/>
                        </a:spcBef>
                        <a:spcAft>
                          <a:spcPts val="0"/>
                        </a:spcAft>
                        <a:buNone/>
                      </a:pPr>
                      <a:r>
                        <a:rPr lang="en" sz="1750">
                          <a:highlight>
                            <a:srgbClr val="FFFFFF"/>
                          </a:highlight>
                        </a:rPr>
                        <a:t>0.</a:t>
                      </a:r>
                      <a:r>
                        <a:rPr lang="en" sz="1750">
                          <a:highlight>
                            <a:srgbClr val="FFFFFF"/>
                          </a:highlight>
                        </a:rPr>
                        <a:t>57828</a:t>
                      </a:r>
                      <a:endParaRPr sz="2100"/>
                    </a:p>
                  </a:txBody>
                  <a:tcPr marT="91425" marB="91425" marR="91425" marL="91425"/>
                </a:tc>
                <a:tc>
                  <a:txBody>
                    <a:bodyPr/>
                    <a:lstStyle/>
                    <a:p>
                      <a:pPr indent="0" lvl="0" marL="0" rtl="0" algn="l">
                        <a:spcBef>
                          <a:spcPts val="0"/>
                        </a:spcBef>
                        <a:spcAft>
                          <a:spcPts val="0"/>
                        </a:spcAft>
                        <a:buNone/>
                      </a:pPr>
                      <a:r>
                        <a:rPr lang="en" sz="1750">
                          <a:highlight>
                            <a:srgbClr val="FFFFFF"/>
                          </a:highlight>
                        </a:rPr>
                        <a:t>0.44632</a:t>
                      </a:r>
                      <a:endParaRPr sz="2100"/>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819150" y="457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Conclusion </a:t>
            </a:r>
            <a:endParaRPr sz="3400"/>
          </a:p>
        </p:txBody>
      </p:sp>
      <p:sp>
        <p:nvSpPr>
          <p:cNvPr id="250" name="Google Shape;250;p31"/>
          <p:cNvSpPr txBox="1"/>
          <p:nvPr/>
        </p:nvSpPr>
        <p:spPr>
          <a:xfrm>
            <a:off x="929843" y="1412200"/>
            <a:ext cx="7284300" cy="29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Without removing stop words and without stemming worked well for logistic regression that gave the best score</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XGboost and lightgbm were the only model that were working good after performing random over sampling</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Sometimes too much preprocessing is not good</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Word2Vec are not too helpfull in our project.</a:t>
            </a:r>
            <a:endParaRPr sz="18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800">
                <a:latin typeface="Calibri"/>
                <a:ea typeface="Calibri"/>
                <a:cs typeface="Calibri"/>
                <a:sym typeface="Calibri"/>
              </a:rPr>
              <a:t>And in last stacking and Blending have not given better accuracy to </a:t>
            </a:r>
            <a:r>
              <a:rPr lang="en" sz="1550"/>
              <a:t>LogisticRegression</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311700" y="325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and Observations </a:t>
            </a:r>
            <a:endParaRPr/>
          </a:p>
        </p:txBody>
      </p:sp>
      <p:sp>
        <p:nvSpPr>
          <p:cNvPr id="136" name="Google Shape;136;p14"/>
          <p:cNvSpPr txBox="1"/>
          <p:nvPr>
            <p:ph idx="1" type="body"/>
          </p:nvPr>
        </p:nvSpPr>
        <p:spPr>
          <a:xfrm>
            <a:off x="311700" y="1152475"/>
            <a:ext cx="8520600" cy="1219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qid - unique question identifier</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question_text - Quora question text</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target - a question labeled "insincere" has a value of 1, otherwise 0</a:t>
            </a:r>
            <a:endParaRPr sz="2000">
              <a:solidFill>
                <a:srgbClr val="000000"/>
              </a:solidFill>
            </a:endParaRPr>
          </a:p>
        </p:txBody>
      </p:sp>
      <p:pic>
        <p:nvPicPr>
          <p:cNvPr id="137" name="Google Shape;137;p14"/>
          <p:cNvPicPr preferRelativeResize="0"/>
          <p:nvPr/>
        </p:nvPicPr>
        <p:blipFill>
          <a:blip r:embed="rId3">
            <a:alphaModFix/>
          </a:blip>
          <a:stretch>
            <a:fillRect/>
          </a:stretch>
        </p:blipFill>
        <p:spPr>
          <a:xfrm>
            <a:off x="311700" y="2446795"/>
            <a:ext cx="4239825" cy="2428476"/>
          </a:xfrm>
          <a:prstGeom prst="rect">
            <a:avLst/>
          </a:prstGeom>
          <a:noFill/>
          <a:ln>
            <a:noFill/>
          </a:ln>
        </p:spPr>
      </p:pic>
      <p:pic>
        <p:nvPicPr>
          <p:cNvPr id="138" name="Google Shape;138;p14"/>
          <p:cNvPicPr preferRelativeResize="0"/>
          <p:nvPr/>
        </p:nvPicPr>
        <p:blipFill>
          <a:blip r:embed="rId4">
            <a:alphaModFix/>
          </a:blip>
          <a:stretch>
            <a:fillRect/>
          </a:stretch>
        </p:blipFill>
        <p:spPr>
          <a:xfrm>
            <a:off x="4683250" y="2427675"/>
            <a:ext cx="2457146" cy="2466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5"/>
          <p:cNvPicPr preferRelativeResize="0"/>
          <p:nvPr/>
        </p:nvPicPr>
        <p:blipFill>
          <a:blip r:embed="rId3">
            <a:alphaModFix/>
          </a:blip>
          <a:stretch>
            <a:fillRect/>
          </a:stretch>
        </p:blipFill>
        <p:spPr>
          <a:xfrm>
            <a:off x="152100" y="2590600"/>
            <a:ext cx="4246776" cy="2257875"/>
          </a:xfrm>
          <a:prstGeom prst="rect">
            <a:avLst/>
          </a:prstGeom>
          <a:noFill/>
          <a:ln>
            <a:noFill/>
          </a:ln>
        </p:spPr>
      </p:pic>
      <p:pic>
        <p:nvPicPr>
          <p:cNvPr id="144" name="Google Shape;144;p15"/>
          <p:cNvPicPr preferRelativeResize="0"/>
          <p:nvPr/>
        </p:nvPicPr>
        <p:blipFill>
          <a:blip r:embed="rId4">
            <a:alphaModFix/>
          </a:blip>
          <a:stretch>
            <a:fillRect/>
          </a:stretch>
        </p:blipFill>
        <p:spPr>
          <a:xfrm>
            <a:off x="1956525" y="330875"/>
            <a:ext cx="4675900" cy="2127400"/>
          </a:xfrm>
          <a:prstGeom prst="rect">
            <a:avLst/>
          </a:prstGeom>
          <a:noFill/>
          <a:ln>
            <a:noFill/>
          </a:ln>
        </p:spPr>
      </p:pic>
      <p:pic>
        <p:nvPicPr>
          <p:cNvPr id="145" name="Google Shape;145;p15"/>
          <p:cNvPicPr preferRelativeResize="0"/>
          <p:nvPr/>
        </p:nvPicPr>
        <p:blipFill>
          <a:blip r:embed="rId5">
            <a:alphaModFix/>
          </a:blip>
          <a:stretch>
            <a:fillRect/>
          </a:stretch>
        </p:blipFill>
        <p:spPr>
          <a:xfrm>
            <a:off x="4681825" y="2590611"/>
            <a:ext cx="3809150" cy="22578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16"/>
          <p:cNvPicPr preferRelativeResize="0"/>
          <p:nvPr/>
        </p:nvPicPr>
        <p:blipFill>
          <a:blip r:embed="rId3">
            <a:alphaModFix/>
          </a:blip>
          <a:stretch>
            <a:fillRect/>
          </a:stretch>
        </p:blipFill>
        <p:spPr>
          <a:xfrm>
            <a:off x="200525" y="779300"/>
            <a:ext cx="4059776" cy="3789576"/>
          </a:xfrm>
          <a:prstGeom prst="rect">
            <a:avLst/>
          </a:prstGeom>
          <a:noFill/>
          <a:ln>
            <a:noFill/>
          </a:ln>
        </p:spPr>
      </p:pic>
      <p:pic>
        <p:nvPicPr>
          <p:cNvPr id="151" name="Google Shape;151;p16"/>
          <p:cNvPicPr preferRelativeResize="0"/>
          <p:nvPr/>
        </p:nvPicPr>
        <p:blipFill>
          <a:blip r:embed="rId4">
            <a:alphaModFix/>
          </a:blip>
          <a:stretch>
            <a:fillRect/>
          </a:stretch>
        </p:blipFill>
        <p:spPr>
          <a:xfrm>
            <a:off x="4572000" y="779300"/>
            <a:ext cx="4281226" cy="3789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311700" y="194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a:t>
            </a:r>
            <a:endParaRPr/>
          </a:p>
        </p:txBody>
      </p:sp>
      <p:pic>
        <p:nvPicPr>
          <p:cNvPr id="157" name="Google Shape;157;p17"/>
          <p:cNvPicPr preferRelativeResize="0"/>
          <p:nvPr/>
        </p:nvPicPr>
        <p:blipFill>
          <a:blip r:embed="rId3">
            <a:alphaModFix/>
          </a:blip>
          <a:stretch>
            <a:fillRect/>
          </a:stretch>
        </p:blipFill>
        <p:spPr>
          <a:xfrm>
            <a:off x="473775" y="956425"/>
            <a:ext cx="8010525" cy="389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63" y="3220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EDA Output As Features</a:t>
            </a:r>
            <a:endParaRPr/>
          </a:p>
        </p:txBody>
      </p:sp>
      <p:graphicFrame>
        <p:nvGraphicFramePr>
          <p:cNvPr id="163" name="Google Shape;163;p18"/>
          <p:cNvGraphicFramePr/>
          <p:nvPr/>
        </p:nvGraphicFramePr>
        <p:xfrm>
          <a:off x="411975" y="1176400"/>
          <a:ext cx="3000000" cy="3000000"/>
        </p:xfrm>
        <a:graphic>
          <a:graphicData uri="http://schemas.openxmlformats.org/drawingml/2006/table">
            <a:tbl>
              <a:tblPr>
                <a:noFill/>
                <a:tableStyleId>{8C8687D2-C536-44E5-A662-1F7BFE8EE5E3}</a:tableStyleId>
              </a:tblPr>
              <a:tblGrid>
                <a:gridCol w="597650"/>
                <a:gridCol w="1092450"/>
                <a:gridCol w="881925"/>
                <a:gridCol w="881875"/>
                <a:gridCol w="1471475"/>
                <a:gridCol w="934550"/>
                <a:gridCol w="1271450"/>
                <a:gridCol w="1155625"/>
              </a:tblGrid>
              <a:tr h="160800">
                <a:tc>
                  <a:txBody>
                    <a:bodyPr/>
                    <a:lstStyle/>
                    <a:p>
                      <a:pPr indent="0" lvl="0" marL="0" rtl="0" algn="l">
                        <a:spcBef>
                          <a:spcPts val="0"/>
                        </a:spcBef>
                        <a:spcAft>
                          <a:spcPts val="0"/>
                        </a:spcAft>
                        <a:buNone/>
                      </a:pPr>
                      <a:r>
                        <a:rPr b="1" lang="en">
                          <a:solidFill>
                            <a:schemeClr val="accent2"/>
                          </a:solidFill>
                          <a:highlight>
                            <a:srgbClr val="FFFFFF"/>
                          </a:highlight>
                        </a:rPr>
                        <a:t>Qid </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accent2"/>
                          </a:solidFill>
                          <a:highlight>
                            <a:srgbClr val="FFFFFF"/>
                          </a:highlight>
                        </a:rPr>
                        <a:t>Q</a:t>
                      </a:r>
                      <a:r>
                        <a:rPr b="1" lang="en">
                          <a:solidFill>
                            <a:schemeClr val="accent2"/>
                          </a:solidFill>
                          <a:highlight>
                            <a:srgbClr val="FFFFFF"/>
                          </a:highlight>
                        </a:rPr>
                        <a:t>uestion text</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accent2"/>
                          </a:solidFill>
                          <a:highlight>
                            <a:srgbClr val="FFFFFF"/>
                          </a:highlight>
                        </a:rPr>
                        <a:t>target</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accent2"/>
                          </a:solidFill>
                          <a:highlight>
                            <a:srgbClr val="FFFFFF"/>
                          </a:highlight>
                        </a:rPr>
                        <a:t>N</a:t>
                      </a:r>
                      <a:r>
                        <a:rPr b="1" lang="en">
                          <a:solidFill>
                            <a:schemeClr val="accent2"/>
                          </a:solidFill>
                          <a:highlight>
                            <a:srgbClr val="FFFFFF"/>
                          </a:highlight>
                        </a:rPr>
                        <a:t>um words </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accent2"/>
                          </a:solidFill>
                          <a:highlight>
                            <a:srgbClr val="FFFFFF"/>
                          </a:highlight>
                        </a:rPr>
                        <a:t>N</a:t>
                      </a:r>
                      <a:r>
                        <a:rPr b="1" lang="en">
                          <a:solidFill>
                            <a:schemeClr val="accent2"/>
                          </a:solidFill>
                          <a:highlight>
                            <a:srgbClr val="FFFFFF"/>
                          </a:highlight>
                        </a:rPr>
                        <a:t>um unique words</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accent2"/>
                          </a:solidFill>
                          <a:highlight>
                            <a:srgbClr val="FFFFFF"/>
                          </a:highlight>
                        </a:rPr>
                        <a:t>N</a:t>
                      </a:r>
                      <a:r>
                        <a:rPr b="1" lang="en">
                          <a:solidFill>
                            <a:schemeClr val="accent2"/>
                          </a:solidFill>
                          <a:highlight>
                            <a:srgbClr val="FFFFFF"/>
                          </a:highlight>
                        </a:rPr>
                        <a:t>um chars</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accent2"/>
                          </a:solidFill>
                          <a:highlight>
                            <a:srgbClr val="FFFFFF"/>
                          </a:highlight>
                        </a:rPr>
                        <a:t>N</a:t>
                      </a:r>
                      <a:r>
                        <a:rPr b="1" lang="en">
                          <a:solidFill>
                            <a:schemeClr val="accent2"/>
                          </a:solidFill>
                          <a:highlight>
                            <a:srgbClr val="FFFFFF"/>
                          </a:highlight>
                        </a:rPr>
                        <a:t>um stopwords</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accent2"/>
                          </a:solidFill>
                          <a:highlight>
                            <a:srgbClr val="FFFFFF"/>
                          </a:highlight>
                        </a:rPr>
                        <a:t>N</a:t>
                      </a:r>
                      <a:r>
                        <a:rPr b="1" lang="en">
                          <a:solidFill>
                            <a:schemeClr val="accent2"/>
                          </a:solidFill>
                          <a:highlight>
                            <a:srgbClr val="FFFFFF"/>
                          </a:highlight>
                        </a:rPr>
                        <a:t>um words upper</a:t>
                      </a:r>
                      <a:endParaRPr b="1"/>
                    </a:p>
                  </a:txBody>
                  <a:tcPr marT="91425" marB="91425" marR="91425" marL="91425"/>
                </a:tc>
              </a:tr>
              <a:tr h="977750">
                <a:tc>
                  <a:txBody>
                    <a:bodyPr/>
                    <a:lstStyle/>
                    <a:p>
                      <a:pPr indent="0" lvl="0" marL="0" rtl="0" algn="l">
                        <a:spcBef>
                          <a:spcPts val="0"/>
                        </a:spcBef>
                        <a:spcAft>
                          <a:spcPts val="0"/>
                        </a:spcAft>
                        <a:buNone/>
                      </a:pPr>
                      <a:r>
                        <a:rPr b="1" lang="en" sz="1700"/>
                        <a:t>.</a:t>
                      </a:r>
                      <a:endParaRPr b="1" sz="1700"/>
                    </a:p>
                    <a:p>
                      <a:pPr indent="0" lvl="0" marL="0" rtl="0" algn="l">
                        <a:spcBef>
                          <a:spcPts val="0"/>
                        </a:spcBef>
                        <a:spcAft>
                          <a:spcPts val="0"/>
                        </a:spcAft>
                        <a:buNone/>
                      </a:pPr>
                      <a:r>
                        <a:rPr b="1" lang="en" sz="1700"/>
                        <a:t>.</a:t>
                      </a:r>
                      <a:endParaRPr b="1" sz="1700"/>
                    </a:p>
                    <a:p>
                      <a:pPr indent="0" lvl="0" marL="0" rtl="0" algn="l">
                        <a:spcBef>
                          <a:spcPts val="0"/>
                        </a:spcBef>
                        <a:spcAft>
                          <a:spcPts val="0"/>
                        </a:spcAft>
                        <a:buNone/>
                      </a:pPr>
                      <a:r>
                        <a:rPr b="1" lang="en" sz="1700"/>
                        <a:t>.</a:t>
                      </a:r>
                      <a:endParaRPr b="1" sz="17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Clr>
                          <a:schemeClr val="dk1"/>
                        </a:buClr>
                        <a:buSzPts val="1100"/>
                        <a:buFont typeface="Arial"/>
                        <a:buNone/>
                      </a:pPr>
                      <a:r>
                        <a:rPr b="1" lang="en" sz="1700"/>
                        <a:t>.</a:t>
                      </a:r>
                      <a:endParaRPr b="1" sz="1700"/>
                    </a:p>
                    <a:p>
                      <a:pPr indent="0" lvl="0" marL="0" rtl="0" algn="l">
                        <a:spcBef>
                          <a:spcPts val="0"/>
                        </a:spcBef>
                        <a:spcAft>
                          <a:spcPts val="0"/>
                        </a:spcAft>
                        <a:buNone/>
                      </a:pPr>
                      <a:r>
                        <a:t/>
                      </a:r>
                      <a:endParaRPr/>
                    </a:p>
                  </a:txBody>
                  <a:tcPr marT="91425" marB="91425" marR="91425" marL="91425"/>
                </a:tc>
              </a:tr>
            </a:tbl>
          </a:graphicData>
        </a:graphic>
      </p:graphicFrame>
      <p:pic>
        <p:nvPicPr>
          <p:cNvPr id="164" name="Google Shape;164;p18"/>
          <p:cNvPicPr preferRelativeResize="0"/>
          <p:nvPr/>
        </p:nvPicPr>
        <p:blipFill>
          <a:blip r:embed="rId3">
            <a:alphaModFix/>
          </a:blip>
          <a:stretch>
            <a:fillRect/>
          </a:stretch>
        </p:blipFill>
        <p:spPr>
          <a:xfrm>
            <a:off x="411975" y="3023726"/>
            <a:ext cx="3979375" cy="189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336725" y="400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Spelling corrections</a:t>
            </a:r>
            <a:endParaRPr/>
          </a:p>
        </p:txBody>
      </p:sp>
      <p:sp>
        <p:nvSpPr>
          <p:cNvPr id="170" name="Google Shape;170;p19"/>
          <p:cNvSpPr txBox="1"/>
          <p:nvPr>
            <p:ph idx="1" type="body"/>
          </p:nvPr>
        </p:nvSpPr>
        <p:spPr>
          <a:xfrm>
            <a:off x="529700" y="14934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Glove embeddings are used to check the coverage i.e checking how many words are in the </a:t>
            </a:r>
            <a:r>
              <a:rPr lang="en"/>
              <a:t>vocabulary which was around 98%.Using this we also found which words are not in the vocabulary and corrected them manually.</a:t>
            </a:r>
            <a:endParaRPr/>
          </a:p>
          <a:p>
            <a:pPr indent="0" lvl="0" marL="0" rtl="0" algn="l">
              <a:spcBef>
                <a:spcPts val="1600"/>
              </a:spcBef>
              <a:spcAft>
                <a:spcPts val="0"/>
              </a:spcAft>
              <a:buNone/>
            </a:pPr>
            <a:r>
              <a:rPr lang="en"/>
              <a:t>Some examples-&gt;</a:t>
            </a:r>
            <a:endParaRPr/>
          </a:p>
          <a:p>
            <a:pPr indent="0" lvl="0" marL="0" rtl="0" algn="l">
              <a:lnSpc>
                <a:spcPct val="100000"/>
              </a:lnSpc>
              <a:spcBef>
                <a:spcPts val="1600"/>
              </a:spcBef>
              <a:spcAft>
                <a:spcPts val="0"/>
              </a:spcAft>
              <a:buNone/>
            </a:pPr>
            <a:r>
              <a:rPr lang="en"/>
              <a:t> 'Qoura': 'Quora',</a:t>
            </a:r>
            <a:endParaRPr/>
          </a:p>
          <a:p>
            <a:pPr indent="0" lvl="0" marL="0" rtl="0" algn="l">
              <a:lnSpc>
                <a:spcPct val="100000"/>
              </a:lnSpc>
              <a:spcBef>
                <a:spcPts val="1600"/>
              </a:spcBef>
              <a:spcAft>
                <a:spcPts val="0"/>
              </a:spcAft>
              <a:buNone/>
            </a:pPr>
            <a:r>
              <a:rPr lang="en"/>
              <a:t>'citicise': 'criticize',</a:t>
            </a:r>
            <a:endParaRPr/>
          </a:p>
          <a:p>
            <a:pPr indent="0" lvl="0" marL="0" rtl="0" algn="l">
              <a:lnSpc>
                <a:spcPct val="100000"/>
              </a:lnSpc>
              <a:spcBef>
                <a:spcPts val="1600"/>
              </a:spcBef>
              <a:spcAft>
                <a:spcPts val="1600"/>
              </a:spcAft>
              <a:buNone/>
            </a:pPr>
            <a:r>
              <a:rPr lang="en"/>
              <a:t>'wwii': 'world war 2' and many others...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36300" y="192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a:t>
            </a:r>
            <a:endParaRPr b="1"/>
          </a:p>
        </p:txBody>
      </p:sp>
      <p:sp>
        <p:nvSpPr>
          <p:cNvPr id="176" name="Google Shape;176;p20"/>
          <p:cNvSpPr txBox="1"/>
          <p:nvPr>
            <p:ph idx="1" type="body"/>
          </p:nvPr>
        </p:nvSpPr>
        <p:spPr>
          <a:xfrm>
            <a:off x="210525" y="1014150"/>
            <a:ext cx="7505700" cy="3115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rgbClr val="000000"/>
                </a:solidFill>
                <a:latin typeface="Arial"/>
                <a:ea typeface="Arial"/>
                <a:cs typeface="Arial"/>
                <a:sym typeface="Arial"/>
              </a:rPr>
              <a:t>First ,feature extraction is done using tf-idf(term frequency inverse document frequency).Which gives sparse matrix as output shape of these matrices are-&gt; </a:t>
            </a:r>
            <a:endParaRPr>
              <a:solidFill>
                <a:srgbClr val="000000"/>
              </a:solidFill>
              <a:latin typeface="Arial"/>
              <a:ea typeface="Arial"/>
              <a:cs typeface="Arial"/>
              <a:sym typeface="Arial"/>
            </a:endParaRPr>
          </a:p>
          <a:p>
            <a:pPr indent="0" lvl="0" marL="0" rtl="0" algn="just">
              <a:lnSpc>
                <a:spcPct val="150000"/>
              </a:lnSpc>
              <a:spcBef>
                <a:spcPts val="1600"/>
              </a:spcBef>
              <a:spcAft>
                <a:spcPts val="0"/>
              </a:spcAft>
              <a:buNone/>
            </a:pPr>
            <a:r>
              <a:rPr lang="en" sz="1000">
                <a:solidFill>
                  <a:srgbClr val="000000"/>
                </a:solidFill>
                <a:highlight>
                  <a:srgbClr val="FFFFFF"/>
                </a:highlight>
                <a:latin typeface="Arial"/>
                <a:ea typeface="Arial"/>
                <a:cs typeface="Arial"/>
                <a:sym typeface="Arial"/>
              </a:rPr>
              <a:t>(783673, 49549)	</a:t>
            </a:r>
            <a:r>
              <a:rPr lang="en" sz="1000">
                <a:solidFill>
                  <a:srgbClr val="000000"/>
                </a:solidFill>
                <a:latin typeface="Arial"/>
                <a:ea typeface="Arial"/>
                <a:cs typeface="Arial"/>
                <a:sym typeface="Arial"/>
              </a:rPr>
              <a:t>with n gram (1,1)	</a:t>
            </a:r>
            <a:endParaRPr sz="1000">
              <a:solidFill>
                <a:srgbClr val="000000"/>
              </a:solidFill>
              <a:latin typeface="Arial"/>
              <a:ea typeface="Arial"/>
              <a:cs typeface="Arial"/>
              <a:sym typeface="Arial"/>
            </a:endParaRPr>
          </a:p>
          <a:p>
            <a:pPr indent="0" lvl="0" marL="0" rtl="0" algn="just">
              <a:lnSpc>
                <a:spcPct val="150000"/>
              </a:lnSpc>
              <a:spcBef>
                <a:spcPts val="1600"/>
              </a:spcBef>
              <a:spcAft>
                <a:spcPts val="0"/>
              </a:spcAft>
              <a:buClr>
                <a:schemeClr val="dk1"/>
              </a:buClr>
              <a:buSzPts val="1100"/>
              <a:buFont typeface="Arial"/>
              <a:buNone/>
            </a:pPr>
            <a:r>
              <a:rPr lang="en" sz="1000">
                <a:solidFill>
                  <a:srgbClr val="000000"/>
                </a:solidFill>
                <a:highlight>
                  <a:srgbClr val="FFFFFF"/>
                </a:highlight>
                <a:latin typeface="Arial"/>
                <a:ea typeface="Arial"/>
                <a:cs typeface="Arial"/>
                <a:sym typeface="Arial"/>
              </a:rPr>
              <a:t>(783673, 589377) 	with n gram (1,4)</a:t>
            </a:r>
            <a:endParaRPr sz="1000">
              <a:solidFill>
                <a:srgbClr val="000000"/>
              </a:solidFill>
              <a:highlight>
                <a:srgbClr val="FFFFFF"/>
              </a:highlight>
              <a:latin typeface="Arial"/>
              <a:ea typeface="Arial"/>
              <a:cs typeface="Arial"/>
              <a:sym typeface="Arial"/>
            </a:endParaRPr>
          </a:p>
          <a:p>
            <a:pPr indent="0" lvl="0" marL="0" rtl="0" algn="just">
              <a:lnSpc>
                <a:spcPct val="150000"/>
              </a:lnSpc>
              <a:spcBef>
                <a:spcPts val="1600"/>
              </a:spcBef>
              <a:spcAft>
                <a:spcPts val="0"/>
              </a:spcAft>
              <a:buClr>
                <a:schemeClr val="dk1"/>
              </a:buClr>
              <a:buSzPts val="1100"/>
              <a:buFont typeface="Arial"/>
              <a:buNone/>
            </a:pPr>
            <a:r>
              <a:rPr lang="en" sz="1000">
                <a:solidFill>
                  <a:srgbClr val="000000"/>
                </a:solidFill>
                <a:highlight>
                  <a:srgbClr val="FFFFFF"/>
                </a:highlight>
                <a:latin typeface="Arial"/>
                <a:ea typeface="Arial"/>
                <a:cs typeface="Arial"/>
                <a:sym typeface="Arial"/>
              </a:rPr>
              <a:t>(783673,</a:t>
            </a:r>
            <a:r>
              <a:rPr lang="en" sz="1000">
                <a:solidFill>
                  <a:srgbClr val="000000"/>
                </a:solidFill>
                <a:latin typeface="Roboto Mono"/>
                <a:ea typeface="Roboto Mono"/>
                <a:cs typeface="Roboto Mono"/>
                <a:sym typeface="Roboto Mono"/>
              </a:rPr>
              <a:t>1371570</a:t>
            </a:r>
            <a:r>
              <a:rPr lang="en" sz="1000">
                <a:solidFill>
                  <a:srgbClr val="000000"/>
                </a:solidFill>
                <a:highlight>
                  <a:srgbClr val="FFFFFF"/>
                </a:highlight>
                <a:latin typeface="Arial"/>
                <a:ea typeface="Arial"/>
                <a:cs typeface="Arial"/>
                <a:sym typeface="Arial"/>
              </a:rPr>
              <a:t>)	with n-gram(1,4)* </a:t>
            </a:r>
            <a:endParaRPr sz="1000">
              <a:solidFill>
                <a:srgbClr val="000000"/>
              </a:solidFill>
              <a:highlight>
                <a:srgbClr val="FFFFFF"/>
              </a:highlight>
              <a:latin typeface="Arial"/>
              <a:ea typeface="Arial"/>
              <a:cs typeface="Arial"/>
              <a:sym typeface="Arial"/>
            </a:endParaRPr>
          </a:p>
          <a:p>
            <a:pPr indent="0" lvl="0" marL="0" rtl="0" algn="just">
              <a:lnSpc>
                <a:spcPct val="150000"/>
              </a:lnSpc>
              <a:spcBef>
                <a:spcPts val="1600"/>
              </a:spcBef>
              <a:spcAft>
                <a:spcPts val="0"/>
              </a:spcAft>
              <a:buNone/>
            </a:pPr>
            <a:r>
              <a:rPr lang="en">
                <a:solidFill>
                  <a:srgbClr val="000000"/>
                </a:solidFill>
                <a:latin typeface="Arial"/>
                <a:ea typeface="Arial"/>
                <a:cs typeface="Arial"/>
                <a:sym typeface="Arial"/>
              </a:rPr>
              <a:t>Now a matrix is created using Naive bayes log count ratio which is multiplied to both tf-idf sparse matrices of train and test data.So we now we have the final data on which we will train our machine learning models.</a:t>
            </a:r>
            <a:endParaRPr>
              <a:solidFill>
                <a:srgbClr val="000000"/>
              </a:solidFill>
              <a:latin typeface="Arial"/>
              <a:ea typeface="Arial"/>
              <a:cs typeface="Arial"/>
              <a:sym typeface="Arial"/>
            </a:endParaRPr>
          </a:p>
          <a:p>
            <a:pPr indent="0" lvl="0" marL="0" rtl="0" algn="just">
              <a:lnSpc>
                <a:spcPct val="150000"/>
              </a:lnSpc>
              <a:spcBef>
                <a:spcPts val="1600"/>
              </a:spcBef>
              <a:spcAft>
                <a:spcPts val="1600"/>
              </a:spcAft>
              <a:buNone/>
            </a:pPr>
            <a:r>
              <a:rPr lang="en">
                <a:solidFill>
                  <a:srgbClr val="000000"/>
                </a:solidFill>
                <a:latin typeface="Arial"/>
                <a:ea typeface="Arial"/>
                <a:cs typeface="Arial"/>
                <a:sym typeface="Arial"/>
              </a:rPr>
              <a:t>But some models were performing better without this matrix multiplication</a:t>
            </a:r>
            <a:endParaRPr>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1"/>
          <p:cNvPicPr preferRelativeResize="0"/>
          <p:nvPr/>
        </p:nvPicPr>
        <p:blipFill rotWithShape="1">
          <a:blip r:embed="rId3">
            <a:alphaModFix/>
          </a:blip>
          <a:srcRect b="34356" l="20977" r="35445" t="32532"/>
          <a:stretch/>
        </p:blipFill>
        <p:spPr>
          <a:xfrm>
            <a:off x="1143775" y="476700"/>
            <a:ext cx="6668525" cy="2536674"/>
          </a:xfrm>
          <a:prstGeom prst="rect">
            <a:avLst/>
          </a:prstGeom>
          <a:noFill/>
          <a:ln>
            <a:noFill/>
          </a:ln>
        </p:spPr>
      </p:pic>
      <p:sp>
        <p:nvSpPr>
          <p:cNvPr id="182" name="Google Shape;182;p21"/>
          <p:cNvSpPr txBox="1"/>
          <p:nvPr/>
        </p:nvSpPr>
        <p:spPr>
          <a:xfrm>
            <a:off x="1143775" y="3263275"/>
            <a:ext cx="6107100" cy="1247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latin typeface="Calibri"/>
                <a:ea typeface="Calibri"/>
                <a:cs typeface="Calibri"/>
                <a:sym typeface="Calibri"/>
              </a:rPr>
              <a:t>csr=log((ratio of word wrd in class 1)/(ratio of word wrd in class 0))</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