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81" r:id="rId1"/>
  </p:sldMasterIdLst>
  <p:sldIdLst>
    <p:sldId id="256" r:id="rId2"/>
    <p:sldId id="258" r:id="rId3"/>
    <p:sldId id="271" r:id="rId4"/>
    <p:sldId id="270" r:id="rId5"/>
    <p:sldId id="260" r:id="rId6"/>
    <p:sldId id="274" r:id="rId7"/>
    <p:sldId id="265" r:id="rId8"/>
    <p:sldId id="266" r:id="rId9"/>
    <p:sldId id="267" r:id="rId10"/>
    <p:sldId id="268" r:id="rId11"/>
    <p:sldId id="272" r:id="rId12"/>
    <p:sldId id="273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0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3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1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4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3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4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80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351" y="1500920"/>
            <a:ext cx="8889168" cy="245227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Rockwell" panose="02060603020205020403" pitchFamily="18" charset="0"/>
              </a:rPr>
              <a:t>Credit Card Fraud Detection</a:t>
            </a:r>
            <a:r>
              <a:rPr lang="en-US" sz="5400" dirty="0" smtClean="0">
                <a:latin typeface="Rockwell" panose="02060603020205020403" pitchFamily="18" charset="0"/>
              </a:rPr>
              <a:t/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3600" dirty="0" smtClean="0">
                <a:latin typeface="Rockwell" panose="02060603020205020403" pitchFamily="18" charset="0"/>
              </a:rPr>
              <a:t>DSC530-Exploratory Data Analysis </a:t>
            </a:r>
            <a:br>
              <a:rPr lang="en-US" sz="3600" dirty="0" smtClean="0">
                <a:latin typeface="Rockwell" panose="02060603020205020403" pitchFamily="18" charset="0"/>
              </a:rPr>
            </a:br>
            <a:r>
              <a:rPr lang="en-US" sz="3600" dirty="0" smtClean="0">
                <a:latin typeface="Rockwell" panose="02060603020205020403" pitchFamily="18" charset="0"/>
              </a:rPr>
              <a:t>Term Final Project</a:t>
            </a:r>
            <a:endParaRPr lang="en-US" sz="36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0731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Syed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Shabbir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Scatterplot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25" y="2727158"/>
            <a:ext cx="4314825" cy="289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97" y="2727158"/>
            <a:ext cx="4334730" cy="2895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34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087846" cy="3880772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Covariance and Correlation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05" y="2883518"/>
            <a:ext cx="8385088" cy="17107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69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087846" cy="3880772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47" y="2745329"/>
            <a:ext cx="4680981" cy="19047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48" y="4730707"/>
            <a:ext cx="4680980" cy="18419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72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75" y="2636882"/>
            <a:ext cx="6391275" cy="3771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14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20" y="426501"/>
            <a:ext cx="8596668" cy="8735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Key Observations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1" y="1450444"/>
            <a:ext cx="9503729" cy="52661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of 284k transactions 1825 transactions were made which had zero value.</a:t>
            </a:r>
          </a:p>
          <a:p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these transactions only 27 were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fraudulent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1798 legal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transactions. </a:t>
            </a:r>
          </a:p>
          <a:p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value of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fraudulent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is 122.21 while mean value of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 transactions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only 88.29.</a:t>
            </a:r>
          </a:p>
          <a:p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of the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fraudulent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are below 10 while 50% of valid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is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below 22.</a:t>
            </a:r>
          </a:p>
          <a:p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of the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fraudulent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are below 106 while 75% of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 transactions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below 77.</a:t>
            </a:r>
          </a:p>
          <a:p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of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fraudulent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is 2125.87 while max value of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 transaction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25691.16</a:t>
            </a:r>
          </a:p>
          <a:p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fraudulent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occurs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12 hours and between 23rd and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  <a:r>
              <a:rPr lang="en-US" sz="17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hour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were recorded from 12'o clock midnight then we can observe that during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morning hours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more chance of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occurrence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fraud transactions. During rest of the time more 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chance that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legal transaction will occur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99% of the legal transactions are of value less than 2000.</a:t>
            </a:r>
          </a:p>
          <a:p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of the fraudulent transactions are of value less than 1250.</a:t>
            </a:r>
          </a:p>
          <a:p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Statistical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fraudulent transactions manually is unfeasible due to huge amounts of data and its complexity. However, given sufficiently informative features, one could expect it is possible to do using </a:t>
            </a:r>
            <a:r>
              <a:rPr lang="en-US" dirty="0" smtClean="0"/>
              <a:t>Exploratory Data Analysis.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Using this dataset, I will use machine learning to develop a model that attempts to predict whether or not a transaction is fraudulent.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</a:t>
            </a:r>
            <a:r>
              <a:rPr lang="en-US" sz="4400" dirty="0" smtClean="0">
                <a:latin typeface="Rockwell" panose="02060603020205020403" pitchFamily="18" charset="0"/>
              </a:rPr>
              <a:t>Information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168" y="3925750"/>
            <a:ext cx="4296429" cy="2759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 txBox="1">
            <a:spLocks/>
          </p:cNvSpPr>
          <p:nvPr/>
        </p:nvSpPr>
        <p:spPr>
          <a:xfrm>
            <a:off x="677333" y="1424608"/>
            <a:ext cx="948142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dataset contains transactions made by credit cards in September 2013 by European cardholders. This dataset presents transactions that occurred in two days, where I have found 492 frauds out of 284,807 transactions. From the outset it seems the dataset is highly unbalanced, instances of fraud account for 0.172% of all transactions.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campaign can be listed between 1 and 60 days.</a:t>
            </a:r>
          </a:p>
          <a:p>
            <a:r>
              <a:rPr lang="en-US" dirty="0" smtClean="0"/>
              <a:t>The dataset is extremely unbalanced. Even a “null” classifier which always predicts class=0 would obtain over 99% accuracy on this task. This demonstrates that a simple measure of mean accuracy should not be used due to insensitivity to false negatives.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81459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Five Variables that define the dataset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5703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Variable </a:t>
            </a:r>
            <a:r>
              <a:rPr lang="en-US" dirty="0"/>
              <a:t>'Class' is the response variable and it takes value 1 in case of fraud and 0 otherwise.</a:t>
            </a:r>
          </a:p>
          <a:p>
            <a:r>
              <a:rPr lang="en-US" dirty="0" smtClean="0"/>
              <a:t>Variable </a:t>
            </a:r>
            <a:r>
              <a:rPr lang="en-US" dirty="0"/>
              <a:t>'Time' contains the seconds elapsed between each transaction and the first transaction in the </a:t>
            </a:r>
            <a:r>
              <a:rPr lang="en-US" dirty="0" smtClean="0"/>
              <a:t>dataset</a:t>
            </a:r>
          </a:p>
          <a:p>
            <a:r>
              <a:rPr lang="en-US" dirty="0"/>
              <a:t>Variable 'Amount' is the transaction Amount, this feature can be used for </a:t>
            </a:r>
            <a:r>
              <a:rPr lang="en-US" dirty="0" smtClean="0"/>
              <a:t>example-dependent cost-sensitive learning</a:t>
            </a:r>
          </a:p>
          <a:p>
            <a:r>
              <a:rPr lang="en-US" dirty="0"/>
              <a:t>Variable 'V1' the first principal component obtained with PCA, credit card holder with the first transaction</a:t>
            </a:r>
          </a:p>
          <a:p>
            <a:r>
              <a:rPr lang="en-US" dirty="0"/>
              <a:t>Variable 'V2 to V28' the principal components obtained with PCA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Histograms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67" y="2911141"/>
            <a:ext cx="5164554" cy="2843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54" y="2857507"/>
            <a:ext cx="4899514" cy="28971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2287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Analysis (Descriptive Characteristics)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92" y="1916351"/>
            <a:ext cx="5784717" cy="47878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59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PMF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19" y="2803358"/>
            <a:ext cx="41814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CDF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65" y="2812883"/>
            <a:ext cx="41243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45161" cy="3880772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 Distribution Plot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0947"/>
            <a:ext cx="4749384" cy="35962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63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482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Tahoma</vt:lpstr>
      <vt:lpstr>Wingdings 3</vt:lpstr>
      <vt:lpstr>Office Theme</vt:lpstr>
      <vt:lpstr>Credit Card Fraud Detection DSC530-Exploratory Data Analysis  Term Final Project</vt:lpstr>
      <vt:lpstr>Statistical question</vt:lpstr>
      <vt:lpstr>Background Information</vt:lpstr>
      <vt:lpstr>Five Variables that define the dataset</vt:lpstr>
      <vt:lpstr>Analysis</vt:lpstr>
      <vt:lpstr>Analysis (Descriptive Characteristics)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Key Observations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2018-11-16T20:53:10Z</dcterms:created>
  <dcterms:modified xsi:type="dcterms:W3CDTF">2022-11-19T00:35:52Z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