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8" r:id="rId3"/>
    <p:sldId id="259" r:id="rId4"/>
    <p:sldId id="261" r:id="rId5"/>
    <p:sldId id="264" r:id="rId6"/>
    <p:sldId id="260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55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36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2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3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03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1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9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4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9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3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4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79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bbiryousufali/CKME136" TargetMode="External"/><Relationship Id="rId2" Type="http://schemas.openxmlformats.org/officeDocument/2006/relationships/hyperlink" Target="mailto:syali@ryerson.c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60766"/>
          </a:xfrm>
        </p:spPr>
        <p:txBody>
          <a:bodyPr/>
          <a:lstStyle/>
          <a:p>
            <a:pPr algn="ctr"/>
            <a:r>
              <a:rPr lang="en-US" cap="all" dirty="0"/>
              <a:t>Adult income </a:t>
            </a:r>
            <a:r>
              <a:rPr lang="en-US" cap="all" dirty="0" smtClean="0"/>
              <a:t>data</a:t>
            </a:r>
            <a:br>
              <a:rPr lang="en-US" cap="all" dirty="0" smtClean="0"/>
            </a:br>
            <a:r>
              <a:rPr lang="en-US" sz="3200" cap="all" dirty="0" smtClean="0">
                <a:solidFill>
                  <a:schemeClr val="tx1"/>
                </a:solidFill>
              </a:rPr>
              <a:t>final project report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9501" y="4546243"/>
            <a:ext cx="6065710" cy="142955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Shabbir </a:t>
            </a:r>
            <a:r>
              <a:rPr lang="en-US" dirty="0"/>
              <a:t>Yousuf Ali – 039081070</a:t>
            </a:r>
          </a:p>
          <a:p>
            <a:r>
              <a:rPr lang="en-US" dirty="0"/>
              <a:t>CMKE 136 – Capstone Project</a:t>
            </a:r>
          </a:p>
          <a:p>
            <a:r>
              <a:rPr lang="en-US" dirty="0" smtClean="0">
                <a:hlinkClick r:id="rId2"/>
              </a:rPr>
              <a:t>syali@ryerson.ca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github.com/shabbiryousufali/CKME136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1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Recommendation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7835" y="2397497"/>
            <a:ext cx="52202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Linear regression with highest curve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553680"/>
              </p:ext>
            </p:extLst>
          </p:nvPr>
        </p:nvGraphicFramePr>
        <p:xfrm>
          <a:off x="1503966" y="4011741"/>
          <a:ext cx="5193048" cy="15697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6524"/>
                <a:gridCol w="2596524"/>
              </a:tblGrid>
              <a:tr h="457228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ROC Curve Area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0.879603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0.850069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0.873392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864439" y="2048787"/>
            <a:ext cx="4291241" cy="353270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49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2885" y="2021983"/>
            <a:ext cx="80621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Data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Test and Train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Model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Results and Recommendation</a:t>
            </a:r>
            <a:endParaRPr lang="en-US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9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7835" y="2397497"/>
            <a:ext cx="66755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1994 Census </a:t>
            </a:r>
            <a:r>
              <a:rPr lang="en-US" sz="2800" dirty="0" smtClean="0"/>
              <a:t>database by Barry Becker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Predict </a:t>
            </a:r>
            <a:r>
              <a:rPr lang="en-US" sz="2800" dirty="0"/>
              <a:t>whether income exceeds $50K/year</a:t>
            </a:r>
            <a:endParaRPr lang="en-US" sz="2800" dirty="0" smtClean="0"/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7476" y="2524259"/>
            <a:ext cx="355456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/>
              <a:t>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14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8 </a:t>
            </a:r>
            <a:r>
              <a:rPr lang="en-US" i="1" dirty="0"/>
              <a:t>are categorical and 6 are </a:t>
            </a:r>
            <a:r>
              <a:rPr lang="en-US" i="1" dirty="0" smtClean="0"/>
              <a:t>numerical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7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7835" y="2397497"/>
            <a:ext cx="76285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Load the </a:t>
            </a:r>
            <a:r>
              <a:rPr lang="en-US" sz="2800" dirty="0"/>
              <a:t>data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 headers to the </a:t>
            </a:r>
            <a:r>
              <a:rPr lang="en-US" sz="2800" dirty="0" smtClean="0"/>
              <a:t>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Data Cleansing - </a:t>
            </a:r>
            <a:r>
              <a:rPr lang="en-US" sz="2800" i="1" dirty="0" smtClean="0"/>
              <a:t>remove </a:t>
            </a:r>
            <a:r>
              <a:rPr lang="en-US" sz="2800" i="1" dirty="0"/>
              <a:t>the unknown </a:t>
            </a:r>
            <a:r>
              <a:rPr lang="en-US" sz="2800" i="1" dirty="0" smtClean="0"/>
              <a:t>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Produce Train and Test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053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and Train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7835" y="2397497"/>
            <a:ext cx="76285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Load the </a:t>
            </a:r>
            <a:r>
              <a:rPr lang="en-US" sz="2800" dirty="0"/>
              <a:t>data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 headers to the </a:t>
            </a:r>
            <a:r>
              <a:rPr lang="en-US" sz="2800" dirty="0" smtClean="0"/>
              <a:t>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Data Cleansing - </a:t>
            </a:r>
            <a:r>
              <a:rPr lang="en-US" sz="2800" i="1" dirty="0" smtClean="0"/>
              <a:t>remove </a:t>
            </a:r>
            <a:r>
              <a:rPr lang="en-US" sz="2800" i="1" dirty="0"/>
              <a:t>the unknown </a:t>
            </a:r>
            <a:r>
              <a:rPr lang="en-US" sz="2800" i="1" dirty="0" smtClean="0"/>
              <a:t>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Produce Train and Test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86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</a:t>
            </a:r>
            <a:r>
              <a:rPr lang="en-US" dirty="0" smtClean="0"/>
              <a:t>distribution – Data Analysis</a:t>
            </a:r>
            <a:endParaRPr lang="en-US" dirty="0"/>
          </a:p>
        </p:txBody>
      </p:sp>
      <p:pic>
        <p:nvPicPr>
          <p:cNvPr id="3" name="Pictur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78072" y="2021334"/>
            <a:ext cx="4391697" cy="405749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257835" y="2397497"/>
            <a:ext cx="52202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&lt;= 50K is approximately 76%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&gt; 50K is 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approximately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24%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26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</a:t>
            </a:r>
            <a:r>
              <a:rPr lang="en-US" dirty="0" smtClean="0"/>
              <a:t>distribution – Correlation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7835" y="2397497"/>
            <a:ext cx="52202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Numeric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attributes are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related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But </a:t>
            </a:r>
            <a:r>
              <a:rPr lang="en-US" sz="2800" dirty="0" smtClean="0">
                <a:solidFill>
                  <a:srgbClr val="FF0000"/>
                </a:solidFill>
              </a:rPr>
              <a:t>NOT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 strongly correlated</a:t>
            </a:r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478072" y="2070682"/>
            <a:ext cx="4358603" cy="363465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752752"/>
              </p:ext>
            </p:extLst>
          </p:nvPr>
        </p:nvGraphicFramePr>
        <p:xfrm>
          <a:off x="1503966" y="4011741"/>
          <a:ext cx="5193048" cy="1569748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596524"/>
                <a:gridCol w="2596524"/>
              </a:tblGrid>
              <a:tr h="457228">
                <a:tc>
                  <a:txBody>
                    <a:bodyPr/>
                    <a:lstStyle/>
                    <a:p>
                      <a:r>
                        <a:rPr lang="en-US" dirty="0" smtClean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Capital</a:t>
                      </a:r>
                      <a:r>
                        <a:rPr lang="en-US" baseline="0" dirty="0" smtClean="0"/>
                        <a:t> Gain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Hours</a:t>
                      </a:r>
                      <a:r>
                        <a:rPr lang="en-US" baseline="0" dirty="0" smtClean="0"/>
                        <a:t> worked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39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</a:t>
            </a:r>
            <a:r>
              <a:rPr lang="en-US" dirty="0" smtClean="0"/>
              <a:t>distribution – Correlation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7835" y="2397497"/>
            <a:ext cx="55679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Higher education earning &gt;50K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Lower education earning &lt;= 50K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564354"/>
              </p:ext>
            </p:extLst>
          </p:nvPr>
        </p:nvGraphicFramePr>
        <p:xfrm>
          <a:off x="1503966" y="4011741"/>
          <a:ext cx="5193048" cy="1569748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596524"/>
                <a:gridCol w="2596524"/>
              </a:tblGrid>
              <a:tr h="457228">
                <a:tc>
                  <a:txBody>
                    <a:bodyPr/>
                    <a:lstStyle/>
                    <a:p>
                      <a:r>
                        <a:rPr lang="en-US" dirty="0" smtClean="0"/>
                        <a:t>Bachelors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50K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Doctorate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50K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50K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 School or lower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50K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825803" y="2021983"/>
            <a:ext cx="4468969" cy="355950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257835" y="1935832"/>
            <a:ext cx="35974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Education and Income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842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Recommendation - Model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269384"/>
              </p:ext>
            </p:extLst>
          </p:nvPr>
        </p:nvGraphicFramePr>
        <p:xfrm>
          <a:off x="1257835" y="3889420"/>
          <a:ext cx="5052814" cy="19039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6407"/>
                <a:gridCol w="2526407"/>
              </a:tblGrid>
              <a:tr h="1790162">
                <a:tc>
                  <a:txBody>
                    <a:bodyPr/>
                    <a:lstStyle/>
                    <a:p>
                      <a:pPr marL="0" marR="0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Prediction  &lt;=50K  &gt;50K</a:t>
                      </a:r>
                    </a:p>
                    <a:p>
                      <a:pPr marL="0" marR="0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&lt;=50K  17328  1212</a:t>
                      </a:r>
                    </a:p>
                    <a:p>
                      <a:pPr marL="0" marR="0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&gt;50K    2576  3305</a:t>
                      </a:r>
                    </a:p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Accuracy : 0.8449                                  </a:t>
                      </a:r>
                    </a:p>
                    <a:p>
                      <a:pPr marL="0" marR="0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Sensitivity : 0.8706          </a:t>
                      </a:r>
                    </a:p>
                    <a:p>
                      <a:pPr marL="0" marR="0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Specificity : 0.7317          </a:t>
                      </a:r>
                    </a:p>
                    <a:p>
                      <a:pPr marL="0" marR="0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Pos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Pred</a:t>
                      </a:r>
                      <a:r>
                        <a:rPr lang="en-US" sz="1800" dirty="0">
                          <a:effectLst/>
                        </a:rPr>
                        <a:t> Value : 0.9346          </a:t>
                      </a:r>
                    </a:p>
                    <a:p>
                      <a:pPr marL="0" marR="0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Neg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Pred</a:t>
                      </a:r>
                      <a:r>
                        <a:rPr lang="en-US" sz="1800" dirty="0">
                          <a:effectLst/>
                        </a:rPr>
                        <a:t> Value : 0.5620          </a:t>
                      </a:r>
                    </a:p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Prevalence : 0.8150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57835" y="1935832"/>
            <a:ext cx="2165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Decision Tree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924641"/>
              </p:ext>
            </p:extLst>
          </p:nvPr>
        </p:nvGraphicFramePr>
        <p:xfrm>
          <a:off x="6699588" y="3889420"/>
          <a:ext cx="4456092" cy="1900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8046"/>
                <a:gridCol w="2228046"/>
              </a:tblGrid>
              <a:tr h="1900260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Prediction  &lt;=50K  &gt;50K</a:t>
                      </a:r>
                    </a:p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&lt;=50K   5700   479</a:t>
                      </a:r>
                    </a:p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&gt;50K     888  1072</a:t>
                      </a:r>
                    </a:p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      </a:t>
                      </a:r>
                      <a:endParaRPr lang="en-US" sz="16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Accuracy : 0.832           </a:t>
                      </a:r>
                    </a:p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Sensitivity : 0.8652          </a:t>
                      </a:r>
                    </a:p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Specificity : 0.6912          </a:t>
                      </a:r>
                    </a:p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Pos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Pred</a:t>
                      </a:r>
                      <a:r>
                        <a:rPr lang="en-US" sz="1600" dirty="0">
                          <a:effectLst/>
                        </a:rPr>
                        <a:t> Value : 0.9225          </a:t>
                      </a:r>
                    </a:p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Neg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Pred</a:t>
                      </a:r>
                      <a:r>
                        <a:rPr lang="en-US" sz="1600" dirty="0">
                          <a:effectLst/>
                        </a:rPr>
                        <a:t> Value : 0.5469          </a:t>
                      </a:r>
                    </a:p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Prevalence : 0.8094</a:t>
                      </a:r>
                      <a:endParaRPr lang="en-US" sz="16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6363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</TotalTime>
  <Words>269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Tahoma</vt:lpstr>
      <vt:lpstr>Times New Roman</vt:lpstr>
      <vt:lpstr>Retrospect</vt:lpstr>
      <vt:lpstr>Adult income data final project report</vt:lpstr>
      <vt:lpstr>Contents</vt:lpstr>
      <vt:lpstr>Introduction</vt:lpstr>
      <vt:lpstr>Data Preparation</vt:lpstr>
      <vt:lpstr>Test and Train Data</vt:lpstr>
      <vt:lpstr>Income distribution – Data Analysis</vt:lpstr>
      <vt:lpstr>Income distribution – Correlation</vt:lpstr>
      <vt:lpstr>Income distribution – Correlation</vt:lpstr>
      <vt:lpstr>Results and Recommendation - Model</vt:lpstr>
      <vt:lpstr>Results and Recommendation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Adult income data final project report</dc:title>
  <dc:creator>Shabbir Yousuf Ali</dc:creator>
  <cp:lastModifiedBy>Shabbir Yousuf Ali</cp:lastModifiedBy>
  <cp:revision>12</cp:revision>
  <dcterms:created xsi:type="dcterms:W3CDTF">2019-03-28T19:29:11Z</dcterms:created>
  <dcterms:modified xsi:type="dcterms:W3CDTF">2019-03-28T21:12:27Z</dcterms:modified>
</cp:coreProperties>
</file>