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 P" initials="HP" lastIdx="1" clrIdx="0">
    <p:extLst>
      <p:ext uri="{19B8F6BF-5375-455C-9EA6-DF929625EA0E}">
        <p15:presenceInfo xmlns:p15="http://schemas.microsoft.com/office/powerpoint/2012/main" userId="H 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13/11/2023</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13/11/2023</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13/11/2023</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13/11/2023</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13/11/2023</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13/11/2023</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13/11/2023</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13/11/2023</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13/11/2023</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13/11/2023</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13/11/2023</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gs>
            <a:gs pos="74000">
              <a:schemeClr val="accent2">
                <a:lumMod val="51000"/>
                <a:lumOff val="49000"/>
              </a:schemeClr>
            </a:gs>
            <a:gs pos="83000">
              <a:schemeClr val="accent2">
                <a:lumMod val="60000"/>
                <a:lumOff val="40000"/>
              </a:schemeClr>
            </a:gs>
            <a:gs pos="100000">
              <a:schemeClr val="bg2"/>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13/11/2023</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p:txBody>
          <a:bodyPr/>
          <a:lstStyle/>
          <a:p>
            <a:r>
              <a:rPr lang="en-GB" b="1" dirty="0">
                <a:latin typeface="Segoe UI Symbol" panose="020B0502040204020203" pitchFamily="34" charset="0"/>
                <a:ea typeface="Segoe UI Symbol" panose="020B0502040204020203" pitchFamily="34" charset="0"/>
              </a:rPr>
              <a:t>British Airways</a:t>
            </a:r>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p:txBody>
          <a:bodyPr/>
          <a:lstStyle/>
          <a:p>
            <a:r>
              <a:rPr lang="en-GB" b="1" dirty="0">
                <a:solidFill>
                  <a:schemeClr val="accent1">
                    <a:lumMod val="75000"/>
                  </a:schemeClr>
                </a:solidFill>
              </a:rPr>
              <a:t>Customer ratings analysis and insights</a:t>
            </a:r>
          </a:p>
          <a:p>
            <a:endParaRPr lang="en-GB" dirty="0"/>
          </a:p>
        </p:txBody>
      </p:sp>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a:xfrm>
            <a:off x="0" y="293299"/>
            <a:ext cx="12192000" cy="1325563"/>
          </a:xfrm>
        </p:spPr>
        <p:txBody>
          <a:bodyPr>
            <a:normAutofit/>
          </a:bodyPr>
          <a:lstStyle/>
          <a:p>
            <a:r>
              <a:rPr lang="en-GB" sz="4800" b="1" dirty="0"/>
              <a:t>Visualisation and Metrics</a:t>
            </a:r>
          </a:p>
        </p:txBody>
      </p:sp>
      <p:sp>
        <p:nvSpPr>
          <p:cNvPr id="6" name="Content Placeholder 5">
            <a:extLst>
              <a:ext uri="{FF2B5EF4-FFF2-40B4-BE49-F238E27FC236}">
                <a16:creationId xmlns:a16="http://schemas.microsoft.com/office/drawing/2014/main" id="{1C28A0EA-A48C-417F-A257-26F03454AD90}"/>
              </a:ext>
            </a:extLst>
          </p:cNvPr>
          <p:cNvSpPr>
            <a:spLocks noGrp="1"/>
          </p:cNvSpPr>
          <p:nvPr>
            <p:ph idx="1"/>
          </p:nvPr>
        </p:nvSpPr>
        <p:spPr>
          <a:xfrm>
            <a:off x="183638" y="1690688"/>
            <a:ext cx="2017059" cy="991057"/>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CA" sz="2400" dirty="0">
                <a:solidFill>
                  <a:schemeClr val="tx1">
                    <a:lumMod val="75000"/>
                  </a:schemeClr>
                </a:solidFill>
              </a:rPr>
              <a:t>Average Overall Rating</a:t>
            </a:r>
          </a:p>
          <a:p>
            <a:pPr algn="ctr"/>
            <a:r>
              <a:rPr lang="en-CA" b="1" dirty="0">
                <a:solidFill>
                  <a:schemeClr val="tx1">
                    <a:lumMod val="75000"/>
                  </a:schemeClr>
                </a:solidFill>
              </a:rPr>
              <a:t>4.10 /10</a:t>
            </a:r>
          </a:p>
        </p:txBody>
      </p:sp>
      <p:sp>
        <p:nvSpPr>
          <p:cNvPr id="8" name="Rectangle: Rounded Corners 7">
            <a:extLst>
              <a:ext uri="{FF2B5EF4-FFF2-40B4-BE49-F238E27FC236}">
                <a16:creationId xmlns:a16="http://schemas.microsoft.com/office/drawing/2014/main" id="{22AE00B0-ABAB-4514-8D02-06DC397E03C7}"/>
              </a:ext>
            </a:extLst>
          </p:cNvPr>
          <p:cNvSpPr/>
          <p:nvPr/>
        </p:nvSpPr>
        <p:spPr>
          <a:xfrm>
            <a:off x="2404511" y="1690688"/>
            <a:ext cx="1887872" cy="991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lumMod val="75000"/>
                  </a:schemeClr>
                </a:solidFill>
              </a:rPr>
              <a:t>Reviews from </a:t>
            </a:r>
            <a:r>
              <a:rPr lang="en-CA" sz="2400" b="1" dirty="0">
                <a:solidFill>
                  <a:schemeClr val="tx1">
                    <a:lumMod val="75000"/>
                  </a:schemeClr>
                </a:solidFill>
              </a:rPr>
              <a:t>69</a:t>
            </a:r>
            <a:r>
              <a:rPr lang="en-CA" dirty="0">
                <a:solidFill>
                  <a:schemeClr val="tx1">
                    <a:lumMod val="75000"/>
                  </a:schemeClr>
                </a:solidFill>
              </a:rPr>
              <a:t> Countries</a:t>
            </a:r>
          </a:p>
        </p:txBody>
      </p:sp>
      <p:sp>
        <p:nvSpPr>
          <p:cNvPr id="9" name="Rectangle: Rounded Corners 8">
            <a:extLst>
              <a:ext uri="{FF2B5EF4-FFF2-40B4-BE49-F238E27FC236}">
                <a16:creationId xmlns:a16="http://schemas.microsoft.com/office/drawing/2014/main" id="{92535B78-58C2-4AF7-8013-3A22906353CD}"/>
              </a:ext>
            </a:extLst>
          </p:cNvPr>
          <p:cNvSpPr/>
          <p:nvPr/>
        </p:nvSpPr>
        <p:spPr>
          <a:xfrm>
            <a:off x="4496198" y="1713236"/>
            <a:ext cx="1887215" cy="991056"/>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b="1" dirty="0">
                <a:solidFill>
                  <a:schemeClr val="tx1">
                    <a:lumMod val="75000"/>
                  </a:schemeClr>
                </a:solidFill>
              </a:rPr>
              <a:t>4000</a:t>
            </a:r>
            <a:r>
              <a:rPr lang="en-CA" dirty="0">
                <a:solidFill>
                  <a:schemeClr val="tx1">
                    <a:lumMod val="75000"/>
                  </a:schemeClr>
                </a:solidFill>
              </a:rPr>
              <a:t> Total reviews</a:t>
            </a:r>
          </a:p>
          <a:p>
            <a:pPr algn="ctr"/>
            <a:r>
              <a:rPr lang="en-CA" dirty="0">
                <a:solidFill>
                  <a:schemeClr val="tx1">
                    <a:lumMod val="75000"/>
                  </a:schemeClr>
                </a:solidFill>
              </a:rPr>
              <a:t>collected</a:t>
            </a:r>
          </a:p>
        </p:txBody>
      </p:sp>
      <p:sp>
        <p:nvSpPr>
          <p:cNvPr id="10" name="Content Placeholder 2">
            <a:extLst>
              <a:ext uri="{FF2B5EF4-FFF2-40B4-BE49-F238E27FC236}">
                <a16:creationId xmlns:a16="http://schemas.microsoft.com/office/drawing/2014/main" id="{5EFD1AA8-C188-4431-98EB-E045DFE87463}"/>
              </a:ext>
            </a:extLst>
          </p:cNvPr>
          <p:cNvSpPr txBox="1">
            <a:spLocks/>
          </p:cNvSpPr>
          <p:nvPr/>
        </p:nvSpPr>
        <p:spPr>
          <a:xfrm>
            <a:off x="5170001" y="3859476"/>
            <a:ext cx="2878284" cy="2893807"/>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600" b="1" i="0" kern="1200">
                <a:solidFill>
                  <a:srgbClr val="0B5574"/>
                </a:solidFill>
                <a:latin typeface="Mylius Modern" panose="020B0504020202020204" pitchFamily="34" charset="0"/>
                <a:ea typeface="+mn-ea"/>
                <a:cs typeface="+mn-cs"/>
              </a:defRPr>
            </a:lvl1pPr>
            <a:lvl2pPr marL="7938" indent="0" algn="l" defTabSz="914400" rtl="0" eaLnBrk="1" latinLnBrk="0" hangingPunct="1">
              <a:lnSpc>
                <a:spcPct val="150000"/>
              </a:lnSpc>
              <a:spcBef>
                <a:spcPts val="500"/>
              </a:spcBef>
              <a:buFont typeface="Arial" panose="020B0604020202020204" pitchFamily="34" charset="0"/>
              <a:buNone/>
              <a:tabLst/>
              <a:defRPr sz="1400" b="0" i="0" kern="1200">
                <a:solidFill>
                  <a:srgbClr val="0B5574"/>
                </a:solidFill>
                <a:latin typeface="Mylius Modern" panose="020B0504020202020204" pitchFamily="34" charset="0"/>
                <a:ea typeface="+mn-ea"/>
                <a:cs typeface="+mn-cs"/>
              </a:defRPr>
            </a:lvl2pPr>
            <a:lvl3pPr marL="447675" indent="-188913" algn="l" defTabSz="914400" rtl="0" eaLnBrk="1" latinLnBrk="0" hangingPunct="1">
              <a:lnSpc>
                <a:spcPct val="150000"/>
              </a:lnSpc>
              <a:spcBef>
                <a:spcPts val="500"/>
              </a:spcBef>
              <a:buFont typeface="Arial" panose="020B0604020202020204" pitchFamily="34" charset="0"/>
              <a:buChar char="•"/>
              <a:tabLst/>
              <a:defRPr sz="1200" b="0" i="0" kern="1200">
                <a:solidFill>
                  <a:srgbClr val="0B5574"/>
                </a:solidFill>
                <a:latin typeface="Mylius Modern" panose="020B0504020202020204" pitchFamily="34" charset="0"/>
                <a:ea typeface="+mn-ea"/>
                <a:cs typeface="+mn-cs"/>
              </a:defRPr>
            </a:lvl3pPr>
            <a:lvl4pPr marL="715963"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4pPr>
            <a:lvl5pPr marL="984250"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200" dirty="0">
                <a:solidFill>
                  <a:schemeClr val="bg1">
                    <a:lumMod val="10000"/>
                  </a:schemeClr>
                </a:solidFill>
              </a:rPr>
              <a:t>What customers are happy and unsatisfied about for different ratings class:</a:t>
            </a:r>
          </a:p>
          <a:p>
            <a:pPr marL="171450" indent="-171450">
              <a:buFontTx/>
              <a:buChar char="-"/>
            </a:pPr>
            <a:r>
              <a:rPr lang="en-GB" sz="1200" dirty="0">
                <a:solidFill>
                  <a:schemeClr val="bg1">
                    <a:lumMod val="10000"/>
                  </a:schemeClr>
                </a:solidFill>
              </a:rPr>
              <a:t>7-10 ratings wrote about </a:t>
            </a:r>
            <a:r>
              <a:rPr lang="en-GB" sz="1200" i="1" dirty="0">
                <a:solidFill>
                  <a:schemeClr val="bg1">
                    <a:lumMod val="10000"/>
                  </a:schemeClr>
                </a:solidFill>
              </a:rPr>
              <a:t>comfortable seats, good inflight entertainment, descent food quality.</a:t>
            </a:r>
            <a:endParaRPr lang="en-GB" sz="1200" dirty="0">
              <a:solidFill>
                <a:schemeClr val="bg1">
                  <a:lumMod val="10000"/>
                </a:schemeClr>
              </a:solidFill>
            </a:endParaRPr>
          </a:p>
          <a:p>
            <a:pPr marL="171450" indent="-171450">
              <a:buFontTx/>
              <a:buChar char="-"/>
            </a:pPr>
            <a:r>
              <a:rPr lang="en-GB" sz="1200" dirty="0">
                <a:solidFill>
                  <a:schemeClr val="bg1">
                    <a:lumMod val="10000"/>
                  </a:schemeClr>
                </a:solidFill>
              </a:rPr>
              <a:t>4-6 ratings faced problem with small entertainment screen, long passport check queue, bad business class experience. </a:t>
            </a:r>
          </a:p>
          <a:p>
            <a:pPr marL="171450" indent="-171450">
              <a:buFontTx/>
              <a:buChar char="-"/>
            </a:pPr>
            <a:r>
              <a:rPr lang="en-GB" sz="1200" dirty="0">
                <a:solidFill>
                  <a:schemeClr val="bg1">
                    <a:lumMod val="10000"/>
                  </a:schemeClr>
                </a:solidFill>
              </a:rPr>
              <a:t>1-3 ratings wrote dissatisfaction on congested middle seat and small screen while they liked the seats and the food. </a:t>
            </a:r>
          </a:p>
          <a:p>
            <a:endParaRPr lang="en-GB" sz="1200" dirty="0"/>
          </a:p>
        </p:txBody>
      </p:sp>
      <p:sp>
        <p:nvSpPr>
          <p:cNvPr id="11" name="Content Placeholder 2">
            <a:extLst>
              <a:ext uri="{FF2B5EF4-FFF2-40B4-BE49-F238E27FC236}">
                <a16:creationId xmlns:a16="http://schemas.microsoft.com/office/drawing/2014/main" id="{595D4FC7-970E-4BC5-AF40-5A2D769FA5E6}"/>
              </a:ext>
            </a:extLst>
          </p:cNvPr>
          <p:cNvSpPr txBox="1">
            <a:spLocks/>
          </p:cNvSpPr>
          <p:nvPr/>
        </p:nvSpPr>
        <p:spPr>
          <a:xfrm>
            <a:off x="183638" y="5295696"/>
            <a:ext cx="5256168" cy="135252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600" dirty="0">
                <a:solidFill>
                  <a:schemeClr val="bg1">
                    <a:lumMod val="10000"/>
                  </a:schemeClr>
                </a:solidFill>
              </a:rPr>
              <a:t>All Customers liked Cabin crew service and staff, general economy seats. </a:t>
            </a:r>
            <a:r>
              <a:rPr lang="en-GB" sz="1600" i="1" dirty="0">
                <a:solidFill>
                  <a:schemeClr val="bg1">
                    <a:lumMod val="10000"/>
                  </a:schemeClr>
                </a:solidFill>
              </a:rPr>
              <a:t>Many</a:t>
            </a:r>
            <a:r>
              <a:rPr lang="en-GB" sz="1600" dirty="0">
                <a:solidFill>
                  <a:schemeClr val="bg1">
                    <a:lumMod val="10000"/>
                  </a:schemeClr>
                </a:solidFill>
              </a:rPr>
              <a:t> </a:t>
            </a:r>
            <a:r>
              <a:rPr lang="en-GB" sz="1600" i="1" dirty="0">
                <a:solidFill>
                  <a:schemeClr val="bg1">
                    <a:lumMod val="10000"/>
                  </a:schemeClr>
                </a:solidFill>
              </a:rPr>
              <a:t>travelled</a:t>
            </a:r>
            <a:r>
              <a:rPr lang="en-GB" sz="1600" dirty="0">
                <a:solidFill>
                  <a:schemeClr val="bg1">
                    <a:lumMod val="10000"/>
                  </a:schemeClr>
                </a:solidFill>
              </a:rPr>
              <a:t> in </a:t>
            </a:r>
            <a:r>
              <a:rPr lang="en-GB" sz="1600" i="1" dirty="0">
                <a:solidFill>
                  <a:schemeClr val="bg1">
                    <a:lumMod val="10000"/>
                  </a:schemeClr>
                </a:solidFill>
              </a:rPr>
              <a:t>Business</a:t>
            </a:r>
            <a:r>
              <a:rPr lang="en-GB" sz="1600" dirty="0">
                <a:solidFill>
                  <a:schemeClr val="bg1">
                    <a:lumMod val="10000"/>
                  </a:schemeClr>
                </a:solidFill>
              </a:rPr>
              <a:t> class.</a:t>
            </a:r>
          </a:p>
          <a:p>
            <a:r>
              <a:rPr lang="en-GB" sz="1400" dirty="0">
                <a:solidFill>
                  <a:schemeClr val="bg1">
                    <a:lumMod val="10000"/>
                  </a:schemeClr>
                </a:solidFill>
              </a:rPr>
              <a:t>Focus on – Economy class service, seats, enhance inflight entertainment experience and importantly Delays. Enhance the experience of business class, it seems customers want value for money. Improve Customer service on refund requests and proces</a:t>
            </a:r>
            <a:r>
              <a:rPr lang="en-GB" sz="1400" dirty="0"/>
              <a:t>s. </a:t>
            </a:r>
          </a:p>
        </p:txBody>
      </p:sp>
      <p:pic>
        <p:nvPicPr>
          <p:cNvPr id="13" name="Picture 12">
            <a:extLst>
              <a:ext uri="{FF2B5EF4-FFF2-40B4-BE49-F238E27FC236}">
                <a16:creationId xmlns:a16="http://schemas.microsoft.com/office/drawing/2014/main" id="{0BE4A10B-1CF9-4093-9565-C05AD0C6C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82" y="2736841"/>
            <a:ext cx="5010972" cy="2558855"/>
          </a:xfrm>
          <a:prstGeom prst="rect">
            <a:avLst/>
          </a:prstGeom>
        </p:spPr>
      </p:pic>
      <p:pic>
        <p:nvPicPr>
          <p:cNvPr id="15" name="Picture 14">
            <a:extLst>
              <a:ext uri="{FF2B5EF4-FFF2-40B4-BE49-F238E27FC236}">
                <a16:creationId xmlns:a16="http://schemas.microsoft.com/office/drawing/2014/main" id="{5562873E-6172-4012-AD8C-E666703D44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9451" y="1618862"/>
            <a:ext cx="5331195" cy="2229930"/>
          </a:xfrm>
          <a:prstGeom prst="rect">
            <a:avLst/>
          </a:prstGeom>
        </p:spPr>
      </p:pic>
      <p:pic>
        <p:nvPicPr>
          <p:cNvPr id="17" name="Picture 16">
            <a:extLst>
              <a:ext uri="{FF2B5EF4-FFF2-40B4-BE49-F238E27FC236}">
                <a16:creationId xmlns:a16="http://schemas.microsoft.com/office/drawing/2014/main" id="{C0E31FAF-2A19-4B20-BF64-1A2FF32B7A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4432" y="3848792"/>
            <a:ext cx="3796213" cy="3009208"/>
          </a:xfrm>
          <a:prstGeom prst="rect">
            <a:avLst/>
          </a:prstGeom>
        </p:spPr>
      </p:pic>
    </p:spTree>
    <p:extLst>
      <p:ext uri="{BB962C8B-B14F-4D97-AF65-F5344CB8AC3E}">
        <p14:creationId xmlns:p14="http://schemas.microsoft.com/office/powerpoint/2010/main" val="1911081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150</Words>
  <Application>Microsoft Office PowerPoint</Application>
  <PresentationFormat>Widescreen</PresentationFormat>
  <Paragraphs>14</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Mylius Modern</vt:lpstr>
      <vt:lpstr>Segoe UI Symbol</vt:lpstr>
      <vt:lpstr>Office Theme</vt:lpstr>
      <vt:lpstr>British Airways</vt:lpstr>
      <vt:lpstr>Visualisation and Metrics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H P</cp:lastModifiedBy>
  <cp:revision>11</cp:revision>
  <dcterms:created xsi:type="dcterms:W3CDTF">2022-12-06T11:13:27Z</dcterms:created>
  <dcterms:modified xsi:type="dcterms:W3CDTF">2023-11-13T14:06:16Z</dcterms:modified>
</cp:coreProperties>
</file>