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6" r:id="rId3"/>
    <p:sldId id="262" r:id="rId4"/>
    <p:sldId id="261" r:id="rId5"/>
    <p:sldId id="260" r:id="rId6"/>
    <p:sldId id="257" r:id="rId7"/>
    <p:sldId id="263" r:id="rId8"/>
    <p:sldId id="264" r:id="rId9"/>
    <p:sldId id="265" r:id="rId10"/>
    <p:sldId id="258" r:id="rId11"/>
    <p:sldId id="266" r:id="rId12"/>
    <p:sldId id="267" r:id="rId13"/>
    <p:sldId id="269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14B4EC-CEEC-49D2-83AD-57739D790B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A6F9D-B493-4A28-9398-BD2D93E11B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7CECC-CC71-42BD-8C0B-34ACAD537B63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552B5-4B09-436F-9B1B-7026A1B00C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http://www.stephan-bechtel.de/3bv.htm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212C2-7518-454D-9CC2-CB1951EE12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1BD02-E399-4E8C-92FC-7D5F1C3D4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11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D6D44-042A-465E-98FA-E2A9808AE9B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http://www.stephan-bechtel.de/3bv.htm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5B868-B9EB-44AD-BBDD-B122CD17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2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314D-3F48-4665-B3ED-F0363A096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F0775-A4B4-4088-89D5-64AB20686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A2D0-BD5B-4EF7-BA12-28753240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C3E-B7ED-4147-90ED-5D635CFD449C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C50B-CE8E-40CB-9EA0-B7C1AD68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http://www.stephan-bechtel.de/3bv.htm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8829F-272C-4345-B502-FF0E7BA6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B078-EB2E-4CD9-B5A8-A16474FC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9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DE2A-2A74-4380-A268-6F68F7FF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C8D27-68F1-46B2-AEA6-8033217E3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47EAD-CE14-4C46-A37C-AD542A6A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53E4-BF6C-4E60-9F8E-6AE383694221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C505-B0E6-4ACF-90D5-9406E460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http://www.stephan-bechtel.de/3bv.htm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07965-1E2A-4EDB-B844-8A4034A0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B078-EB2E-4CD9-B5A8-A16474FC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4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04E79-054C-4248-AE5D-63435F740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43CDF-168F-4625-A6E1-1E5E06A81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452E-88BE-4F64-B1B4-0C529CDB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BADB-17AC-4061-AEB6-843054245BB1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35A3E-E21D-47C3-8610-7839BC83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http://www.stephan-bechtel.de/3bv.htm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19CB-FA60-4493-BFF1-76D84182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B078-EB2E-4CD9-B5A8-A16474FC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2F1D-1FB5-42A9-91C5-27A8F232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E936-8024-4A02-8E10-60E7BAA2D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3D3D-CB2B-456E-93A5-0AB76AEE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769C-CEA9-4F7D-BBA1-EC8716A92DD6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94CD-0C49-45EF-8B6D-957DF7B6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http://www.stephan-bechtel.de/3bv.htm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28419-2293-4A73-89F3-9C509BA6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B078-EB2E-4CD9-B5A8-A16474FC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8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4B11-F561-48F7-A859-120ADBAC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45429-49D6-4F61-84E1-CDD683A9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4C98F-578E-46F4-A606-0915F1C6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B261-20AB-46E0-9F2C-FE622784620D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37AB4-A736-41D6-AD8D-6657E467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http://www.stephan-bechtel.de/3bv.htm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556C-41B4-4460-972E-D32E5E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B078-EB2E-4CD9-B5A8-A16474FC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3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1A68-959D-4F3F-8783-F9B3849F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0EB3-2FC0-4620-AA59-8D65FBDB0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B555A-8DC2-4A39-93FE-59F08FE3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8DF72-B135-4E88-94A7-0B1154BF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3BA9-74FB-4E4D-8ADE-B7D341D5BD1B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6BFB-E601-4DEC-9656-B6BC6C1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http://www.stephan-bechtel.de/3bv.htm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46382-F26A-4E2A-B1E2-D4795C33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B078-EB2E-4CD9-B5A8-A16474FC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5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D0F4-7B68-47B2-B9F2-F2DCAE99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AB0E3-14BB-4D0D-8073-0B38C1A9B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EF6C3-48EE-4D46-A14F-CE5D1A3D9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A7F2E-2670-4FB4-9527-029C04FA3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E90A7-96FF-4FFE-AFB2-F28C40739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83DC1-D27B-427D-8CD5-D77A871A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3818-F666-44DE-8869-486477C3357C}" type="datetime1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629D3-0474-4D49-8194-5E9BF0D6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http://www.stephan-bechtel.de/3bv.htm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8FCC8-3A9A-47A2-9568-9F4E0EFD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B078-EB2E-4CD9-B5A8-A16474FC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5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FFEC-820F-4045-9724-BA6FA7C8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9B42-CE1A-447F-9586-3487B452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E64B-2CA7-4EA0-9559-2FA7402CFC70}" type="datetime1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AC367-6495-4677-884E-321E626A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http://www.stephan-bechtel.de/3bv.htm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2184E-BD04-4853-9D5B-40D9E4FE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B078-EB2E-4CD9-B5A8-A16474FC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B3D12-83FE-4154-8057-87E89F03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7565-0BC3-4974-B16C-DCD5D6DB37FF}" type="datetime1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088CA-398E-44C2-B608-21BE35D5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http://www.stephan-bechtel.de/3bv.htm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F49C5-7584-41B1-9CF1-AEAEE11C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B078-EB2E-4CD9-B5A8-A16474FC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D70D-691C-458F-B577-FAAAC413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3631-493E-44B7-9E75-C1CFDEDA2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579B3-06C9-445C-A153-86F9AA756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7DA9C-3392-4F4C-B522-A2221FA4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C1DC-8A15-4B50-B83B-F1D73754B028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6EBF5-85AB-4424-9D6F-704CE36B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http://www.stephan-bechtel.de/3bv.htm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18480-45E5-4590-8C15-1C9FD246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B078-EB2E-4CD9-B5A8-A16474FC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1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B88A-0369-4D65-A180-76699259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03F65-D8C5-4A5F-9905-D074C940A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7CF33-11E3-41C9-9803-710AA159C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A239-2FFB-4302-BCEE-46B2171A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45E8-5E38-433A-90A6-4C7122A3E7F5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9B17D-DB0A-4665-AD71-E585A951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http://www.stephan-bechtel.de/3bv.htm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1FD1-AE7D-4071-B979-33BF64C4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B078-EB2E-4CD9-B5A8-A16474FC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B99A5-EE0D-4AEC-A8DD-89092E8D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1266A-8073-4A46-9FA9-A1A628852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E7236-A5E9-4887-94A1-74A17D038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6E336-DB36-4252-9E85-D7FA169C936C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C436-27AB-4C5F-8B64-E44ADA717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http://www.stephan-bechtel.de/3bv.htm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62A1-226E-47A1-83E9-43D061495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B078-EB2E-4CD9-B5A8-A16474FC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5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5CBC-1626-48BD-B1EE-016B7304C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Minesweeper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AE0AD-2FE2-4750-9688-612A977C7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With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18872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C10B-EF0A-42F5-A741-F29AA5B5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00FB-72A8-4DF5-BD09-502FE103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11 x 16 x 30, 11 channels of current gameboard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Just like </a:t>
            </a:r>
            <a:r>
              <a:rPr lang="en-US" altLang="zh-CN" dirty="0">
                <a:solidFill>
                  <a:schemeClr val="bg1"/>
                </a:solidFill>
              </a:rPr>
              <a:t>3 channels (RGB) of a picture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Channel 1: Binary map for “already revealed” cells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Channel 2: Binary map indicating “cell is on gameboard”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Channel 3-11: One hot encoding corresponds to number 0~8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F0424-2096-40FF-8FF4-D3FE2FE3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https://github.com/ryanbaldini/MineSweeperNeuralNet</a:t>
            </a:r>
          </a:p>
        </p:txBody>
      </p:sp>
    </p:spTree>
    <p:extLst>
      <p:ext uri="{BB962C8B-B14F-4D97-AF65-F5344CB8AC3E}">
        <p14:creationId xmlns:p14="http://schemas.microsoft.com/office/powerpoint/2010/main" val="96537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974E-7004-4973-B66A-53F88400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Channel 1: Binary Revealed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E3625-FA18-4BDD-866D-4FB58CBD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371"/>
            <a:ext cx="4772025" cy="3038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906B1-AC63-44FB-80E0-273772E26475}"/>
              </a:ext>
            </a:extLst>
          </p:cNvPr>
          <p:cNvSpPr txBox="1"/>
          <p:nvPr/>
        </p:nvSpPr>
        <p:spPr>
          <a:xfrm>
            <a:off x="6096000" y="2051415"/>
            <a:ext cx="56038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1., 1., 1.,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1., 1., 1., 1.,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1., 1., 1., 1., 1.,</a:t>
            </a:r>
            <a:r>
              <a:rPr lang="en-US" sz="1100" dirty="0">
                <a:solidFill>
                  <a:schemeClr val="bg1"/>
                </a:solidFill>
              </a:rPr>
              <a:t>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1., 1., 1., 1., 1., 1.,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1., 1., 1., 1., 1., 1.,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1., 1., 1., 1., 1., 1.,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1., 1., 1., 1., 1., 1.,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1., 1., 1., 1.,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1., 1., 1., 1.,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0.]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4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974E-7004-4973-B66A-53F88400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Channel 2: Binary “On the Board” 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906B1-AC63-44FB-80E0-273772E26475}"/>
              </a:ext>
            </a:extLst>
          </p:cNvPr>
          <p:cNvSpPr txBox="1"/>
          <p:nvPr/>
        </p:nvSpPr>
        <p:spPr>
          <a:xfrm>
            <a:off x="2176943" y="1615187"/>
            <a:ext cx="783811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rgbClr val="00B0F0"/>
              </a:solidFill>
            </a:endParaRPr>
          </a:p>
          <a:p>
            <a:pPr algn="ctr"/>
            <a:endParaRPr lang="en-US" sz="2000" dirty="0">
              <a:solidFill>
                <a:srgbClr val="00B0F0"/>
              </a:solidFill>
            </a:endParaRPr>
          </a:p>
          <a:p>
            <a:pPr algn="ctr"/>
            <a:r>
              <a:rPr lang="en-US" sz="2000" dirty="0">
                <a:solidFill>
                  <a:srgbClr val="00B0F0"/>
                </a:solidFill>
              </a:rPr>
              <a:t>1., </a:t>
            </a:r>
            <a:r>
              <a:rPr lang="en-US" sz="2000" dirty="0">
                <a:solidFill>
                  <a:schemeClr val="bg1"/>
                </a:solidFill>
              </a:rPr>
              <a:t>16 x 30 just all ones</a:t>
            </a:r>
          </a:p>
        </p:txBody>
      </p:sp>
    </p:spTree>
    <p:extLst>
      <p:ext uri="{BB962C8B-B14F-4D97-AF65-F5344CB8AC3E}">
        <p14:creationId xmlns:p14="http://schemas.microsoft.com/office/powerpoint/2010/main" val="368589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974E-7004-4973-B66A-53F88400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Channel 2: Binary “On the Board” 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906B1-AC63-44FB-80E0-273772E26475}"/>
              </a:ext>
            </a:extLst>
          </p:cNvPr>
          <p:cNvSpPr txBox="1"/>
          <p:nvPr/>
        </p:nvSpPr>
        <p:spPr>
          <a:xfrm>
            <a:off x="2176943" y="1660783"/>
            <a:ext cx="783811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0., 0., 0., 0., 0., 0., 0., 0., 0., 0., 0., 0., 0., 0., 0., 0., 0., 0., 0., 0., 0., 0., 0., 0., 0., 0., 0., 0., 0., 0., 0., 0.,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</a:t>
            </a:r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 </a:t>
            </a:r>
            <a:r>
              <a:rPr lang="en-US" sz="1200" dirty="0">
                <a:solidFill>
                  <a:schemeClr val="bg1"/>
                </a:solidFill>
              </a:rPr>
              <a:t>0.,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</a:t>
            </a:r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 </a:t>
            </a:r>
            <a:r>
              <a:rPr lang="en-US" sz="1200" dirty="0">
                <a:solidFill>
                  <a:schemeClr val="bg1"/>
                </a:solidFill>
              </a:rPr>
              <a:t>0.,</a:t>
            </a:r>
            <a:endParaRPr lang="en-US" sz="1200" dirty="0">
              <a:solidFill>
                <a:srgbClr val="00B0F0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</a:t>
            </a:r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 </a:t>
            </a:r>
            <a:r>
              <a:rPr lang="en-US" sz="1200" dirty="0">
                <a:solidFill>
                  <a:schemeClr val="bg1"/>
                </a:solidFill>
              </a:rPr>
              <a:t>0.,</a:t>
            </a:r>
            <a:endParaRPr lang="en-US" sz="1200" dirty="0">
              <a:solidFill>
                <a:srgbClr val="00B0F0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</a:t>
            </a:r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 </a:t>
            </a:r>
            <a:r>
              <a:rPr lang="en-US" sz="1200" dirty="0">
                <a:solidFill>
                  <a:schemeClr val="bg1"/>
                </a:solidFill>
              </a:rPr>
              <a:t>0.,</a:t>
            </a:r>
            <a:endParaRPr lang="en-US" sz="1200" dirty="0">
              <a:solidFill>
                <a:srgbClr val="00B0F0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</a:t>
            </a:r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 </a:t>
            </a:r>
            <a:r>
              <a:rPr lang="en-US" sz="1200" dirty="0">
                <a:solidFill>
                  <a:schemeClr val="bg1"/>
                </a:solidFill>
              </a:rPr>
              <a:t>0.,</a:t>
            </a:r>
            <a:endParaRPr lang="en-US" sz="1200" dirty="0">
              <a:solidFill>
                <a:srgbClr val="00B0F0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</a:t>
            </a:r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 </a:t>
            </a:r>
            <a:r>
              <a:rPr lang="en-US" sz="1200" dirty="0">
                <a:solidFill>
                  <a:schemeClr val="bg1"/>
                </a:solidFill>
              </a:rPr>
              <a:t>0.,</a:t>
            </a:r>
            <a:endParaRPr lang="en-US" sz="1200" dirty="0">
              <a:solidFill>
                <a:srgbClr val="00B0F0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</a:t>
            </a:r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 </a:t>
            </a:r>
            <a:r>
              <a:rPr lang="en-US" sz="1200" dirty="0">
                <a:solidFill>
                  <a:schemeClr val="bg1"/>
                </a:solidFill>
              </a:rPr>
              <a:t>0.,</a:t>
            </a:r>
            <a:endParaRPr lang="en-US" sz="1200" dirty="0">
              <a:solidFill>
                <a:srgbClr val="00B0F0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</a:t>
            </a:r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 </a:t>
            </a:r>
            <a:r>
              <a:rPr lang="en-US" sz="1200" dirty="0">
                <a:solidFill>
                  <a:schemeClr val="bg1"/>
                </a:solidFill>
              </a:rPr>
              <a:t>0.,</a:t>
            </a:r>
            <a:endParaRPr lang="en-US" sz="1200" dirty="0">
              <a:solidFill>
                <a:srgbClr val="00B0F0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</a:t>
            </a:r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 </a:t>
            </a:r>
            <a:r>
              <a:rPr lang="en-US" sz="1200" dirty="0">
                <a:solidFill>
                  <a:schemeClr val="bg1"/>
                </a:solidFill>
              </a:rPr>
              <a:t>0.,</a:t>
            </a:r>
            <a:endParaRPr lang="en-US" sz="1200" dirty="0">
              <a:solidFill>
                <a:srgbClr val="00B0F0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</a:t>
            </a:r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 </a:t>
            </a:r>
            <a:r>
              <a:rPr lang="en-US" sz="1200" dirty="0">
                <a:solidFill>
                  <a:schemeClr val="bg1"/>
                </a:solidFill>
              </a:rPr>
              <a:t>0.,</a:t>
            </a:r>
            <a:endParaRPr lang="en-US" sz="1200" dirty="0">
              <a:solidFill>
                <a:srgbClr val="00B0F0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</a:t>
            </a:r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 </a:t>
            </a:r>
            <a:r>
              <a:rPr lang="en-US" sz="1200" dirty="0">
                <a:solidFill>
                  <a:schemeClr val="bg1"/>
                </a:solidFill>
              </a:rPr>
              <a:t>0.,</a:t>
            </a:r>
            <a:endParaRPr lang="en-US" sz="1200" dirty="0">
              <a:solidFill>
                <a:srgbClr val="00B0F0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</a:t>
            </a:r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 </a:t>
            </a:r>
            <a:r>
              <a:rPr lang="en-US" sz="1200" dirty="0">
                <a:solidFill>
                  <a:schemeClr val="bg1"/>
                </a:solidFill>
              </a:rPr>
              <a:t>0.,</a:t>
            </a:r>
            <a:endParaRPr lang="en-US" sz="1200" dirty="0">
              <a:solidFill>
                <a:srgbClr val="00B0F0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</a:t>
            </a:r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 </a:t>
            </a:r>
            <a:r>
              <a:rPr lang="en-US" sz="1200" dirty="0">
                <a:solidFill>
                  <a:schemeClr val="bg1"/>
                </a:solidFill>
              </a:rPr>
              <a:t>0.,</a:t>
            </a:r>
            <a:endParaRPr lang="en-US" sz="1200" dirty="0">
              <a:solidFill>
                <a:srgbClr val="00B0F0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</a:t>
            </a:r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 </a:t>
            </a:r>
            <a:r>
              <a:rPr lang="en-US" sz="1200" dirty="0">
                <a:solidFill>
                  <a:schemeClr val="bg1"/>
                </a:solidFill>
              </a:rPr>
              <a:t>0.,</a:t>
            </a:r>
            <a:endParaRPr lang="en-US" sz="1200" dirty="0">
              <a:solidFill>
                <a:srgbClr val="00B0F0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</a:t>
            </a:r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 </a:t>
            </a:r>
            <a:r>
              <a:rPr lang="en-US" sz="1200" dirty="0">
                <a:solidFill>
                  <a:schemeClr val="bg1"/>
                </a:solidFill>
              </a:rPr>
              <a:t>0.,</a:t>
            </a:r>
            <a:endParaRPr lang="en-US" sz="1200" dirty="0">
              <a:solidFill>
                <a:srgbClr val="00B0F0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</a:t>
            </a:r>
            <a:r>
              <a:rPr lang="en-US" sz="1200" dirty="0">
                <a:solidFill>
                  <a:srgbClr val="00B0F0"/>
                </a:solidFill>
              </a:rPr>
              <a:t>1., 1., 1., 1., 1., 1., 1., 1., 1., 1., 1., 1., 1., 1., 1., 1., 1., 1., 1., 1., 1., 1., 1., 1., 1., 1., 1., 1., 1., 1., </a:t>
            </a:r>
            <a:r>
              <a:rPr lang="en-US" sz="1200" dirty="0">
                <a:solidFill>
                  <a:schemeClr val="bg1"/>
                </a:solidFill>
              </a:rPr>
              <a:t>0.,</a:t>
            </a:r>
            <a:endParaRPr lang="en-US" sz="1200" dirty="0">
              <a:solidFill>
                <a:srgbClr val="00B0F0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0., 0., 0., 0., 0., 0., 0., 0., 0., 0., 0., 0., 0., 0., 0., 0., 0., 0., 0., 0., 0., 0., 0., 0., 0., 0., 0., 0., 0., 0., 0., 0., 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0., zero-padding 1 for 3x3 filters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To output same dimension (16x30) for each conv2d layer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Let the model knows when it is near edges and corners 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4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974E-7004-4973-B66A-53F88400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Channel 3: One </a:t>
            </a:r>
            <a:r>
              <a:rPr lang="en-US" altLang="zh-CN" dirty="0">
                <a:solidFill>
                  <a:schemeClr val="bg1"/>
                </a:solidFill>
              </a:rPr>
              <a:t>Hot Encoding for 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E3625-FA18-4BDD-866D-4FB58CBD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371"/>
            <a:ext cx="4772025" cy="3038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906B1-AC63-44FB-80E0-273772E26475}"/>
              </a:ext>
            </a:extLst>
          </p:cNvPr>
          <p:cNvSpPr txBox="1"/>
          <p:nvPr/>
        </p:nvSpPr>
        <p:spPr>
          <a:xfrm>
            <a:off x="6096000" y="2051415"/>
            <a:ext cx="56038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1., 1., 1., 1.,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1., 1., 1., 1.,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1., 1.,</a:t>
            </a:r>
            <a:r>
              <a:rPr lang="en-US" sz="1100" dirty="0">
                <a:solidFill>
                  <a:schemeClr val="bg1"/>
                </a:solidFill>
              </a:rPr>
              <a:t> 0., 0., 0., 0., 0., 0., 0., 0., 0., 0., 0., 0., 0., 0., 0., 0.]</a:t>
            </a:r>
          </a:p>
        </p:txBody>
      </p:sp>
    </p:spTree>
    <p:extLst>
      <p:ext uri="{BB962C8B-B14F-4D97-AF65-F5344CB8AC3E}">
        <p14:creationId xmlns:p14="http://schemas.microsoft.com/office/powerpoint/2010/main" val="203379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974E-7004-4973-B66A-53F88400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Channel 4: One </a:t>
            </a:r>
            <a:r>
              <a:rPr lang="en-US" altLang="zh-CN" dirty="0">
                <a:solidFill>
                  <a:schemeClr val="bg1"/>
                </a:solidFill>
              </a:rPr>
              <a:t>Hot Encoding for 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E3625-FA18-4BDD-866D-4FB58CBD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371"/>
            <a:ext cx="4772025" cy="3038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906B1-AC63-44FB-80E0-273772E26475}"/>
              </a:ext>
            </a:extLst>
          </p:cNvPr>
          <p:cNvSpPr txBox="1"/>
          <p:nvPr/>
        </p:nvSpPr>
        <p:spPr>
          <a:xfrm>
            <a:off x="6096000" y="2059804"/>
            <a:ext cx="56038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</a:t>
            </a:r>
            <a:r>
              <a:rPr lang="en-US" sz="1100" dirty="0">
                <a:solidFill>
                  <a:srgbClr val="00B0F0"/>
                </a:solidFill>
              </a:rPr>
              <a:t>1., 1.,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1., 1., 1., </a:t>
            </a:r>
            <a:r>
              <a:rPr lang="en-US" sz="1100" dirty="0">
                <a:solidFill>
                  <a:schemeClr val="bg1"/>
                </a:solidFill>
              </a:rPr>
              <a:t>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</a:t>
            </a:r>
            <a:r>
              <a:rPr lang="en-US" sz="1100" dirty="0">
                <a:solidFill>
                  <a:srgbClr val="00B0F0"/>
                </a:solidFill>
              </a:rPr>
              <a:t>1.,</a:t>
            </a:r>
            <a:r>
              <a:rPr lang="en-US" sz="1100" dirty="0">
                <a:solidFill>
                  <a:schemeClr val="bg1"/>
                </a:solidFill>
              </a:rPr>
              <a:t>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0.]</a:t>
            </a:r>
          </a:p>
        </p:txBody>
      </p:sp>
    </p:spTree>
    <p:extLst>
      <p:ext uri="{BB962C8B-B14F-4D97-AF65-F5344CB8AC3E}">
        <p14:creationId xmlns:p14="http://schemas.microsoft.com/office/powerpoint/2010/main" val="388524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974E-7004-4973-B66A-53F88400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Channel 5: One </a:t>
            </a:r>
            <a:r>
              <a:rPr lang="en-US" altLang="zh-CN" dirty="0">
                <a:solidFill>
                  <a:schemeClr val="bg1"/>
                </a:solidFill>
              </a:rPr>
              <a:t>Hot Encoding for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E3625-FA18-4BDD-866D-4FB58CBD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371"/>
            <a:ext cx="4772025" cy="3038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906B1-AC63-44FB-80E0-273772E26475}"/>
              </a:ext>
            </a:extLst>
          </p:cNvPr>
          <p:cNvSpPr txBox="1"/>
          <p:nvPr/>
        </p:nvSpPr>
        <p:spPr>
          <a:xfrm>
            <a:off x="6096000" y="2059804"/>
            <a:ext cx="56038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0., 0., 0., 0.]</a:t>
            </a:r>
          </a:p>
        </p:txBody>
      </p:sp>
    </p:spTree>
    <p:extLst>
      <p:ext uri="{BB962C8B-B14F-4D97-AF65-F5344CB8AC3E}">
        <p14:creationId xmlns:p14="http://schemas.microsoft.com/office/powerpoint/2010/main" val="3167676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974E-7004-4973-B66A-53F88400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Channel 6: One </a:t>
            </a:r>
            <a:r>
              <a:rPr lang="en-US" altLang="zh-CN" dirty="0">
                <a:solidFill>
                  <a:schemeClr val="bg1"/>
                </a:solidFill>
              </a:rPr>
              <a:t>Hot Encoding for 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E3625-FA18-4BDD-866D-4FB58CBD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371"/>
            <a:ext cx="4772025" cy="3038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906B1-AC63-44FB-80E0-273772E26475}"/>
              </a:ext>
            </a:extLst>
          </p:cNvPr>
          <p:cNvSpPr txBox="1"/>
          <p:nvPr/>
        </p:nvSpPr>
        <p:spPr>
          <a:xfrm>
            <a:off x="6096000" y="2059804"/>
            <a:ext cx="56038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</a:t>
            </a:r>
            <a:r>
              <a:rPr lang="en-US" sz="1100" dirty="0">
                <a:solidFill>
                  <a:srgbClr val="00B0F0"/>
                </a:solidFill>
              </a:rPr>
              <a:t>1., </a:t>
            </a:r>
            <a:r>
              <a:rPr lang="en-US" sz="1100" dirty="0">
                <a:solidFill>
                  <a:schemeClr val="bg1"/>
                </a:solidFill>
              </a:rPr>
              <a:t>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0., 0., 0., 0.]</a:t>
            </a:r>
          </a:p>
        </p:txBody>
      </p:sp>
    </p:spTree>
    <p:extLst>
      <p:ext uri="{BB962C8B-B14F-4D97-AF65-F5344CB8AC3E}">
        <p14:creationId xmlns:p14="http://schemas.microsoft.com/office/powerpoint/2010/main" val="14652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974E-7004-4973-B66A-53F88400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Channel 7-11: One </a:t>
            </a:r>
            <a:r>
              <a:rPr lang="en-US" altLang="zh-CN" dirty="0">
                <a:solidFill>
                  <a:schemeClr val="bg1"/>
                </a:solidFill>
              </a:rPr>
              <a:t>Hot Encoding for 4-8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E3625-FA18-4BDD-866D-4FB58CBD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371"/>
            <a:ext cx="4772025" cy="3038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906B1-AC63-44FB-80E0-273772E26475}"/>
              </a:ext>
            </a:extLst>
          </p:cNvPr>
          <p:cNvSpPr txBox="1"/>
          <p:nvPr/>
        </p:nvSpPr>
        <p:spPr>
          <a:xfrm>
            <a:off x="6096000" y="2059804"/>
            <a:ext cx="56038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0., 0., 0., 0.]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[0., 0., 0., 0., 0., 0., 0., 0., 0., 0., 0., 0.,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0., 0., 0., 0., 0., 0., 0., 0., 0., 0., 0., 0., 0., 0., 0., 0., 0., 0.]</a:t>
            </a:r>
          </a:p>
        </p:txBody>
      </p:sp>
    </p:spTree>
    <p:extLst>
      <p:ext uri="{BB962C8B-B14F-4D97-AF65-F5344CB8AC3E}">
        <p14:creationId xmlns:p14="http://schemas.microsoft.com/office/powerpoint/2010/main" val="110144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28B6-9819-4731-B28B-469B2619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Minesweeper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FB13B-47F9-41E8-80CF-F558038E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6001"/>
            <a:ext cx="1438275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FCE5CC-A755-40DF-992B-5D5869BDF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122" y="1856326"/>
            <a:ext cx="2667000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A93B97-174D-4ADC-9672-21E3DB27E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770" y="1856326"/>
            <a:ext cx="4819650" cy="3105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E3F6C3-FB6B-4222-8024-2A8AF9514F55}"/>
              </a:ext>
            </a:extLst>
          </p:cNvPr>
          <p:cNvSpPr txBox="1"/>
          <p:nvPr/>
        </p:nvSpPr>
        <p:spPr>
          <a:xfrm>
            <a:off x="789744" y="5134062"/>
            <a:ext cx="153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Beginner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8 x 8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10 mines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6EBAA-8B63-4087-8CE6-24CA8E893CFF}"/>
              </a:ext>
            </a:extLst>
          </p:cNvPr>
          <p:cNvSpPr txBox="1"/>
          <p:nvPr/>
        </p:nvSpPr>
        <p:spPr>
          <a:xfrm>
            <a:off x="3816029" y="5134062"/>
            <a:ext cx="153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Intermediate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16 x 16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40 mines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ED21D-FCE3-493B-9BE9-D319E009A2F9}"/>
              </a:ext>
            </a:extLst>
          </p:cNvPr>
          <p:cNvSpPr txBox="1"/>
          <p:nvPr/>
        </p:nvSpPr>
        <p:spPr>
          <a:xfrm>
            <a:off x="8533002" y="5134062"/>
            <a:ext cx="153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Expert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16 x 30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99 mines</a:t>
            </a:r>
          </a:p>
        </p:txBody>
      </p:sp>
    </p:spTree>
    <p:extLst>
      <p:ext uri="{BB962C8B-B14F-4D97-AF65-F5344CB8AC3E}">
        <p14:creationId xmlns:p14="http://schemas.microsoft.com/office/powerpoint/2010/main" val="426058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E0C5-15A5-45F2-9915-AB3B09DF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Bechtel's Board Benchmark Value (3BV)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546B-452D-4B32-9CA9-3F5EBCF6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BDFE0-62EC-46EC-BD8D-B04F3DCF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http://www.stephan-bechtel.de/3bv.htm</a:t>
            </a:r>
          </a:p>
        </p:txBody>
      </p:sp>
    </p:spTree>
    <p:extLst>
      <p:ext uri="{BB962C8B-B14F-4D97-AF65-F5344CB8AC3E}">
        <p14:creationId xmlns:p14="http://schemas.microsoft.com/office/powerpoint/2010/main" val="132805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E0C5-15A5-45F2-9915-AB3B09DF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Bechtel's Board Benchmark Value (3BV)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546B-452D-4B32-9CA9-3F5EBCF6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minimum number of left button clicks to win current game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BDFE0-62EC-46EC-BD8D-B04F3DCF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http://www.stephan-bechtel.de/3bv.htm</a:t>
            </a:r>
          </a:p>
        </p:txBody>
      </p:sp>
    </p:spTree>
    <p:extLst>
      <p:ext uri="{BB962C8B-B14F-4D97-AF65-F5344CB8AC3E}">
        <p14:creationId xmlns:p14="http://schemas.microsoft.com/office/powerpoint/2010/main" val="123298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E0C5-15A5-45F2-9915-AB3B09DF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Bechtel's Board Benchmark Value (3BV)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546B-452D-4B32-9CA9-3F5EBCF6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minimum number of left button clicks to win current game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Usually used to indicate the difficulty of current board.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BDFE0-62EC-46EC-BD8D-B04F3DCF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http://www.stephan-bechtel.de/3bv.htm</a:t>
            </a:r>
          </a:p>
        </p:txBody>
      </p:sp>
    </p:spTree>
    <p:extLst>
      <p:ext uri="{BB962C8B-B14F-4D97-AF65-F5344CB8AC3E}">
        <p14:creationId xmlns:p14="http://schemas.microsoft.com/office/powerpoint/2010/main" val="404348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E0C5-15A5-45F2-9915-AB3B09DF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Bechtel's Board Benchmark Value (3BV)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546B-452D-4B32-9CA9-3F5EBCF6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minimum number of left button clicks to win current game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Usually used to indicate the difficulty of current board.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BDFE0-62EC-46EC-BD8D-B04F3DCF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http://www.stephan-bechtel.de/3bv.htm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3FADF1-F0A9-4767-842B-3B672E35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398" y="3140374"/>
            <a:ext cx="2181225" cy="2181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D5382-7C5D-43F5-B0E2-164EF5E0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588" y="3111799"/>
            <a:ext cx="2247900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7F53D-28B1-427C-A395-6DED81D58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025" y="3140374"/>
            <a:ext cx="2228850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E0CFF5-9548-4EBA-82FB-17288E44D043}"/>
              </a:ext>
            </a:extLst>
          </p:cNvPr>
          <p:cNvSpPr txBox="1"/>
          <p:nvPr/>
        </p:nvSpPr>
        <p:spPr>
          <a:xfrm>
            <a:off x="998290" y="5564615"/>
            <a:ext cx="283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3BV = 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3BV Solved % = 1/1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1360D7-E0FE-4314-A11D-7B43A7CF69E9}"/>
              </a:ext>
            </a:extLst>
          </p:cNvPr>
          <p:cNvSpPr txBox="1"/>
          <p:nvPr/>
        </p:nvSpPr>
        <p:spPr>
          <a:xfrm>
            <a:off x="4723002" y="5564615"/>
            <a:ext cx="291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3BV = 4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3BV Solved % = 4/4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14485E-45CA-4B62-9A08-EE75F1A7E104}"/>
              </a:ext>
            </a:extLst>
          </p:cNvPr>
          <p:cNvSpPr txBox="1"/>
          <p:nvPr/>
        </p:nvSpPr>
        <p:spPr>
          <a:xfrm>
            <a:off x="7226765" y="5567329"/>
            <a:ext cx="291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3BV = 4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3BV Solved % = 1/4</a:t>
            </a:r>
          </a:p>
        </p:txBody>
      </p:sp>
    </p:spTree>
    <p:extLst>
      <p:ext uri="{BB962C8B-B14F-4D97-AF65-F5344CB8AC3E}">
        <p14:creationId xmlns:p14="http://schemas.microsoft.com/office/powerpoint/2010/main" val="193964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F5D7-9FC5-44B5-814A-15CA23FE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#opened grids / #total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5D3A-6975-49CF-ACC2-79CBF11E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3BV Solved % is better</a:t>
            </a:r>
          </a:p>
        </p:txBody>
      </p:sp>
    </p:spTree>
    <p:extLst>
      <p:ext uri="{BB962C8B-B14F-4D97-AF65-F5344CB8AC3E}">
        <p14:creationId xmlns:p14="http://schemas.microsoft.com/office/powerpoint/2010/main" val="74961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F5D7-9FC5-44B5-814A-15CA23FE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#opened grids / #total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5D3A-6975-49CF-ACC2-79CBF11E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3BV Solved % is better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Can be over optimistic and biased</a:t>
            </a:r>
          </a:p>
        </p:txBody>
      </p:sp>
    </p:spTree>
    <p:extLst>
      <p:ext uri="{BB962C8B-B14F-4D97-AF65-F5344CB8AC3E}">
        <p14:creationId xmlns:p14="http://schemas.microsoft.com/office/powerpoint/2010/main" val="288237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6D2DB4-1FC7-4A41-A26D-8CAAEF57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89" y="1464133"/>
            <a:ext cx="4772025" cy="3057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C2DDB-60C3-4608-BAD7-AB8DC714A08F}"/>
              </a:ext>
            </a:extLst>
          </p:cNvPr>
          <p:cNvSpPr txBox="1"/>
          <p:nvPr/>
        </p:nvSpPr>
        <p:spPr>
          <a:xfrm>
            <a:off x="1315063" y="4756557"/>
            <a:ext cx="430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#opened / # total =  51 / 480 = 10.625%</a:t>
            </a:r>
          </a:p>
          <a:p>
            <a:r>
              <a:rPr lang="en-US" dirty="0">
                <a:solidFill>
                  <a:schemeClr val="bg1"/>
                </a:solidFill>
              </a:rPr>
              <a:t>3BV Solved % = 1 / 142 =  0.7%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ECC7EA-A389-4338-B2B8-049139178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29" y="1473658"/>
            <a:ext cx="4786936" cy="305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4A952-3B72-4F22-A38B-113B48D1FC48}"/>
              </a:ext>
            </a:extLst>
          </p:cNvPr>
          <p:cNvSpPr txBox="1"/>
          <p:nvPr/>
        </p:nvSpPr>
        <p:spPr>
          <a:xfrm>
            <a:off x="6752014" y="4756557"/>
            <a:ext cx="430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#opened / # total =  1 / 480 = 0.2%</a:t>
            </a:r>
          </a:p>
          <a:p>
            <a:r>
              <a:rPr lang="en-US" dirty="0">
                <a:solidFill>
                  <a:schemeClr val="bg1"/>
                </a:solidFill>
              </a:rPr>
              <a:t>3BV Solved % = 1 / 166 =  0.6%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0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8384</Words>
  <Application>Microsoft Office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Minesweeper AI</vt:lpstr>
      <vt:lpstr>Minesweeper Game</vt:lpstr>
      <vt:lpstr>Bechtel's Board Benchmark Value (3BV)</vt:lpstr>
      <vt:lpstr>Bechtel's Board Benchmark Value (3BV)</vt:lpstr>
      <vt:lpstr>Bechtel's Board Benchmark Value (3BV)</vt:lpstr>
      <vt:lpstr>Bechtel's Board Benchmark Value (3BV)</vt:lpstr>
      <vt:lpstr>#opened grids / #total grids</vt:lpstr>
      <vt:lpstr>#opened grids / #total grids</vt:lpstr>
      <vt:lpstr>PowerPoint Presentation</vt:lpstr>
      <vt:lpstr>Input</vt:lpstr>
      <vt:lpstr>Channel 1: Binary Revealed Map</vt:lpstr>
      <vt:lpstr>Channel 2: Binary “On the Board” Map</vt:lpstr>
      <vt:lpstr>Channel 2: Binary “On the Board” Map</vt:lpstr>
      <vt:lpstr>Channel 3: One Hot Encoding for 0</vt:lpstr>
      <vt:lpstr>Channel 4: One Hot Encoding for 1</vt:lpstr>
      <vt:lpstr>Channel 5: One Hot Encoding for 2</vt:lpstr>
      <vt:lpstr>Channel 6: One Hot Encoding for 3</vt:lpstr>
      <vt:lpstr>Channel 7-11: One Hot Encoding for 4-8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 AI</dc:title>
  <dc:creator>Yang Liu</dc:creator>
  <cp:lastModifiedBy>Yang Liu</cp:lastModifiedBy>
  <cp:revision>15</cp:revision>
  <dcterms:created xsi:type="dcterms:W3CDTF">2020-06-12T06:57:17Z</dcterms:created>
  <dcterms:modified xsi:type="dcterms:W3CDTF">2020-06-12T09:15:24Z</dcterms:modified>
</cp:coreProperties>
</file>