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70" r:id="rId14"/>
    <p:sldId id="273" r:id="rId15"/>
    <p:sldId id="274" r:id="rId16"/>
    <p:sldId id="265" r:id="rId17"/>
    <p:sldId id="266" r:id="rId18"/>
    <p:sldId id="267" r:id="rId19"/>
    <p:sldId id="268" r:id="rId20"/>
    <p:sldId id="269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64FEBD-7161-48D7-9431-1E1AC67F8774}">
          <p14:sldIdLst>
            <p14:sldId id="256"/>
            <p14:sldId id="275"/>
            <p14:sldId id="257"/>
            <p14:sldId id="258"/>
            <p14:sldId id="259"/>
            <p14:sldId id="276"/>
            <p14:sldId id="277"/>
            <p14:sldId id="260"/>
            <p14:sldId id="261"/>
            <p14:sldId id="262"/>
            <p14:sldId id="263"/>
            <p14:sldId id="264"/>
            <p14:sldId id="270"/>
            <p14:sldId id="273"/>
            <p14:sldId id="274"/>
            <p14:sldId id="265"/>
            <p14:sldId id="266"/>
            <p14:sldId id="267"/>
            <p14:sldId id="268"/>
            <p14:sldId id="269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5DD4-B613-499A-85D6-D35DE56C3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E066-C6E0-4731-B80A-D2DE8CF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FF39-AC24-492C-B6AF-F78FD962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97" y="506285"/>
            <a:ext cx="2942286" cy="7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45899-2BB5-4E37-AFCF-CE17A2C62C07}"/>
              </a:ext>
            </a:extLst>
          </p:cNvPr>
          <p:cNvSpPr txBox="1"/>
          <p:nvPr/>
        </p:nvSpPr>
        <p:spPr>
          <a:xfrm>
            <a:off x="3170378" y="55757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Khurram Raheel</a:t>
            </a:r>
          </a:p>
        </p:txBody>
      </p:sp>
    </p:spTree>
    <p:extLst>
      <p:ext uri="{BB962C8B-B14F-4D97-AF65-F5344CB8AC3E}">
        <p14:creationId xmlns:p14="http://schemas.microsoft.com/office/powerpoint/2010/main" val="257822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C55-1A79-4B28-A469-2FF81522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E879-B249-4129-BF9B-F3C6CC89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can alter the size, visibility, color and any other custom modifications.</a:t>
            </a:r>
          </a:p>
          <a:p>
            <a:endParaRPr lang="en-US" dirty="0"/>
          </a:p>
          <a:p>
            <a:r>
              <a:rPr lang="en-US" dirty="0"/>
              <a:t>Attributes provide additional information about tags.</a:t>
            </a:r>
          </a:p>
          <a:p>
            <a:endParaRPr lang="en-US" dirty="0"/>
          </a:p>
          <a:p>
            <a:r>
              <a:rPr lang="en-US" b="1" dirty="0"/>
              <a:t>Example&gt;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id, name, style, class etc.</a:t>
            </a:r>
          </a:p>
        </p:txBody>
      </p:sp>
    </p:spTree>
    <p:extLst>
      <p:ext uri="{BB962C8B-B14F-4D97-AF65-F5344CB8AC3E}">
        <p14:creationId xmlns:p14="http://schemas.microsoft.com/office/powerpoint/2010/main" val="245340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AA8F-479D-40E4-9804-25E01D17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E9F7-0A96-4DF6-87BA-0EA735F5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Purpose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section,</a:t>
            </a:r>
          </a:p>
          <a:p>
            <a:pPr marL="0" indent="0">
              <a:buNone/>
            </a:pPr>
            <a:r>
              <a:rPr lang="en-US" dirty="0"/>
              <a:t>aside,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Purpose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1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4B8D-6CA8-473F-A2F2-E5ABA592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927C-3DD1-4F77-A406-78601669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helps us in structuring the layout of our web pages. Combining the given HTML tabs in different ways, we produce elegant websites.</a:t>
            </a:r>
          </a:p>
        </p:txBody>
      </p:sp>
    </p:spTree>
    <p:extLst>
      <p:ext uri="{BB962C8B-B14F-4D97-AF65-F5344CB8AC3E}">
        <p14:creationId xmlns:p14="http://schemas.microsoft.com/office/powerpoint/2010/main" val="179457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7529-DFA2-4D31-B452-239DCEA1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makes up webpages!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C34-3EBC-4DEF-A997-8FBAAAE2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gather up together produce HTML sites.</a:t>
            </a:r>
          </a:p>
        </p:txBody>
      </p:sp>
      <p:pic>
        <p:nvPicPr>
          <p:cNvPr id="1026" name="Picture 2" descr="Image result for bricks wall png">
            <a:extLst>
              <a:ext uri="{FF2B5EF4-FFF2-40B4-BE49-F238E27FC236}">
                <a16:creationId xmlns:a16="http://schemas.microsoft.com/office/drawing/2014/main" id="{3166EEB9-E34F-4BF0-9C91-51C1A1F3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7" y="3499066"/>
            <a:ext cx="5190186" cy="24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FF4859-5335-4B0A-B450-3DBAD8CF5190}"/>
              </a:ext>
            </a:extLst>
          </p:cNvPr>
          <p:cNvSpPr/>
          <p:nvPr/>
        </p:nvSpPr>
        <p:spPr>
          <a:xfrm>
            <a:off x="6096000" y="3039414"/>
            <a:ext cx="5701048" cy="305421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CF0BE-0A5C-4997-AF10-FBE9676AD833}"/>
              </a:ext>
            </a:extLst>
          </p:cNvPr>
          <p:cNvSpPr/>
          <p:nvPr/>
        </p:nvSpPr>
        <p:spPr>
          <a:xfrm>
            <a:off x="6431387" y="4941980"/>
            <a:ext cx="1916806" cy="8928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A8CD2-E23A-4C50-ADC0-2872C2DED8B3}"/>
              </a:ext>
            </a:extLst>
          </p:cNvPr>
          <p:cNvSpPr/>
          <p:nvPr/>
        </p:nvSpPr>
        <p:spPr>
          <a:xfrm>
            <a:off x="8988379" y="4734533"/>
            <a:ext cx="2650366" cy="1333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E78B73-C3F8-4296-95AC-29850E1C975D}"/>
              </a:ext>
            </a:extLst>
          </p:cNvPr>
          <p:cNvSpPr/>
          <p:nvPr/>
        </p:nvSpPr>
        <p:spPr>
          <a:xfrm>
            <a:off x="9658618" y="5563673"/>
            <a:ext cx="1404335" cy="4656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23664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49A-7DCD-40F5-9377-3B6BA871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5D5-3B83-4640-93CE-23F8F85A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general concept given to all type of supported objects 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of nodes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Tags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&lt;h1&gt;My HTML&lt;/h1&gt;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Attributes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class=“city”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Comments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&lt;!– This is my comment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Text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some text in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067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6591-904C-456D-BD22-1B5FF08E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node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F91D-BAA1-4EE7-91ED-6F93303B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&lt;span id=‘</a:t>
            </a:r>
            <a:r>
              <a:rPr lang="en-US" sz="3300" b="1" dirty="0"/>
              <a:t>mySpan</a:t>
            </a:r>
            <a:r>
              <a:rPr lang="en-US" sz="3300" dirty="0"/>
              <a:t>’&gt; This is my span&lt;/span&gt;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5400" dirty="0"/>
            </a:br>
            <a:r>
              <a:rPr lang="en-US" sz="5400" dirty="0"/>
              <a:t>mySpan</a:t>
            </a:r>
            <a:r>
              <a:rPr lang="en-US" sz="5400" b="1" dirty="0"/>
              <a:t>.</a:t>
            </a:r>
            <a:r>
              <a:rPr lang="en-US" sz="5400" dirty="0">
                <a:solidFill>
                  <a:srgbClr val="FFC000"/>
                </a:solidFill>
              </a:rPr>
              <a:t>nodeType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C000"/>
                </a:solidFill>
              </a:rPr>
              <a:t>//1</a:t>
            </a:r>
            <a:br>
              <a:rPr lang="en-US" sz="5400" dirty="0">
                <a:solidFill>
                  <a:srgbClr val="FFC000"/>
                </a:solidFill>
              </a:rPr>
            </a:br>
            <a:endParaRPr lang="en-US" sz="5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500" b="1" dirty="0"/>
              <a:t>Comment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C000"/>
                </a:solidFill>
              </a:rPr>
              <a:t>//8</a:t>
            </a:r>
            <a:br>
              <a:rPr lang="en-US" sz="3500" b="1" dirty="0">
                <a:solidFill>
                  <a:srgbClr val="FFC000"/>
                </a:solidFill>
              </a:rPr>
            </a:br>
            <a:br>
              <a:rPr lang="en-US" sz="3500" b="1" dirty="0">
                <a:solidFill>
                  <a:srgbClr val="FFC000"/>
                </a:solidFill>
              </a:rPr>
            </a:br>
            <a:endParaRPr lang="en-US" sz="35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500" b="1" dirty="0"/>
              <a:t>Text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C000"/>
                </a:solidFill>
              </a:rPr>
              <a:t>//3</a:t>
            </a:r>
            <a:br>
              <a:rPr lang="en-US" sz="3500" b="1" dirty="0">
                <a:solidFill>
                  <a:srgbClr val="FFC000"/>
                </a:solidFill>
              </a:rPr>
            </a:br>
            <a:endParaRPr lang="en-US" sz="3900" dirty="0">
              <a:solidFill>
                <a:srgbClr val="FFC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596EDA-FD3E-42AC-8D99-559C41A0C82F}"/>
              </a:ext>
            </a:extLst>
          </p:cNvPr>
          <p:cNvCxnSpPr>
            <a:cxnSpLocks/>
          </p:cNvCxnSpPr>
          <p:nvPr/>
        </p:nvCxnSpPr>
        <p:spPr>
          <a:xfrm flipH="1">
            <a:off x="1670756" y="2393244"/>
            <a:ext cx="626533" cy="643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4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3976-B215-4440-A4DE-CC4443A0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5808-50DB-4B19-A592-09756CAD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552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&lt;!DOCTYPE html&gt;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(It’s an HTML5 document)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&lt;html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(HEAD Section all the additional information and expected behavior of our HTML document)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&lt;meta charset="UTF-8"&gt;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&lt;title&gt;Document&lt;/title&gt;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(All the visible content will reside inside the body tag)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5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4CC1-85F4-4DBC-9A92-36644217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491B-281F-428B-841C-BED2167D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tags posses attributes which are not applicable on other tags.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&lt;img src=“cat.jpg” 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&lt;div src=“cat.jpg”&gt;&lt;/div&gt;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&lt;video src=“my-video.mp4”&gt;&lt;/video&gt;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83AB3A-B6F2-45BA-B798-6364317CB0A1}"/>
              </a:ext>
            </a:extLst>
          </p:cNvPr>
          <p:cNvCxnSpPr/>
          <p:nvPr/>
        </p:nvCxnSpPr>
        <p:spPr>
          <a:xfrm flipH="1">
            <a:off x="770586" y="4481848"/>
            <a:ext cx="4250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1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0ADE-3B53-4FE7-9389-888330EF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COMMONLY USED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2A27-13E6-4F30-A7E0-F6A2F989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 / OL</a:t>
            </a:r>
          </a:p>
          <a:p>
            <a:r>
              <a:rPr lang="en-US" dirty="0"/>
              <a:t>DIV, SECTION, SPAN</a:t>
            </a:r>
            <a:br>
              <a:rPr lang="en-US" dirty="0"/>
            </a:br>
            <a:r>
              <a:rPr lang="en-US" dirty="0"/>
              <a:t>TABLE,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1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403-E74F-4D10-A2B1-A3CC3ED3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F12C-3C4F-4AF1-8B80-A3B5D859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Used to structure a HTML list which encompasses multiple items.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&lt;ul&gt;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(Unordered list starts)</a:t>
            </a:r>
            <a:b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&lt;li&gt;Pakistan&lt;/li&gt; (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&lt;li&gt;India&lt;/li&gt;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&lt;li&gt;Iran&lt;/li&gt;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&lt;/ul&gt;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(Unordered list ends)</a:t>
            </a:r>
            <a:br>
              <a:rPr lang="en-US" sz="2800" dirty="0">
                <a:solidFill>
                  <a:srgbClr val="00B0F0"/>
                </a:solidFill>
              </a:rPr>
            </a:br>
            <a:br>
              <a:rPr lang="en-US" sz="2800" dirty="0">
                <a:solidFill>
                  <a:srgbClr val="00B0F0"/>
                </a:solidFill>
              </a:rPr>
            </a:b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rgbClr val="FFC000"/>
                </a:solidFill>
              </a:rPr>
              <a:t>Note&gt;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UL only contains li tags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9D711-DDA8-4475-A9BF-90FEB822B617}"/>
              </a:ext>
            </a:extLst>
          </p:cNvPr>
          <p:cNvSpPr txBox="1"/>
          <p:nvPr/>
        </p:nvSpPr>
        <p:spPr>
          <a:xfrm>
            <a:off x="6259130" y="3255573"/>
            <a:ext cx="50485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(Ordered(Numbered) list starts)</a:t>
            </a:r>
            <a:b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&lt;li&gt;Pakistan&lt;/li&gt; 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item)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&lt;li&gt;India&lt;/li&gt;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&lt;li&gt;Iran&lt;/li&gt;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(Ordered(Numbered) list ends)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425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26E567-9314-47DD-A86D-7F931A8C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66" y="548899"/>
            <a:ext cx="7366028" cy="57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5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D546-5343-4CE9-ABE7-7ACE73D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COMMONLY USED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0341-9D50-482A-957B-D39BFBDC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</a:t>
            </a:r>
            <a:br>
              <a:rPr lang="en-US" dirty="0"/>
            </a:br>
            <a:r>
              <a:rPr lang="en-US" dirty="0"/>
              <a:t>  The most general purpose HTML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division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 An HTML element for structuring tabular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6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5ACB-D9E0-4592-BD19-A9AE51FA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2050" name="Picture 2" descr="Image result for html table">
            <a:extLst>
              <a:ext uri="{FF2B5EF4-FFF2-40B4-BE49-F238E27FC236}">
                <a16:creationId xmlns:a16="http://schemas.microsoft.com/office/drawing/2014/main" id="{A450D614-F95E-46D5-816C-1A9C253D5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30" y="2246303"/>
            <a:ext cx="7057288" cy="328246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B3D056-DAE4-4F7E-934A-B94299A50F2F}"/>
              </a:ext>
            </a:extLst>
          </p:cNvPr>
          <p:cNvCxnSpPr/>
          <p:nvPr/>
        </p:nvCxnSpPr>
        <p:spPr>
          <a:xfrm>
            <a:off x="1622739" y="3013656"/>
            <a:ext cx="8023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FBB64E-CC86-4A47-ABC4-EEF38F32B212}"/>
              </a:ext>
            </a:extLst>
          </p:cNvPr>
          <p:cNvCxnSpPr/>
          <p:nvPr/>
        </p:nvCxnSpPr>
        <p:spPr>
          <a:xfrm>
            <a:off x="1607712" y="3732725"/>
            <a:ext cx="8023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5B9A83-EC65-4D0F-B48D-EA5EC923A7DB}"/>
              </a:ext>
            </a:extLst>
          </p:cNvPr>
          <p:cNvCxnSpPr/>
          <p:nvPr/>
        </p:nvCxnSpPr>
        <p:spPr>
          <a:xfrm>
            <a:off x="1607713" y="4376667"/>
            <a:ext cx="8023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560FDD-5C6E-48B5-834C-D633F0163D52}"/>
              </a:ext>
            </a:extLst>
          </p:cNvPr>
          <p:cNvCxnSpPr/>
          <p:nvPr/>
        </p:nvCxnSpPr>
        <p:spPr>
          <a:xfrm>
            <a:off x="1646349" y="5046371"/>
            <a:ext cx="8023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99CF28-8304-4D1C-8C9E-39EFE39325EB}"/>
              </a:ext>
            </a:extLst>
          </p:cNvPr>
          <p:cNvSpPr txBox="1"/>
          <p:nvPr/>
        </p:nvSpPr>
        <p:spPr>
          <a:xfrm>
            <a:off x="9703158" y="2828990"/>
            <a:ext cx="42191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AEEC4-F3AD-499D-9E99-6D3708EE300C}"/>
              </a:ext>
            </a:extLst>
          </p:cNvPr>
          <p:cNvSpPr txBox="1"/>
          <p:nvPr/>
        </p:nvSpPr>
        <p:spPr>
          <a:xfrm>
            <a:off x="9701010" y="3535179"/>
            <a:ext cx="42191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A6A42-E4A4-4039-8391-D9FE0A0CBFE9}"/>
              </a:ext>
            </a:extLst>
          </p:cNvPr>
          <p:cNvSpPr txBox="1"/>
          <p:nvPr/>
        </p:nvSpPr>
        <p:spPr>
          <a:xfrm>
            <a:off x="9698863" y="4164094"/>
            <a:ext cx="42191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119B6-AA46-4279-931D-BA732A2DE033}"/>
              </a:ext>
            </a:extLst>
          </p:cNvPr>
          <p:cNvSpPr txBox="1"/>
          <p:nvPr/>
        </p:nvSpPr>
        <p:spPr>
          <a:xfrm>
            <a:off x="9724620" y="4833796"/>
            <a:ext cx="42191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620C8-AB92-4852-BA58-C86CEFE4E252}"/>
              </a:ext>
            </a:extLst>
          </p:cNvPr>
          <p:cNvCxnSpPr/>
          <p:nvPr/>
        </p:nvCxnSpPr>
        <p:spPr>
          <a:xfrm flipV="1">
            <a:off x="2895600" y="1918952"/>
            <a:ext cx="0" cy="38636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370C6-8D13-4149-9C4F-EA2E7650FEEA}"/>
              </a:ext>
            </a:extLst>
          </p:cNvPr>
          <p:cNvCxnSpPr/>
          <p:nvPr/>
        </p:nvCxnSpPr>
        <p:spPr>
          <a:xfrm flipV="1">
            <a:off x="4516191" y="1918952"/>
            <a:ext cx="0" cy="38636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5B86AF-6E07-434E-9C7B-BD147466F5E1}"/>
              </a:ext>
            </a:extLst>
          </p:cNvPr>
          <p:cNvCxnSpPr/>
          <p:nvPr/>
        </p:nvCxnSpPr>
        <p:spPr>
          <a:xfrm flipV="1">
            <a:off x="5919988" y="1918952"/>
            <a:ext cx="0" cy="38636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E7340-5505-4161-9CC7-17E17AE23B65}"/>
              </a:ext>
            </a:extLst>
          </p:cNvPr>
          <p:cNvCxnSpPr/>
          <p:nvPr/>
        </p:nvCxnSpPr>
        <p:spPr>
          <a:xfrm flipV="1">
            <a:off x="7710152" y="1918952"/>
            <a:ext cx="0" cy="38636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8B99F0-6FF0-4B87-9B3D-EE4E1709CBF6}"/>
              </a:ext>
            </a:extLst>
          </p:cNvPr>
          <p:cNvSpPr txBox="1"/>
          <p:nvPr/>
        </p:nvSpPr>
        <p:spPr>
          <a:xfrm>
            <a:off x="2684644" y="1493295"/>
            <a:ext cx="4539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309C6-503F-47AF-A1C2-D87508189ED9}"/>
              </a:ext>
            </a:extLst>
          </p:cNvPr>
          <p:cNvSpPr txBox="1"/>
          <p:nvPr/>
        </p:nvSpPr>
        <p:spPr>
          <a:xfrm>
            <a:off x="4289206" y="1500467"/>
            <a:ext cx="4539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48EE9-FDF3-4BA5-A47E-0DF195CD58FC}"/>
              </a:ext>
            </a:extLst>
          </p:cNvPr>
          <p:cNvSpPr txBox="1"/>
          <p:nvPr/>
        </p:nvSpPr>
        <p:spPr>
          <a:xfrm>
            <a:off x="5666783" y="1493295"/>
            <a:ext cx="4539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EFF33-A6DB-438E-B960-A38E89485E41}"/>
              </a:ext>
            </a:extLst>
          </p:cNvPr>
          <p:cNvSpPr txBox="1"/>
          <p:nvPr/>
        </p:nvSpPr>
        <p:spPr>
          <a:xfrm>
            <a:off x="7483167" y="1513346"/>
            <a:ext cx="4539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160489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07D9-FD3C-4284-A2BC-BF36D612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B92D2-3DA5-4B66-B93D-F22A667D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13" y="2417798"/>
            <a:ext cx="9423574" cy="34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1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A0BF-C469-48BC-B228-C3F47D4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52A2-EDFD-4F36-89C0-9C231416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HTML (</a:t>
            </a:r>
            <a:r>
              <a:rPr lang="en-US" sz="3600" dirty="0">
                <a:solidFill>
                  <a:srgbClr val="FFFF00"/>
                </a:solidFill>
              </a:rPr>
              <a:t>Hyper Text Markup Language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000" dirty="0"/>
              <a:t>1). A </a:t>
            </a:r>
            <a:r>
              <a:rPr lang="en-US" sz="2000" dirty="0">
                <a:solidFill>
                  <a:srgbClr val="FFFF00"/>
                </a:solidFill>
              </a:rPr>
              <a:t>markup</a:t>
            </a:r>
            <a:r>
              <a:rPr lang="en-US" sz="2000" dirty="0"/>
              <a:t> language which was invented to structure of a web document.</a:t>
            </a:r>
          </a:p>
          <a:p>
            <a:pPr marL="0" indent="0">
              <a:buNone/>
            </a:pPr>
            <a:r>
              <a:rPr lang="en-US" sz="2000" dirty="0"/>
              <a:t>2). HTML consists of a number of tags which wrap our content. Each tag essentially provides a different look.</a:t>
            </a:r>
          </a:p>
          <a:p>
            <a:pPr marL="0" indent="0">
              <a:buNone/>
            </a:pP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1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ECA-157F-4B56-9073-39B339BD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A78A-6F2F-497E-BEDB-E0C3FF38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Example&gt;</a:t>
            </a:r>
          </a:p>
          <a:p>
            <a:pPr marL="0" indent="0">
              <a:buNone/>
            </a:pPr>
            <a:br>
              <a:rPr lang="en-US" sz="3600" b="1" dirty="0"/>
            </a:br>
            <a:r>
              <a:rPr lang="en-US" sz="2000" dirty="0"/>
              <a:t>There is a cat</a:t>
            </a:r>
            <a:endParaRPr lang="en-US" sz="3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&lt;b&gt;  There is  a cat &lt;/b&gt;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000" b="1" dirty="0"/>
              <a:t>There is a cat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18A7-1AE3-4074-A852-741F1B7F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64DC-063E-446C-81A9-C650AAB6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rgbClr val="92D050"/>
                </a:solidFill>
              </a:rPr>
              <a:t>&lt;h1&gt;  </a:t>
            </a:r>
            <a:r>
              <a:rPr lang="en-US" sz="3600" dirty="0"/>
              <a:t>This is a heading </a:t>
            </a:r>
            <a:r>
              <a:rPr lang="en-US" sz="3600" dirty="0">
                <a:solidFill>
                  <a:srgbClr val="92D050"/>
                </a:solidFill>
              </a:rPr>
              <a:t>&lt;/h1&gt;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2B9A5E-B92B-4FE5-A50A-5712A379867F}"/>
              </a:ext>
            </a:extLst>
          </p:cNvPr>
          <p:cNvCxnSpPr>
            <a:cxnSpLocks/>
          </p:cNvCxnSpPr>
          <p:nvPr/>
        </p:nvCxnSpPr>
        <p:spPr>
          <a:xfrm flipV="1">
            <a:off x="3385750" y="3343438"/>
            <a:ext cx="0" cy="808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CF8A62-618C-425E-A04C-554A7FFE5575}"/>
              </a:ext>
            </a:extLst>
          </p:cNvPr>
          <p:cNvSpPr txBox="1"/>
          <p:nvPr/>
        </p:nvSpPr>
        <p:spPr>
          <a:xfrm>
            <a:off x="2224215" y="2869071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Tag starts from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1A612-E039-4B85-BE66-B14E2E710122}"/>
              </a:ext>
            </a:extLst>
          </p:cNvPr>
          <p:cNvSpPr txBox="1"/>
          <p:nvPr/>
        </p:nvSpPr>
        <p:spPr>
          <a:xfrm>
            <a:off x="7635297" y="2862893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Tag ends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D14AF-3ACF-498C-ABA6-4A988A76A55C}"/>
              </a:ext>
            </a:extLst>
          </p:cNvPr>
          <p:cNvCxnSpPr>
            <a:cxnSpLocks/>
          </p:cNvCxnSpPr>
          <p:nvPr/>
        </p:nvCxnSpPr>
        <p:spPr>
          <a:xfrm flipV="1">
            <a:off x="8695712" y="3398470"/>
            <a:ext cx="0" cy="808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8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18A7-1AE3-4074-A852-741F1B7F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web software consists of hundred or thousands of tags</a:t>
            </a:r>
          </a:p>
        </p:txBody>
      </p:sp>
      <p:pic>
        <p:nvPicPr>
          <p:cNvPr id="1028" name="Picture 4" descr="Image result for building blocks png">
            <a:extLst>
              <a:ext uri="{FF2B5EF4-FFF2-40B4-BE49-F238E27FC236}">
                <a16:creationId xmlns:a16="http://schemas.microsoft.com/office/drawing/2014/main" id="{A164E984-9DC2-4144-82C9-DBA75BD1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376489"/>
            <a:ext cx="3647543" cy="38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ilding blocks png">
            <a:extLst>
              <a:ext uri="{FF2B5EF4-FFF2-40B4-BE49-F238E27FC236}">
                <a16:creationId xmlns:a16="http://schemas.microsoft.com/office/drawing/2014/main" id="{ED2BE65E-E516-4420-8E33-C8BCE179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85" y="2853436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BDAC7B-3C45-4D4F-9918-804FE555FC9E}"/>
              </a:ext>
            </a:extLst>
          </p:cNvPr>
          <p:cNvSpPr txBox="1"/>
          <p:nvPr/>
        </p:nvSpPr>
        <p:spPr>
          <a:xfrm>
            <a:off x="6414175" y="2811769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647D6-E19F-4712-B41E-E911DC3AC581}"/>
              </a:ext>
            </a:extLst>
          </p:cNvPr>
          <p:cNvSpPr txBox="1"/>
          <p:nvPr/>
        </p:nvSpPr>
        <p:spPr>
          <a:xfrm>
            <a:off x="9173316" y="3844202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D3856-E41F-4F0B-ADB5-A8B77576EC88}"/>
              </a:ext>
            </a:extLst>
          </p:cNvPr>
          <p:cNvSpPr txBox="1"/>
          <p:nvPr/>
        </p:nvSpPr>
        <p:spPr>
          <a:xfrm>
            <a:off x="850789" y="192455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img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5B9C0-34B4-4B12-A05A-6F1B44CA570E}"/>
              </a:ext>
            </a:extLst>
          </p:cNvPr>
          <p:cNvSpPr txBox="1"/>
          <p:nvPr/>
        </p:nvSpPr>
        <p:spPr>
          <a:xfrm>
            <a:off x="3679156" y="5969124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video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2813D-EF93-4430-8A48-442D8CFED148}"/>
              </a:ext>
            </a:extLst>
          </p:cNvPr>
          <p:cNvSpPr txBox="1"/>
          <p:nvPr/>
        </p:nvSpPr>
        <p:spPr>
          <a:xfrm>
            <a:off x="358668" y="5143543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17733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18A7-1AE3-4074-A852-741F1B7F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web software consists of hundred or thousands of tags</a:t>
            </a:r>
          </a:p>
        </p:txBody>
      </p:sp>
      <p:pic>
        <p:nvPicPr>
          <p:cNvPr id="2054" name="Picture 6" descr="Image result for building blocks png">
            <a:extLst>
              <a:ext uri="{FF2B5EF4-FFF2-40B4-BE49-F238E27FC236}">
                <a16:creationId xmlns:a16="http://schemas.microsoft.com/office/drawing/2014/main" id="{B9EDD379-B871-4C66-BF6B-3A372303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391937"/>
            <a:ext cx="52387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uilding blocks png">
            <a:extLst>
              <a:ext uri="{FF2B5EF4-FFF2-40B4-BE49-F238E27FC236}">
                <a16:creationId xmlns:a16="http://schemas.microsoft.com/office/drawing/2014/main" id="{3E44F9AE-F458-4C4D-B292-841D4C91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4" y="2391937"/>
            <a:ext cx="48006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2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9790-6532-44C5-A8AA-0498918D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CA7B-4BE1-4096-8640-74298F35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can be defined inside other tags.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&lt;div&gt;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This code is inside a div tag.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FFC000"/>
                </a:solidFill>
              </a:rPr>
              <a:t>&lt;h1&gt; </a:t>
            </a:r>
            <a:r>
              <a:rPr lang="en-US" dirty="0"/>
              <a:t>This is a heading </a:t>
            </a:r>
            <a:r>
              <a:rPr lang="en-US" b="1" dirty="0">
                <a:solidFill>
                  <a:srgbClr val="FFC000"/>
                </a:solidFill>
              </a:rPr>
              <a:t>&lt;/h1&gt;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5041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D2CE-78B9-4C0F-BC64-622E25A9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4F78-FFEB-44E3-AD1B-65937325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define specific characteristics of a tag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Fan tag has 2 attributes i.e. </a:t>
            </a:r>
            <a:r>
              <a:rPr lang="en-US" dirty="0">
                <a:solidFill>
                  <a:srgbClr val="00B0F0"/>
                </a:solidFill>
              </a:rPr>
              <a:t>wings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&lt;fan </a:t>
            </a:r>
            <a:r>
              <a:rPr lang="en-US" sz="3600" dirty="0">
                <a:solidFill>
                  <a:srgbClr val="00B0F0"/>
                </a:solidFill>
              </a:rPr>
              <a:t>wings</a:t>
            </a:r>
            <a:r>
              <a:rPr lang="en-US" sz="3600" dirty="0"/>
              <a:t>=“3” </a:t>
            </a:r>
            <a:r>
              <a:rPr lang="en-US" sz="3600" dirty="0">
                <a:solidFill>
                  <a:srgbClr val="00B0F0"/>
                </a:solidFill>
              </a:rPr>
              <a:t>size</a:t>
            </a:r>
            <a:r>
              <a:rPr lang="en-US" sz="3600" dirty="0"/>
              <a:t>=“56inch”&gt;&lt;/fan&gt;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dirty="0"/>
              <a:t>&lt;fan </a:t>
            </a:r>
            <a:r>
              <a:rPr lang="en-US" sz="3600" dirty="0">
                <a:solidFill>
                  <a:srgbClr val="00B0F0"/>
                </a:solidFill>
              </a:rPr>
              <a:t>wings</a:t>
            </a:r>
            <a:r>
              <a:rPr lang="en-US" sz="3600" dirty="0"/>
              <a:t>=“4” </a:t>
            </a:r>
            <a:r>
              <a:rPr lang="en-US" sz="3600" dirty="0">
                <a:solidFill>
                  <a:srgbClr val="00B0F0"/>
                </a:solidFill>
              </a:rPr>
              <a:t>size</a:t>
            </a:r>
            <a:r>
              <a:rPr lang="en-US" sz="3600" dirty="0"/>
              <a:t>=“23inch”&gt;&lt;/fan&gt;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65262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1009</TotalTime>
  <Words>730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WEB Programming FUNDAMENTALS</vt:lpstr>
      <vt:lpstr>PowerPoint Presentation</vt:lpstr>
      <vt:lpstr>Introduction to HTML</vt:lpstr>
      <vt:lpstr>Introduction to HTML</vt:lpstr>
      <vt:lpstr>HTML TAGS ESSENTIALS</vt:lpstr>
      <vt:lpstr>A web software consists of hundred or thousands of tags</vt:lpstr>
      <vt:lpstr>A web software consists of hundred or thousands of tags</vt:lpstr>
      <vt:lpstr>HTML TAGS ESSENTIALS</vt:lpstr>
      <vt:lpstr>Attributes</vt:lpstr>
      <vt:lpstr>Attributes</vt:lpstr>
      <vt:lpstr>CORE HTML TAGS</vt:lpstr>
      <vt:lpstr>HOW TO USE HTML?</vt:lpstr>
      <vt:lpstr>HTML makes up webpages!</vt:lpstr>
      <vt:lpstr>Node</vt:lpstr>
      <vt:lpstr>Check node type</vt:lpstr>
      <vt:lpstr>A basic HTML document</vt:lpstr>
      <vt:lpstr>Attributes</vt:lpstr>
      <vt:lpstr>MOST COMMONLY USED HTML TAGS</vt:lpstr>
      <vt:lpstr>UL</vt:lpstr>
      <vt:lpstr>MOST COMMONLY USED HTML TAGS</vt:lpstr>
      <vt:lpstr>Table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dc:creator>Khurram</dc:creator>
  <cp:lastModifiedBy>Pc</cp:lastModifiedBy>
  <cp:revision>27</cp:revision>
  <dcterms:created xsi:type="dcterms:W3CDTF">2018-07-16T05:04:38Z</dcterms:created>
  <dcterms:modified xsi:type="dcterms:W3CDTF">2020-02-25T03:11:29Z</dcterms:modified>
</cp:coreProperties>
</file>