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4" r:id="rId4"/>
    <p:sldId id="267" r:id="rId5"/>
    <p:sldId id="268" r:id="rId6"/>
    <p:sldId id="269" r:id="rId7"/>
    <p:sldId id="257" r:id="rId8"/>
    <p:sldId id="273" r:id="rId9"/>
    <p:sldId id="277" r:id="rId10"/>
    <p:sldId id="271" r:id="rId11"/>
    <p:sldId id="272" r:id="rId12"/>
    <p:sldId id="275" r:id="rId13"/>
    <p:sldId id="276" r:id="rId14"/>
    <p:sldId id="274" r:id="rId15"/>
    <p:sldId id="258" r:id="rId16"/>
    <p:sldId id="270" r:id="rId17"/>
    <p:sldId id="265" r:id="rId18"/>
    <p:sldId id="266" r:id="rId19"/>
    <p:sldId id="259" r:id="rId20"/>
    <p:sldId id="260" r:id="rId21"/>
    <p:sldId id="278" r:id="rId22"/>
    <p:sldId id="28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62" r:id="rId31"/>
    <p:sldId id="2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C901-45B6-4A7E-B6AA-3F7458A32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EF3BA-13CD-4B60-8739-A67E26B8A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language of 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DBB07-B96E-4194-8E05-C6C98D07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592" y="188343"/>
            <a:ext cx="1702777" cy="170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4684-482E-4608-8D0E-5003EDFD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constants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63A9D7-AE73-4DB6-9088-7655AAD7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68" y="1803129"/>
            <a:ext cx="6363979" cy="42528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E97DFFA-667C-48AC-9D33-CB22641BB137}"/>
              </a:ext>
            </a:extLst>
          </p:cNvPr>
          <p:cNvSpPr/>
          <p:nvPr/>
        </p:nvSpPr>
        <p:spPr>
          <a:xfrm>
            <a:off x="2280212" y="5034987"/>
            <a:ext cx="601883" cy="33566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26C717-BEDE-40C2-A81E-B730BF6B554A}"/>
              </a:ext>
            </a:extLst>
          </p:cNvPr>
          <p:cNvSpPr txBox="1"/>
          <p:nvPr/>
        </p:nvSpPr>
        <p:spPr>
          <a:xfrm>
            <a:off x="1612543" y="495502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</a:t>
            </a:r>
          </a:p>
        </p:txBody>
      </p: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093DBD8F-9A94-43AE-9DE6-FDE0BD67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440" y="4945973"/>
            <a:ext cx="818313" cy="8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2485C586-E8F6-426B-893E-FC5F333C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4" y="2671366"/>
            <a:ext cx="1415971" cy="8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elated image">
            <a:extLst>
              <a:ext uri="{FF2B5EF4-FFF2-40B4-BE49-F238E27FC236}">
                <a16:creationId xmlns:a16="http://schemas.microsoft.com/office/drawing/2014/main" id="{A0160B39-BD29-4146-B94D-03E533851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3" y="3710122"/>
            <a:ext cx="1415971" cy="8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C76EB9-2309-4DB9-8386-2440C86FA6B6}"/>
              </a:ext>
            </a:extLst>
          </p:cNvPr>
          <p:cNvSpPr/>
          <p:nvPr/>
        </p:nvSpPr>
        <p:spPr>
          <a:xfrm>
            <a:off x="2280212" y="2671366"/>
            <a:ext cx="370391" cy="15827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08086-576A-4AEE-B581-02EABC017D2D}"/>
              </a:ext>
            </a:extLst>
          </p:cNvPr>
          <p:cNvSpPr/>
          <p:nvPr/>
        </p:nvSpPr>
        <p:spPr>
          <a:xfrm>
            <a:off x="2167779" y="3734803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D51BE3-3511-442C-82F0-22C940FFCEB4}"/>
              </a:ext>
            </a:extLst>
          </p:cNvPr>
          <p:cNvSpPr/>
          <p:nvPr/>
        </p:nvSpPr>
        <p:spPr>
          <a:xfrm>
            <a:off x="2167779" y="2833868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83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9FE5-BD62-4C10-9AD7-89B7DC0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27124-8723-4A07-B9E5-ABEC893A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5" y="1064870"/>
            <a:ext cx="4175500" cy="53227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B53C98-B316-481D-9519-2B3BCC55878F}"/>
              </a:ext>
            </a:extLst>
          </p:cNvPr>
          <p:cNvCxnSpPr/>
          <p:nvPr/>
        </p:nvCxnSpPr>
        <p:spPr>
          <a:xfrm>
            <a:off x="3113590" y="2928395"/>
            <a:ext cx="203714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101720-08D8-4DC0-8249-930D00E71C58}"/>
              </a:ext>
            </a:extLst>
          </p:cNvPr>
          <p:cNvSpPr/>
          <p:nvPr/>
        </p:nvSpPr>
        <p:spPr>
          <a:xfrm>
            <a:off x="5150734" y="2782669"/>
            <a:ext cx="4179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 variable which will store the data </a:t>
            </a:r>
          </a:p>
          <a:p>
            <a:r>
              <a:rPr lang="en-US" dirty="0"/>
              <a:t>entered in the textbox</a:t>
            </a:r>
          </a:p>
        </p:txBody>
      </p:sp>
    </p:spTree>
    <p:extLst>
      <p:ext uri="{BB962C8B-B14F-4D97-AF65-F5344CB8AC3E}">
        <p14:creationId xmlns:p14="http://schemas.microsoft.com/office/powerpoint/2010/main" val="348908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305B-79D5-4DD6-9DE8-D637846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B8AA-88B2-4950-A929-52AC8936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00B0F0"/>
                </a:solidFill>
              </a:rPr>
              <a:t>String</a:t>
            </a:r>
            <a:r>
              <a:rPr lang="en-US" sz="3200" dirty="0"/>
              <a:t> &gt; All characters, “adada3432$$%$%$2342”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</a:rPr>
              <a:t>let</a:t>
            </a:r>
            <a:r>
              <a:rPr lang="en-US" sz="3200" dirty="0"/>
              <a:t> firstName = “Khurram”;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</a:rPr>
              <a:t>let</a:t>
            </a:r>
            <a:r>
              <a:rPr lang="en-US" sz="3200" dirty="0"/>
              <a:t> lastName = “Raheel”;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solidFill>
                  <a:srgbClr val="00B050"/>
                </a:solidFill>
              </a:rPr>
              <a:t>let</a:t>
            </a:r>
            <a:r>
              <a:rPr lang="en-US" sz="3200" dirty="0"/>
              <a:t> fullName = firstName + lastName;</a:t>
            </a:r>
            <a:br>
              <a:rPr lang="en-US" sz="3200" dirty="0"/>
            </a:br>
            <a:r>
              <a:rPr lang="en-US" sz="3200" dirty="0"/>
              <a:t>//Khurram Raheel</a:t>
            </a:r>
          </a:p>
        </p:txBody>
      </p:sp>
    </p:spTree>
    <p:extLst>
      <p:ext uri="{BB962C8B-B14F-4D97-AF65-F5344CB8AC3E}">
        <p14:creationId xmlns:p14="http://schemas.microsoft.com/office/powerpoint/2010/main" val="183565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7E2E-8844-403B-B039-FFE16424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1280-E2EF-4EB8-BA12-31982F5AB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Numbers</a:t>
            </a:r>
            <a:r>
              <a:rPr lang="en-US" sz="2400" dirty="0"/>
              <a:t> &gt; All numbers, “19,22.23, -2323, 0.20”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Boolean</a:t>
            </a:r>
            <a:r>
              <a:rPr lang="en-US" sz="2400" dirty="0"/>
              <a:t>&gt; true, false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Null</a:t>
            </a:r>
            <a:r>
              <a:rPr lang="en-US" sz="2400" dirty="0"/>
              <a:t>&gt; A space which is empty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Undefined&gt;</a:t>
            </a:r>
            <a:r>
              <a:rPr lang="en-US" sz="2400" dirty="0"/>
              <a:t> A thing which has not been undefined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e.g. </a:t>
            </a:r>
            <a:br>
              <a:rPr lang="en-US" sz="2400" dirty="0"/>
            </a:br>
            <a:r>
              <a:rPr lang="en-US" sz="3200" b="1" dirty="0">
                <a:solidFill>
                  <a:srgbClr val="00B050"/>
                </a:solidFill>
              </a:rPr>
              <a:t>let</a:t>
            </a:r>
            <a:r>
              <a:rPr lang="en-US" sz="3200" dirty="0"/>
              <a:t> num;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2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6EF2-D60F-4DDA-92EE-9F9F8D4C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C3E1-1990-4CDC-94B3-B8387A27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Structures</a:t>
            </a:r>
          </a:p>
          <a:p>
            <a:r>
              <a:rPr lang="en-US" dirty="0"/>
              <a:t>Repetition Structures</a:t>
            </a:r>
          </a:p>
          <a:p>
            <a:r>
              <a:rPr lang="en-US" dirty="0"/>
              <a:t>Labeled Structures</a:t>
            </a:r>
          </a:p>
          <a:p>
            <a:r>
              <a:rPr lang="en-US" dirty="0"/>
              <a:t>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1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B2A0-BAAF-49D1-A827-F863B2E4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5524-2D56-4B5A-B985-84D129AE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condition,</a:t>
            </a:r>
          </a:p>
          <a:p>
            <a:r>
              <a:rPr lang="en-US" dirty="0"/>
              <a:t>switches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1CD4B-9672-4891-8DD4-36374EB4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55" y="2571750"/>
            <a:ext cx="2019300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2688D0-2E8E-4ACD-9D53-2F05DFB0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05" y="4868312"/>
            <a:ext cx="2038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7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14DE-B1D2-48DA-B29A-CDF829B3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44C7-A30E-4617-A9C8-24714471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  = 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if</a:t>
            </a:r>
            <a:r>
              <a:rPr lang="en-US" dirty="0"/>
              <a:t>( num &gt; 10){</a:t>
            </a:r>
          </a:p>
          <a:p>
            <a:pPr marL="0" indent="0">
              <a:buNone/>
            </a:pPr>
            <a:r>
              <a:rPr lang="en-US" dirty="0"/>
              <a:t>    alert(“Yes, It is big”);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00B0F0"/>
                </a:solidFill>
              </a:rPr>
              <a:t>else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alert(“No, It is not”);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1C09-E861-4DC7-B35A-3FB29CD0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5FE4E-78C2-49ED-A1EE-69BD3910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20A1F-B630-48CA-8685-115167E4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744" y="1929303"/>
            <a:ext cx="3150602" cy="455463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DA9F5A-8BCF-41D4-A8CB-EA3232C25147}"/>
              </a:ext>
            </a:extLst>
          </p:cNvPr>
          <p:cNvCxnSpPr/>
          <p:nvPr/>
        </p:nvCxnSpPr>
        <p:spPr>
          <a:xfrm>
            <a:off x="6096000" y="5555848"/>
            <a:ext cx="1288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27566C-0B94-4A94-82C2-4B656088DEEE}"/>
              </a:ext>
            </a:extLst>
          </p:cNvPr>
          <p:cNvCxnSpPr/>
          <p:nvPr/>
        </p:nvCxnSpPr>
        <p:spPr>
          <a:xfrm>
            <a:off x="6271550" y="5187389"/>
            <a:ext cx="1288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098ED0-CB8F-4BC5-86FF-12BFEBC0EE7B}"/>
              </a:ext>
            </a:extLst>
          </p:cNvPr>
          <p:cNvCxnSpPr/>
          <p:nvPr/>
        </p:nvCxnSpPr>
        <p:spPr>
          <a:xfrm>
            <a:off x="6271550" y="4840146"/>
            <a:ext cx="1288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31A910-A08F-4269-B4B3-5466226B9A98}"/>
              </a:ext>
            </a:extLst>
          </p:cNvPr>
          <p:cNvCxnSpPr/>
          <p:nvPr/>
        </p:nvCxnSpPr>
        <p:spPr>
          <a:xfrm>
            <a:off x="6391156" y="4471686"/>
            <a:ext cx="1288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69E319-5623-43AF-84CB-C13ABED88A62}"/>
              </a:ext>
            </a:extLst>
          </p:cNvPr>
          <p:cNvCxnSpPr/>
          <p:nvPr/>
        </p:nvCxnSpPr>
        <p:spPr>
          <a:xfrm>
            <a:off x="6483753" y="4112872"/>
            <a:ext cx="1288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920601-8E29-4943-9B60-8A3DE98B7EA4}"/>
              </a:ext>
            </a:extLst>
          </p:cNvPr>
          <p:cNvCxnSpPr/>
          <p:nvPr/>
        </p:nvCxnSpPr>
        <p:spPr>
          <a:xfrm>
            <a:off x="6483753" y="3663388"/>
            <a:ext cx="1288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19920C-E8F6-4DB7-8259-BD0774BAD08A}"/>
              </a:ext>
            </a:extLst>
          </p:cNvPr>
          <p:cNvCxnSpPr/>
          <p:nvPr/>
        </p:nvCxnSpPr>
        <p:spPr>
          <a:xfrm>
            <a:off x="6556576" y="3316147"/>
            <a:ext cx="1288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0369EC-119A-43D4-A2B0-F84F7614102F}"/>
              </a:ext>
            </a:extLst>
          </p:cNvPr>
          <p:cNvSpPr txBox="1"/>
          <p:nvPr/>
        </p:nvSpPr>
        <p:spPr>
          <a:xfrm>
            <a:off x="7974957" y="3083261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C7E6D2-1C0C-4F80-ABEF-5824FD1FEBB8}"/>
              </a:ext>
            </a:extLst>
          </p:cNvPr>
          <p:cNvSpPr txBox="1"/>
          <p:nvPr/>
        </p:nvSpPr>
        <p:spPr>
          <a:xfrm>
            <a:off x="7974957" y="346532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44EE0-9558-493A-967E-78D9058464C3}"/>
              </a:ext>
            </a:extLst>
          </p:cNvPr>
          <p:cNvSpPr txBox="1"/>
          <p:nvPr/>
        </p:nvSpPr>
        <p:spPr>
          <a:xfrm>
            <a:off x="7827898" y="3904824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99A931-6C3B-4D0A-ABB6-5F606A8804C4}"/>
              </a:ext>
            </a:extLst>
          </p:cNvPr>
          <p:cNvSpPr txBox="1"/>
          <p:nvPr/>
        </p:nvSpPr>
        <p:spPr>
          <a:xfrm>
            <a:off x="7772401" y="4300286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324A78-9528-45CD-A901-87686EA808EF}"/>
              </a:ext>
            </a:extLst>
          </p:cNvPr>
          <p:cNvSpPr txBox="1"/>
          <p:nvPr/>
        </p:nvSpPr>
        <p:spPr>
          <a:xfrm>
            <a:off x="7685839" y="4669182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47BB2E-5E69-4647-925A-2679B856D621}"/>
              </a:ext>
            </a:extLst>
          </p:cNvPr>
          <p:cNvSpPr txBox="1"/>
          <p:nvPr/>
        </p:nvSpPr>
        <p:spPr>
          <a:xfrm>
            <a:off x="7676257" y="497585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and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F9CA6-96A5-4E3E-B7B4-E1F2F616E896}"/>
              </a:ext>
            </a:extLst>
          </p:cNvPr>
          <p:cNvSpPr txBox="1"/>
          <p:nvPr/>
        </p:nvSpPr>
        <p:spPr>
          <a:xfrm>
            <a:off x="7584625" y="5347933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device</a:t>
            </a:r>
          </a:p>
        </p:txBody>
      </p:sp>
    </p:spTree>
    <p:extLst>
      <p:ext uri="{BB962C8B-B14F-4D97-AF65-F5344CB8AC3E}">
        <p14:creationId xmlns:p14="http://schemas.microsoft.com/office/powerpoint/2010/main" val="2984819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2C7207-184E-471F-85A4-CE711E06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61950"/>
            <a:ext cx="70294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3CE1-6EF5-4550-BD79-6A85E455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1B1D-3503-45FB-919B-889ADFBC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counter loop</a:t>
            </a:r>
          </a:p>
          <a:p>
            <a:r>
              <a:rPr lang="en-US" dirty="0"/>
              <a:t>For in loop</a:t>
            </a:r>
          </a:p>
          <a:p>
            <a:r>
              <a:rPr lang="en-US" dirty="0"/>
              <a:t>For of loop</a:t>
            </a:r>
          </a:p>
          <a:p>
            <a:r>
              <a:rPr lang="en-US" dirty="0" err="1"/>
              <a:t>forEach</a:t>
            </a:r>
            <a:r>
              <a:rPr lang="en-US" dirty="0"/>
              <a:t>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E016F-CD91-44ED-A43D-5D4589510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161" y="1701478"/>
            <a:ext cx="1831264" cy="47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6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C2CF04-274E-4267-BF16-6451B096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988" y="435648"/>
            <a:ext cx="7655673" cy="59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8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58BB-A367-43BF-89AF-528AC6E9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7576-CA90-46D6-9B30-D5C793CF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183889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98AB682-0DD5-4D6E-BEC4-48846353E01E}"/>
              </a:ext>
            </a:extLst>
          </p:cNvPr>
          <p:cNvSpPr/>
          <p:nvPr/>
        </p:nvSpPr>
        <p:spPr>
          <a:xfrm>
            <a:off x="309141" y="1534181"/>
            <a:ext cx="8020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 program is  a subset of small sub-programs!</a:t>
            </a:r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46C5A296-A18D-4C06-B4E8-8CA027F8E9F9}"/>
              </a:ext>
            </a:extLst>
          </p:cNvPr>
          <p:cNvSpPr/>
          <p:nvPr/>
        </p:nvSpPr>
        <p:spPr>
          <a:xfrm>
            <a:off x="1491717" y="4800600"/>
            <a:ext cx="1944547" cy="1333447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Draw Shape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0EA23F-4047-4FF9-BDAC-2A48BE1B3943}"/>
              </a:ext>
            </a:extLst>
          </p:cNvPr>
          <p:cNvSpPr/>
          <p:nvPr/>
        </p:nvSpPr>
        <p:spPr>
          <a:xfrm>
            <a:off x="6923250" y="2905780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Program</a:t>
            </a: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2BECEC04-6607-4BE2-9F1E-C6BFEF8172A3}"/>
              </a:ext>
            </a:extLst>
          </p:cNvPr>
          <p:cNvSpPr/>
          <p:nvPr/>
        </p:nvSpPr>
        <p:spPr>
          <a:xfrm>
            <a:off x="5123726" y="4800599"/>
            <a:ext cx="1944547" cy="1333448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Create Layer</a:t>
            </a: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D642C243-8F34-45A7-A901-20A5EC9342F1}"/>
              </a:ext>
            </a:extLst>
          </p:cNvPr>
          <p:cNvSpPr/>
          <p:nvPr/>
        </p:nvSpPr>
        <p:spPr>
          <a:xfrm>
            <a:off x="8500032" y="4800599"/>
            <a:ext cx="2092185" cy="1390786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Delete Layer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D77428-7969-48B9-80BF-B57CEED4F359}"/>
              </a:ext>
            </a:extLst>
          </p:cNvPr>
          <p:cNvSpPr/>
          <p:nvPr/>
        </p:nvSpPr>
        <p:spPr>
          <a:xfrm>
            <a:off x="4874531" y="2367880"/>
            <a:ext cx="1944547" cy="1724628"/>
          </a:xfrm>
          <a:prstGeom prst="ellipse">
            <a:avLst/>
          </a:prstGeom>
          <a:solidFill>
            <a:srgbClr val="92D050"/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Adobe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Photoshop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3D117-F68E-4E01-9298-B5C8AFB3F0BE}"/>
              </a:ext>
            </a:extLst>
          </p:cNvPr>
          <p:cNvSpPr/>
          <p:nvPr/>
        </p:nvSpPr>
        <p:spPr>
          <a:xfrm>
            <a:off x="1247150" y="6191385"/>
            <a:ext cx="2433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Sub-Program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2B6D5-4A1C-4599-9813-01F01EAE61E3}"/>
              </a:ext>
            </a:extLst>
          </p:cNvPr>
          <p:cNvSpPr/>
          <p:nvPr/>
        </p:nvSpPr>
        <p:spPr>
          <a:xfrm>
            <a:off x="4952506" y="6180563"/>
            <a:ext cx="2433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Sub-Program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0E5BA0-89DD-4CF0-81C5-2BF2092C3623}"/>
              </a:ext>
            </a:extLst>
          </p:cNvPr>
          <p:cNvSpPr/>
          <p:nvPr/>
        </p:nvSpPr>
        <p:spPr>
          <a:xfrm>
            <a:off x="8329285" y="6191385"/>
            <a:ext cx="2433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Sub-Program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5119D1-CAF9-4A70-9C1E-50F4A932B3CF}"/>
              </a:ext>
            </a:extLst>
          </p:cNvPr>
          <p:cNvCxnSpPr/>
          <p:nvPr/>
        </p:nvCxnSpPr>
        <p:spPr>
          <a:xfrm flipH="1">
            <a:off x="2592729" y="3345084"/>
            <a:ext cx="2060294" cy="11806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090B6D-17BB-4838-AC45-871D7C606158}"/>
              </a:ext>
            </a:extLst>
          </p:cNvPr>
          <p:cNvCxnSpPr>
            <a:cxnSpLocks/>
          </p:cNvCxnSpPr>
          <p:nvPr/>
        </p:nvCxnSpPr>
        <p:spPr>
          <a:xfrm>
            <a:off x="6923250" y="3448187"/>
            <a:ext cx="2240181" cy="12579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399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58BB-A367-43BF-89AF-528AC6E9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57576-CA90-46D6-9B30-D5C793CF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642" y="1678445"/>
            <a:ext cx="5169778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1). A set of code which can serve as a machine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i.e. it can take </a:t>
            </a:r>
            <a:r>
              <a:rPr lang="en-US" sz="2800" b="1" dirty="0">
                <a:solidFill>
                  <a:srgbClr val="FFFF00"/>
                </a:solidFill>
              </a:rPr>
              <a:t>input</a:t>
            </a:r>
            <a:r>
              <a:rPr lang="en-US" sz="2800" dirty="0"/>
              <a:t> and return some </a:t>
            </a:r>
            <a:r>
              <a:rPr lang="en-US" sz="2800" b="1" dirty="0">
                <a:solidFill>
                  <a:srgbClr val="FFFF00"/>
                </a:solidFill>
              </a:rPr>
              <a:t>output</a:t>
            </a:r>
            <a:r>
              <a:rPr lang="en-US" sz="2800" dirty="0"/>
              <a:t> 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2). A function should perform only one action at a time</a:t>
            </a:r>
          </a:p>
        </p:txBody>
      </p:sp>
      <p:pic>
        <p:nvPicPr>
          <p:cNvPr id="1026" name="Picture 2" descr="Image result for machine png">
            <a:extLst>
              <a:ext uri="{FF2B5EF4-FFF2-40B4-BE49-F238E27FC236}">
                <a16:creationId xmlns:a16="http://schemas.microsoft.com/office/drawing/2014/main" id="{9C799291-FAAF-4835-BD87-2AEFA4843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936" y="2678101"/>
            <a:ext cx="2505075" cy="30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2C85C-7BE9-453D-BEB8-FD9D03538E13}"/>
              </a:ext>
            </a:extLst>
          </p:cNvPr>
          <p:cNvSpPr txBox="1"/>
          <p:nvPr/>
        </p:nvSpPr>
        <p:spPr>
          <a:xfrm>
            <a:off x="5332420" y="1998485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INPUT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CABD495-F9A6-4087-A376-CAF3106AE423}"/>
              </a:ext>
            </a:extLst>
          </p:cNvPr>
          <p:cNvCxnSpPr>
            <a:cxnSpLocks/>
          </p:cNvCxnSpPr>
          <p:nvPr/>
        </p:nvCxnSpPr>
        <p:spPr>
          <a:xfrm>
            <a:off x="5868365" y="2464535"/>
            <a:ext cx="1192192" cy="964465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6BBC424-9E3B-43A6-9052-236F94BC2411}"/>
              </a:ext>
            </a:extLst>
          </p:cNvPr>
          <p:cNvCxnSpPr>
            <a:cxnSpLocks/>
          </p:cNvCxnSpPr>
          <p:nvPr/>
        </p:nvCxnSpPr>
        <p:spPr>
          <a:xfrm>
            <a:off x="8875011" y="4800600"/>
            <a:ext cx="1192192" cy="964465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58DFFD-023F-4C3A-A897-8609DB3BE132}"/>
              </a:ext>
            </a:extLst>
          </p:cNvPr>
          <p:cNvSpPr txBox="1"/>
          <p:nvPr/>
        </p:nvSpPr>
        <p:spPr>
          <a:xfrm>
            <a:off x="10067203" y="5440960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94003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063C1-974A-4413-AD62-DBC48792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28" y="1527858"/>
            <a:ext cx="9875721" cy="41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97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B9B-E571-41CA-9DE6-0A894EF0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 Access rules</a:t>
            </a:r>
          </a:p>
        </p:txBody>
      </p:sp>
      <p:pic>
        <p:nvPicPr>
          <p:cNvPr id="4" name="Picture 2" descr="Image result for child pointing png">
            <a:extLst>
              <a:ext uri="{FF2B5EF4-FFF2-40B4-BE49-F238E27FC236}">
                <a16:creationId xmlns:a16="http://schemas.microsoft.com/office/drawing/2014/main" id="{58566C33-DD31-4082-8E96-2BA45CB5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25" y="1726943"/>
            <a:ext cx="3028749" cy="51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4B2D4-B622-470E-B929-23B8215F2522}"/>
              </a:ext>
            </a:extLst>
          </p:cNvPr>
          <p:cNvSpPr txBox="1"/>
          <p:nvPr/>
        </p:nvSpPr>
        <p:spPr>
          <a:xfrm>
            <a:off x="4664596" y="2268638"/>
            <a:ext cx="64470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let</a:t>
            </a:r>
            <a:r>
              <a:rPr lang="en-US" sz="3200" dirty="0"/>
              <a:t> fruit  = “apple”;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00B0F0"/>
                </a:solidFill>
              </a:rPr>
              <a:t>function</a:t>
            </a:r>
            <a:r>
              <a:rPr lang="en-US" sz="3200" dirty="0"/>
              <a:t> </a:t>
            </a:r>
            <a:r>
              <a:rPr lang="en-US" sz="3200" b="1" dirty="0"/>
              <a:t>showFruits</a:t>
            </a:r>
            <a:r>
              <a:rPr lang="en-US" sz="3200" dirty="0"/>
              <a:t>()</a:t>
            </a:r>
            <a:r>
              <a:rPr lang="en-US" sz="3200" b="1" dirty="0">
                <a:solidFill>
                  <a:srgbClr val="92D050"/>
                </a:solidFill>
              </a:rPr>
              <a:t>{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console.log(fruits);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8431D017-2F57-40AC-838F-D5BEAC8AA07C}"/>
              </a:ext>
            </a:extLst>
          </p:cNvPr>
          <p:cNvSpPr/>
          <p:nvPr/>
        </p:nvSpPr>
        <p:spPr>
          <a:xfrm rot="20221207">
            <a:off x="4249472" y="2708967"/>
            <a:ext cx="740139" cy="1806341"/>
          </a:xfrm>
          <a:prstGeom prst="curv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5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B9B-E571-41CA-9DE6-0A894EF0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 Access rules</a:t>
            </a:r>
          </a:p>
        </p:txBody>
      </p:sp>
      <p:pic>
        <p:nvPicPr>
          <p:cNvPr id="4" name="Picture 2" descr="Image result for child pointing png">
            <a:extLst>
              <a:ext uri="{FF2B5EF4-FFF2-40B4-BE49-F238E27FC236}">
                <a16:creationId xmlns:a16="http://schemas.microsoft.com/office/drawing/2014/main" id="{58566C33-DD31-4082-8E96-2BA45CB5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25" y="1726943"/>
            <a:ext cx="3028749" cy="51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4B2D4-B622-470E-B929-23B8215F2522}"/>
              </a:ext>
            </a:extLst>
          </p:cNvPr>
          <p:cNvSpPr txBox="1"/>
          <p:nvPr/>
        </p:nvSpPr>
        <p:spPr>
          <a:xfrm>
            <a:off x="4676171" y="2222339"/>
            <a:ext cx="64470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let</a:t>
            </a:r>
            <a:r>
              <a:rPr lang="en-US" sz="3200" dirty="0"/>
              <a:t> fruit  = “apple”;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00B0F0"/>
                </a:solidFill>
              </a:rPr>
              <a:t>for 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00B0F0"/>
                </a:solidFill>
              </a:rPr>
              <a:t>let</a:t>
            </a:r>
            <a:r>
              <a:rPr lang="en-US" sz="3200" dirty="0"/>
              <a:t> num = 0;num&lt;5;num++)</a:t>
            </a:r>
            <a:r>
              <a:rPr lang="en-US" sz="3200" b="1" dirty="0">
                <a:solidFill>
                  <a:srgbClr val="92D050"/>
                </a:solidFill>
              </a:rPr>
              <a:t>{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console.log(fruits);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8431D017-2F57-40AC-838F-D5BEAC8AA07C}"/>
              </a:ext>
            </a:extLst>
          </p:cNvPr>
          <p:cNvSpPr/>
          <p:nvPr/>
        </p:nvSpPr>
        <p:spPr>
          <a:xfrm rot="20221207">
            <a:off x="4249472" y="2708967"/>
            <a:ext cx="740139" cy="1806341"/>
          </a:xfrm>
          <a:prstGeom prst="curv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B9B-E571-41CA-9DE6-0A894EF0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 Access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4B2D4-B622-470E-B929-23B8215F2522}"/>
              </a:ext>
            </a:extLst>
          </p:cNvPr>
          <p:cNvSpPr txBox="1"/>
          <p:nvPr/>
        </p:nvSpPr>
        <p:spPr>
          <a:xfrm>
            <a:off x="4676171" y="2222339"/>
            <a:ext cx="64470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  <a:p>
            <a:r>
              <a:rPr lang="en-US" sz="3200" b="1" dirty="0">
                <a:solidFill>
                  <a:srgbClr val="00B0F0"/>
                </a:solidFill>
              </a:rPr>
              <a:t>for 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00B0F0"/>
                </a:solidFill>
              </a:rPr>
              <a:t>let</a:t>
            </a:r>
            <a:r>
              <a:rPr lang="en-US" sz="3200" dirty="0"/>
              <a:t> num = 0;num&lt;5;num++)</a:t>
            </a:r>
            <a:r>
              <a:rPr lang="en-US" sz="3200" b="1" dirty="0">
                <a:solidFill>
                  <a:srgbClr val="92D050"/>
                </a:solidFill>
              </a:rPr>
              <a:t>{</a:t>
            </a:r>
            <a:br>
              <a:rPr lang="en-US" sz="3200" dirty="0"/>
            </a:br>
            <a:r>
              <a:rPr lang="en-US" sz="3200" dirty="0"/>
              <a:t>	</a:t>
            </a:r>
          </a:p>
          <a:p>
            <a:r>
              <a:rPr lang="en-US" sz="3200" b="1" dirty="0">
                <a:solidFill>
                  <a:srgbClr val="00B0F0"/>
                </a:solidFill>
              </a:rPr>
              <a:t>	let</a:t>
            </a:r>
            <a:r>
              <a:rPr lang="en-US" sz="3200" dirty="0"/>
              <a:t> fruit  = “apple”;   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>
                <a:solidFill>
                  <a:srgbClr val="92D050"/>
                </a:solidFill>
              </a:rPr>
              <a:t>}</a:t>
            </a:r>
            <a:br>
              <a:rPr lang="en-US" sz="3200" b="1" dirty="0">
                <a:solidFill>
                  <a:srgbClr val="92D050"/>
                </a:solidFill>
              </a:rPr>
            </a:br>
            <a:br>
              <a:rPr lang="en-US" sz="3200" b="1" dirty="0">
                <a:solidFill>
                  <a:srgbClr val="92D050"/>
                </a:solidFill>
              </a:rPr>
            </a:br>
            <a:r>
              <a:rPr lang="en-US" sz="3200" b="1" dirty="0">
                <a:solidFill>
                  <a:srgbClr val="92D050"/>
                </a:solidFill>
              </a:rPr>
              <a:t>      </a:t>
            </a:r>
            <a:r>
              <a:rPr lang="en-US" sz="3200" dirty="0"/>
              <a:t>console.log(fruits);</a:t>
            </a:r>
            <a:endParaRPr lang="en-US" sz="3200" b="1" dirty="0">
              <a:solidFill>
                <a:srgbClr val="92D050"/>
              </a:solidFill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8431D017-2F57-40AC-838F-D5BEAC8AA07C}"/>
              </a:ext>
            </a:extLst>
          </p:cNvPr>
          <p:cNvSpPr/>
          <p:nvPr/>
        </p:nvSpPr>
        <p:spPr>
          <a:xfrm rot="20917273">
            <a:off x="3827936" y="3937508"/>
            <a:ext cx="1430273" cy="2363781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not allowed">
            <a:extLst>
              <a:ext uri="{FF2B5EF4-FFF2-40B4-BE49-F238E27FC236}">
                <a16:creationId xmlns:a16="http://schemas.microsoft.com/office/drawing/2014/main" id="{25B54FE4-A6A3-47C8-A6C9-FAD7247C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71" y="377045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raffic police png">
            <a:extLst>
              <a:ext uri="{FF2B5EF4-FFF2-40B4-BE49-F238E27FC236}">
                <a16:creationId xmlns:a16="http://schemas.microsoft.com/office/drawing/2014/main" id="{5E508FBE-6779-4576-A3AD-5CA81B07A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48847" y="1799875"/>
            <a:ext cx="479191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857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B9B-E571-41CA-9DE6-0A894EF0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 Access rules</a:t>
            </a:r>
          </a:p>
        </p:txBody>
      </p:sp>
      <p:pic>
        <p:nvPicPr>
          <p:cNvPr id="4" name="Picture 2" descr="Image result for child pointing png">
            <a:extLst>
              <a:ext uri="{FF2B5EF4-FFF2-40B4-BE49-F238E27FC236}">
                <a16:creationId xmlns:a16="http://schemas.microsoft.com/office/drawing/2014/main" id="{58566C33-DD31-4082-8E96-2BA45CB5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25" y="1726943"/>
            <a:ext cx="3028749" cy="51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4B2D4-B622-470E-B929-23B8215F2522}"/>
              </a:ext>
            </a:extLst>
          </p:cNvPr>
          <p:cNvSpPr txBox="1"/>
          <p:nvPr/>
        </p:nvSpPr>
        <p:spPr>
          <a:xfrm>
            <a:off x="4676171" y="2222339"/>
            <a:ext cx="6447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b="1" dirty="0"/>
              <a:t>showFruits</a:t>
            </a:r>
            <a:r>
              <a:rPr lang="en-US" sz="2400" dirty="0"/>
              <a:t>()</a:t>
            </a:r>
            <a:r>
              <a:rPr lang="en-US" sz="2400" b="1" dirty="0">
                <a:solidFill>
                  <a:srgbClr val="92D050"/>
                </a:solidFill>
              </a:rPr>
              <a:t>{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		function</a:t>
            </a:r>
            <a:r>
              <a:rPr lang="en-US" sz="2400" dirty="0"/>
              <a:t> </a:t>
            </a:r>
            <a:r>
              <a:rPr lang="en-US" sz="2400" b="1" dirty="0" err="1"/>
              <a:t>getApple</a:t>
            </a:r>
            <a:r>
              <a:rPr lang="en-US" sz="2400" dirty="0"/>
              <a:t>()</a:t>
            </a:r>
            <a:r>
              <a:rPr lang="en-US" sz="2400" b="1" dirty="0">
                <a:solidFill>
                  <a:srgbClr val="92D050"/>
                </a:solidFill>
              </a:rPr>
              <a:t>{</a:t>
            </a:r>
            <a:br>
              <a:rPr lang="en-US" sz="2400" dirty="0"/>
            </a:br>
            <a:r>
              <a:rPr lang="en-US" sz="2400" dirty="0"/>
              <a:t>			console.log(fruits);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b="1" dirty="0">
                <a:solidFill>
                  <a:srgbClr val="92D050"/>
                </a:solidFill>
              </a:rPr>
              <a:t>}</a:t>
            </a:r>
            <a:endParaRPr lang="en-US" sz="2400" dirty="0"/>
          </a:p>
          <a:p>
            <a:br>
              <a:rPr lang="en-US" sz="2400" dirty="0"/>
            </a:br>
            <a:r>
              <a:rPr lang="en-US" sz="2400" dirty="0"/>
              <a:t>	console.log(fruits);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solidFill>
                  <a:srgbClr val="92D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6698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B9B-E571-41CA-9DE6-0A894EF0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 Access rules</a:t>
            </a:r>
          </a:p>
        </p:txBody>
      </p:sp>
      <p:pic>
        <p:nvPicPr>
          <p:cNvPr id="4" name="Picture 2" descr="Image result for child pointing png">
            <a:extLst>
              <a:ext uri="{FF2B5EF4-FFF2-40B4-BE49-F238E27FC236}">
                <a16:creationId xmlns:a16="http://schemas.microsoft.com/office/drawing/2014/main" id="{58566C33-DD31-4082-8E96-2BA45CB53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225" y="1726943"/>
            <a:ext cx="3028749" cy="51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74B2D4-B622-470E-B929-23B8215F2522}"/>
              </a:ext>
            </a:extLst>
          </p:cNvPr>
          <p:cNvSpPr txBox="1"/>
          <p:nvPr/>
        </p:nvSpPr>
        <p:spPr>
          <a:xfrm>
            <a:off x="4676171" y="2222339"/>
            <a:ext cx="6447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b="1" dirty="0"/>
              <a:t>showFruits</a:t>
            </a:r>
            <a:r>
              <a:rPr lang="en-US" sz="2400" dirty="0"/>
              <a:t>()</a:t>
            </a:r>
            <a:r>
              <a:rPr lang="en-US" sz="2400" b="1" dirty="0">
                <a:solidFill>
                  <a:srgbClr val="92D050"/>
                </a:solidFill>
              </a:rPr>
              <a:t>{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		function</a:t>
            </a:r>
            <a:r>
              <a:rPr lang="en-US" sz="2400" dirty="0"/>
              <a:t> </a:t>
            </a:r>
            <a:r>
              <a:rPr lang="en-US" sz="2400" b="1" dirty="0" err="1"/>
              <a:t>getApple</a:t>
            </a:r>
            <a:r>
              <a:rPr lang="en-US" sz="2400" dirty="0"/>
              <a:t>()</a:t>
            </a:r>
            <a:r>
              <a:rPr lang="en-US" sz="2400" b="1" dirty="0">
                <a:solidFill>
                  <a:srgbClr val="92D050"/>
                </a:solidFill>
              </a:rPr>
              <a:t>{</a:t>
            </a:r>
            <a:br>
              <a:rPr lang="en-US" sz="2400" dirty="0"/>
            </a:br>
            <a:r>
              <a:rPr lang="en-US" sz="2400" dirty="0"/>
              <a:t>			console.log(fruits);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b="1" dirty="0">
                <a:solidFill>
                  <a:srgbClr val="92D050"/>
                </a:solidFill>
              </a:rPr>
              <a:t>}</a:t>
            </a:r>
            <a:endParaRPr lang="en-US" sz="2400" dirty="0"/>
          </a:p>
          <a:p>
            <a:br>
              <a:rPr lang="en-US" sz="2400" dirty="0"/>
            </a:br>
            <a:r>
              <a:rPr lang="en-US" sz="2400" dirty="0"/>
              <a:t>	console.log(fruits);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460737-C6C0-495D-87E7-8364E3C27BF1}"/>
              </a:ext>
            </a:extLst>
          </p:cNvPr>
          <p:cNvSpPr/>
          <p:nvPr/>
        </p:nvSpPr>
        <p:spPr>
          <a:xfrm>
            <a:off x="4676171" y="2222338"/>
            <a:ext cx="4224761" cy="3507129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15966-C5C0-4BFF-8B56-45C31516A45E}"/>
              </a:ext>
            </a:extLst>
          </p:cNvPr>
          <p:cNvSpPr/>
          <p:nvPr/>
        </p:nvSpPr>
        <p:spPr>
          <a:xfrm>
            <a:off x="4560425" y="6093627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getApple</a:t>
            </a:r>
            <a:r>
              <a:rPr lang="en-US" b="1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66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9B9B-E571-41CA-9DE6-0A894EF0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 Access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4B2D4-B622-470E-B929-23B8215F2522}"/>
              </a:ext>
            </a:extLst>
          </p:cNvPr>
          <p:cNvSpPr txBox="1"/>
          <p:nvPr/>
        </p:nvSpPr>
        <p:spPr>
          <a:xfrm>
            <a:off x="4676171" y="2222339"/>
            <a:ext cx="64470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b="1" dirty="0"/>
              <a:t>showFruits</a:t>
            </a:r>
            <a:r>
              <a:rPr lang="en-US" sz="2400" dirty="0"/>
              <a:t>()</a:t>
            </a:r>
            <a:r>
              <a:rPr lang="en-US" sz="2400" b="1" dirty="0">
                <a:solidFill>
                  <a:srgbClr val="92D050"/>
                </a:solidFill>
              </a:rPr>
              <a:t>{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>
                <a:solidFill>
                  <a:srgbClr val="00B0F0"/>
                </a:solidFill>
              </a:rPr>
              <a:t>		function</a:t>
            </a:r>
            <a:r>
              <a:rPr lang="en-US" sz="2400" dirty="0"/>
              <a:t> </a:t>
            </a:r>
            <a:r>
              <a:rPr lang="en-US" sz="2400" b="1" dirty="0" err="1"/>
              <a:t>getApple</a:t>
            </a:r>
            <a:r>
              <a:rPr lang="en-US" sz="2400" dirty="0"/>
              <a:t>()</a:t>
            </a:r>
            <a:r>
              <a:rPr lang="en-US" sz="2400" b="1" dirty="0">
                <a:solidFill>
                  <a:srgbClr val="92D050"/>
                </a:solidFill>
              </a:rPr>
              <a:t>{</a:t>
            </a:r>
            <a:br>
              <a:rPr lang="en-US" sz="2400" dirty="0"/>
            </a:br>
            <a:r>
              <a:rPr lang="en-US" sz="2400" dirty="0"/>
              <a:t>			console.log(fruits);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b="1" dirty="0">
                <a:solidFill>
                  <a:srgbClr val="92D050"/>
                </a:solidFill>
              </a:rPr>
              <a:t>}</a:t>
            </a:r>
            <a:endParaRPr lang="en-US" sz="2400" dirty="0"/>
          </a:p>
          <a:p>
            <a:br>
              <a:rPr lang="en-US" sz="2400" dirty="0"/>
            </a:br>
            <a:r>
              <a:rPr lang="en-US" sz="2400" dirty="0"/>
              <a:t>	console.log(fruits);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460737-C6C0-495D-87E7-8364E3C27BF1}"/>
              </a:ext>
            </a:extLst>
          </p:cNvPr>
          <p:cNvSpPr/>
          <p:nvPr/>
        </p:nvSpPr>
        <p:spPr>
          <a:xfrm>
            <a:off x="4676171" y="2222338"/>
            <a:ext cx="4224761" cy="3507129"/>
          </a:xfrm>
          <a:prstGeom prst="rect">
            <a:avLst/>
          </a:prstGeom>
          <a:noFill/>
          <a:ln w="5715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15966-C5C0-4BFF-8B56-45C31516A45E}"/>
              </a:ext>
            </a:extLst>
          </p:cNvPr>
          <p:cNvSpPr/>
          <p:nvPr/>
        </p:nvSpPr>
        <p:spPr>
          <a:xfrm>
            <a:off x="5791540" y="6080910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getApple</a:t>
            </a:r>
            <a:r>
              <a:rPr lang="en-US" b="1" dirty="0"/>
              <a:t>()</a:t>
            </a:r>
            <a:endParaRPr lang="en-US" dirty="0"/>
          </a:p>
        </p:txBody>
      </p:sp>
      <p:pic>
        <p:nvPicPr>
          <p:cNvPr id="7" name="Picture 4" descr="Image result for traffic police png">
            <a:extLst>
              <a:ext uri="{FF2B5EF4-FFF2-40B4-BE49-F238E27FC236}">
                <a16:creationId xmlns:a16="http://schemas.microsoft.com/office/drawing/2014/main" id="{B99309DD-F262-4165-9D5A-B0BB40DD0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873" y="1492099"/>
            <a:ext cx="479191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315DAF1F-9E0E-4697-A68E-AF1E537AE94D}"/>
              </a:ext>
            </a:extLst>
          </p:cNvPr>
          <p:cNvSpPr/>
          <p:nvPr/>
        </p:nvSpPr>
        <p:spPr>
          <a:xfrm rot="20917273">
            <a:off x="3657368" y="3083961"/>
            <a:ext cx="1813518" cy="3871816"/>
          </a:xfrm>
          <a:prstGeom prst="curvedRightArrow">
            <a:avLst>
              <a:gd name="adj1" fmla="val 25000"/>
              <a:gd name="adj2" fmla="val 50000"/>
              <a:gd name="adj3" fmla="val 3015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2" descr="Image result for not allowed">
            <a:extLst>
              <a:ext uri="{FF2B5EF4-FFF2-40B4-BE49-F238E27FC236}">
                <a16:creationId xmlns:a16="http://schemas.microsoft.com/office/drawing/2014/main" id="{3B58D089-E1D5-46D0-BEE8-C9BB2E8C5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01" y="4596467"/>
            <a:ext cx="1042192" cy="104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23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D41B-B516-49BE-AA9A-6FAAB8E2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JavaScript can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5B8F-6168-49A1-97AB-7032DC1AF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applications</a:t>
            </a:r>
          </a:p>
          <a:p>
            <a:r>
              <a:rPr lang="en-US" dirty="0"/>
              <a:t>Web Sites</a:t>
            </a:r>
          </a:p>
          <a:p>
            <a:r>
              <a:rPr lang="en-US" dirty="0"/>
              <a:t>Android and iOS applications</a:t>
            </a:r>
          </a:p>
          <a:p>
            <a:r>
              <a:rPr lang="en-US" dirty="0"/>
              <a:t>Nodejs server development</a:t>
            </a:r>
          </a:p>
        </p:txBody>
      </p:sp>
    </p:spTree>
    <p:extLst>
      <p:ext uri="{BB962C8B-B14F-4D97-AF65-F5344CB8AC3E}">
        <p14:creationId xmlns:p14="http://schemas.microsoft.com/office/powerpoint/2010/main" val="3391530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9F6D-FB82-451A-81B4-2E139CB9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Structures and Data Structures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4EA4-1D82-4278-8EF7-EE5976B5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Arrays</a:t>
            </a:r>
          </a:p>
          <a:p>
            <a:r>
              <a:rPr lang="en-US" dirty="0"/>
              <a:t>Classes </a:t>
            </a:r>
          </a:p>
        </p:txBody>
      </p:sp>
    </p:spTree>
    <p:extLst>
      <p:ext uri="{BB962C8B-B14F-4D97-AF65-F5344CB8AC3E}">
        <p14:creationId xmlns:p14="http://schemas.microsoft.com/office/powerpoint/2010/main" val="3689589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7943-7D8C-434D-95DC-C5254DAD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480F-0E7B-4CEA-B8E8-8227DA14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Boolean(true or false)</a:t>
            </a:r>
          </a:p>
          <a:p>
            <a:r>
              <a:rPr lang="en-US" dirty="0"/>
              <a:t>Null (Empty reference in memory)</a:t>
            </a:r>
          </a:p>
          <a:p>
            <a:r>
              <a:rPr lang="en-US" dirty="0"/>
              <a:t>Undefined (No reference in memory)</a:t>
            </a:r>
          </a:p>
          <a:p>
            <a:r>
              <a:rPr lang="en-US" dirty="0"/>
              <a:t>Object ({}) A bundle of data</a:t>
            </a:r>
          </a:p>
        </p:txBody>
      </p:sp>
    </p:spTree>
    <p:extLst>
      <p:ext uri="{BB962C8B-B14F-4D97-AF65-F5344CB8AC3E}">
        <p14:creationId xmlns:p14="http://schemas.microsoft.com/office/powerpoint/2010/main" val="340943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1794-79FC-4DA4-9E85-3B30157A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3E653-1211-4C9E-AC53-4D4C339F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887"/>
            <a:ext cx="8358554" cy="482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1794-79FC-4DA4-9E85-3B30157A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</a:t>
            </a:r>
          </a:p>
        </p:txBody>
      </p:sp>
      <p:pic>
        <p:nvPicPr>
          <p:cNvPr id="1028" name="Picture 4" descr="D:\s_E0A84B7D11DA26D14BF8E2862B839193154E3C7D50AE3B06B096EA7FFC552C1D_1521316180692_Screen+Shot+2018-03-17+at+12.49.23+PM.png">
            <a:extLst>
              <a:ext uri="{FF2B5EF4-FFF2-40B4-BE49-F238E27FC236}">
                <a16:creationId xmlns:a16="http://schemas.microsoft.com/office/drawing/2014/main" id="{B3B57D60-C22E-4FBC-B7B5-DB554F1DD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996" y="1042608"/>
            <a:ext cx="8884627" cy="58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6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1794-79FC-4DA4-9E85-3B30157A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POSSIBILITIES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29840-92E5-4C50-9D53-4C05A2AC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" y="1520142"/>
            <a:ext cx="8226026" cy="49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0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6EF2-D60F-4DDA-92EE-9F9F8D4C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C3E1-1990-4CDC-94B3-B8387A27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Structures</a:t>
            </a:r>
          </a:p>
          <a:p>
            <a:r>
              <a:rPr lang="en-US" dirty="0"/>
              <a:t>Repetition Structures</a:t>
            </a:r>
          </a:p>
          <a:p>
            <a:r>
              <a:rPr lang="en-US" dirty="0"/>
              <a:t>Labeled Structures</a:t>
            </a:r>
          </a:p>
          <a:p>
            <a:r>
              <a:rPr lang="en-US" dirty="0"/>
              <a:t>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1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C812-ADB5-4471-83DD-64C75475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F92B-89A8-4DD3-A651-9A180D05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story begins with </a:t>
            </a:r>
            <a:r>
              <a:rPr lang="en-US" sz="4000" dirty="0">
                <a:solidFill>
                  <a:srgbClr val="00B0F0"/>
                </a:solidFill>
              </a:rPr>
              <a:t>variables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B0F0"/>
                </a:solidFill>
              </a:rPr>
              <a:t>constants</a:t>
            </a:r>
            <a:r>
              <a:rPr lang="en-US" sz="4000" dirty="0"/>
              <a:t>!</a:t>
            </a:r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/>
              <a:t>A way to store data for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375440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1D96-6EF8-47B1-A496-B359D0E0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77D6-C32C-433D-A4B3-B60E0A44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A sequence of instructions we provide to a specified system.</a:t>
            </a:r>
          </a:p>
          <a:p>
            <a:pPr marL="0" indent="0">
              <a:buNone/>
            </a:pPr>
            <a:endParaRPr lang="en-US" sz="3600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59978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1852</TotalTime>
  <Words>569</Words>
  <Application>Microsoft Office PowerPoint</Application>
  <PresentationFormat>Widescreen</PresentationFormat>
  <Paragraphs>123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Century Gothic</vt:lpstr>
      <vt:lpstr>Vapor Trail</vt:lpstr>
      <vt:lpstr>JavaScript</vt:lpstr>
      <vt:lpstr>PowerPoint Presentation</vt:lpstr>
      <vt:lpstr>Why JavaScript can do?</vt:lpstr>
      <vt:lpstr>POSSIBILITIES</vt:lpstr>
      <vt:lpstr>POSSIBILITIES</vt:lpstr>
      <vt:lpstr>POSSIBILITIES</vt:lpstr>
      <vt:lpstr>JavaScript</vt:lpstr>
      <vt:lpstr>Getting started with JS</vt:lpstr>
      <vt:lpstr>What is a program?</vt:lpstr>
      <vt:lpstr>Variables and constants</vt:lpstr>
      <vt:lpstr>Variables</vt:lpstr>
      <vt:lpstr>Data Types</vt:lpstr>
      <vt:lpstr>Other data types</vt:lpstr>
      <vt:lpstr>JavaScript</vt:lpstr>
      <vt:lpstr>Conditional Structures </vt:lpstr>
      <vt:lpstr>If Conditions</vt:lpstr>
      <vt:lpstr>Conditional Structures </vt:lpstr>
      <vt:lpstr>PowerPoint Presentation</vt:lpstr>
      <vt:lpstr>Repetition Structures </vt:lpstr>
      <vt:lpstr>Labeled Structures </vt:lpstr>
      <vt:lpstr>PowerPoint Presentation</vt:lpstr>
      <vt:lpstr>Function</vt:lpstr>
      <vt:lpstr>PowerPoint Presentation</vt:lpstr>
      <vt:lpstr>Understanding  Access rules</vt:lpstr>
      <vt:lpstr>Understanding  Access rules</vt:lpstr>
      <vt:lpstr>Understanding  Access rules</vt:lpstr>
      <vt:lpstr>Understanding  Access rules</vt:lpstr>
      <vt:lpstr>Understanding  Access rules</vt:lpstr>
      <vt:lpstr>Understanding  Access rules</vt:lpstr>
      <vt:lpstr>Data Structures and Data Structures </vt:lpstr>
      <vt:lpstr>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Pc</dc:creator>
  <cp:lastModifiedBy>khurram raheel</cp:lastModifiedBy>
  <cp:revision>51</cp:revision>
  <dcterms:created xsi:type="dcterms:W3CDTF">2019-02-07T03:43:15Z</dcterms:created>
  <dcterms:modified xsi:type="dcterms:W3CDTF">2021-09-03T12:30:20Z</dcterms:modified>
</cp:coreProperties>
</file>