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5" r:id="rId7"/>
    <p:sldId id="276" r:id="rId8"/>
    <p:sldId id="277" r:id="rId9"/>
    <p:sldId id="274" r:id="rId10"/>
    <p:sldId id="273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2T18:25:50.922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1790-58A3-4BF7-9D38-60CCAF9CC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6360-0E60-4FBE-9DB7-B25A23E02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6532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82A-F388-4497-BECA-27B50C43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764373"/>
            <a:ext cx="11238571" cy="1293028"/>
          </a:xfrm>
        </p:spPr>
        <p:txBody>
          <a:bodyPr/>
          <a:lstStyle/>
          <a:p>
            <a:r>
              <a:rPr lang="en-US" dirty="0"/>
              <a:t>Understanding code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38C8E-C061-4D0C-A3ED-EBCD436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6" y="2195453"/>
            <a:ext cx="5676900" cy="4133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C66F02-6345-4303-B063-3824454B7266}"/>
              </a:ext>
            </a:extLst>
          </p:cNvPr>
          <p:cNvSpPr/>
          <p:nvPr/>
        </p:nvSpPr>
        <p:spPr>
          <a:xfrm>
            <a:off x="1438507" y="4125949"/>
            <a:ext cx="200722" cy="18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FDF0-7BDD-4BFD-AC87-67424314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JavaScript in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2F40-BEEF-439C-B661-B2FDDADA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00B0F0"/>
                </a:solidFill>
              </a:rPr>
              <a:t>onclick</a:t>
            </a:r>
            <a:r>
              <a:rPr lang="en-US" dirty="0"/>
              <a:t>=“alert(this.id)”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=“</a:t>
            </a:r>
            <a:r>
              <a:rPr lang="en-US" dirty="0" err="1"/>
              <a:t>myID</a:t>
            </a:r>
            <a:r>
              <a:rPr lang="en-US" dirty="0"/>
              <a:t>”&gt;&lt;/button&gt;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00B0F0"/>
                </a:solidFill>
              </a:rPr>
              <a:t>onclick</a:t>
            </a:r>
            <a:r>
              <a:rPr lang="en-US" dirty="0"/>
              <a:t>=“</a:t>
            </a:r>
            <a:r>
              <a:rPr lang="en-US" dirty="0" err="1"/>
              <a:t>this.style.color</a:t>
            </a:r>
            <a:r>
              <a:rPr lang="en-US" dirty="0"/>
              <a:t>=‘green’”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=“</a:t>
            </a:r>
            <a:r>
              <a:rPr lang="en-US" dirty="0" err="1"/>
              <a:t>myID</a:t>
            </a:r>
            <a:r>
              <a:rPr lang="en-US" dirty="0"/>
              <a:t>”&gt;&lt;/button&gt;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14FD-0BC8-42C3-B5FD-BC875734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82EC-0A0D-4F3C-AD32-104604B5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=“one” </a:t>
            </a:r>
            <a:r>
              <a:rPr lang="en-US" dirty="0">
                <a:solidFill>
                  <a:srgbClr val="00B0F0"/>
                </a:solidFill>
              </a:rPr>
              <a:t>onclick</a:t>
            </a:r>
            <a:r>
              <a:rPr lang="en-US" dirty="0"/>
              <a:t>=“</a:t>
            </a:r>
            <a:r>
              <a:rPr lang="en-US" dirty="0" err="1"/>
              <a:t>myfunction</a:t>
            </a:r>
            <a:r>
              <a:rPr lang="en-US" dirty="0"/>
              <a:t>(this.id)”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button&gt;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function </a:t>
            </a:r>
            <a:r>
              <a:rPr lang="en-US" dirty="0" err="1"/>
              <a:t>myFunction</a:t>
            </a:r>
            <a:r>
              <a:rPr lang="en-US" dirty="0"/>
              <a:t>(data){</a:t>
            </a:r>
            <a:br>
              <a:rPr lang="en-US" dirty="0"/>
            </a:br>
            <a:r>
              <a:rPr lang="en-US" dirty="0"/>
              <a:t>//data is one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9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5C19-A458-4538-8790-7771952D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effects with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DEB6-0C89-4221-A463-1500C4EE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=“one” </a:t>
            </a:r>
            <a:r>
              <a:rPr lang="en-US" dirty="0" err="1">
                <a:solidFill>
                  <a:srgbClr val="00B0F0"/>
                </a:solidFill>
              </a:rPr>
              <a:t>onmouseover</a:t>
            </a:r>
            <a:r>
              <a:rPr lang="en-US" dirty="0"/>
              <a:t>=“</a:t>
            </a:r>
            <a:r>
              <a:rPr lang="en-US" dirty="0" err="1"/>
              <a:t>this.style.backgroundColor</a:t>
            </a:r>
            <a:r>
              <a:rPr lang="en-US" dirty="0"/>
              <a:t> = red” </a:t>
            </a:r>
            <a:r>
              <a:rPr lang="en-US" dirty="0" err="1">
                <a:solidFill>
                  <a:srgbClr val="00B0F0"/>
                </a:solidFill>
              </a:rPr>
              <a:t>onmouseout</a:t>
            </a:r>
            <a:r>
              <a:rPr lang="en-US" dirty="0"/>
              <a:t>=“</a:t>
            </a:r>
            <a:r>
              <a:rPr lang="en-US" dirty="0" err="1"/>
              <a:t>this.style.backgroundColor</a:t>
            </a:r>
            <a:r>
              <a:rPr lang="en-US" dirty="0"/>
              <a:t>= </a:t>
            </a:r>
            <a:r>
              <a:rPr lang="en-US" dirty="0" err="1"/>
              <a:t>buttonface</a:t>
            </a:r>
            <a:r>
              <a:rPr lang="en-US" dirty="0"/>
              <a:t>”&gt;&lt;button&gt;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=“cat.jpg”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B0F0"/>
                </a:solidFill>
              </a:rPr>
              <a:t>onmouseover</a:t>
            </a:r>
            <a:r>
              <a:rPr lang="en-US" dirty="0"/>
              <a:t>=“</a:t>
            </a:r>
            <a:r>
              <a:rPr lang="en-US" dirty="0" err="1"/>
              <a:t>this.src</a:t>
            </a:r>
            <a:r>
              <a:rPr lang="en-US" dirty="0"/>
              <a:t> = ‘cata.jpg’” </a:t>
            </a:r>
            <a:r>
              <a:rPr lang="en-US" dirty="0" err="1">
                <a:solidFill>
                  <a:srgbClr val="00B0F0"/>
                </a:solidFill>
              </a:rPr>
              <a:t>onmouseout</a:t>
            </a:r>
            <a:r>
              <a:rPr lang="en-US" dirty="0"/>
              <a:t>=“</a:t>
            </a:r>
            <a:r>
              <a:rPr lang="en-US" dirty="0" err="1"/>
              <a:t>this.src</a:t>
            </a:r>
            <a:r>
              <a:rPr lang="en-US" dirty="0"/>
              <a:t> = ‘cat.jpg’”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521C-2306-4076-8FB4-355CF5CA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and JavaScript Meets!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0D48-3805-4AB3-8068-5BADD72A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can use CSS properties in JavaScript as long as we follow the variable rules for JavaScript</a:t>
            </a:r>
          </a:p>
          <a:p>
            <a:pPr>
              <a:buNone/>
            </a:pPr>
            <a:r>
              <a:rPr lang="en-US" b="1" dirty="0"/>
              <a:t>Example&gt;</a:t>
            </a:r>
          </a:p>
          <a:p>
            <a:pPr>
              <a:buNone/>
            </a:pPr>
            <a:r>
              <a:rPr lang="en-US" b="1" dirty="0"/>
              <a:t>CSS &gt; </a:t>
            </a:r>
            <a:r>
              <a:rPr lang="en-US" dirty="0"/>
              <a:t>background-color</a:t>
            </a:r>
          </a:p>
          <a:p>
            <a:pPr>
              <a:buNone/>
            </a:pPr>
            <a:r>
              <a:rPr lang="en-US" b="1" dirty="0"/>
              <a:t>JavaScript &gt; </a:t>
            </a:r>
            <a:r>
              <a:rPr lang="en-US" dirty="0" err="1"/>
              <a:t>backgroundColor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CSS &gt; </a:t>
            </a:r>
            <a:r>
              <a:rPr lang="en-US" dirty="0"/>
              <a:t>border-radius</a:t>
            </a:r>
          </a:p>
          <a:p>
            <a:pPr>
              <a:buNone/>
            </a:pPr>
            <a:r>
              <a:rPr lang="en-US" b="1" dirty="0"/>
              <a:t>JavaScript &gt; </a:t>
            </a:r>
            <a:r>
              <a:rPr lang="en-US" dirty="0" err="1"/>
              <a:t>borderRadius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80ED-9DF3-4F5A-8A33-B9F6C8D1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1C1E-37A9-409E-9EC8-4BE5CD0F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Forms, as the name suggests, is simple a collection of different kind of fields.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form </a:t>
            </a:r>
            <a:r>
              <a:rPr lang="en-US" dirty="0"/>
              <a:t> id=“</a:t>
            </a:r>
            <a:r>
              <a:rPr lang="en-US" dirty="0" err="1"/>
              <a:t>myForm</a:t>
            </a:r>
            <a:r>
              <a:rPr lang="en-US" dirty="0"/>
              <a:t>” </a:t>
            </a:r>
            <a:r>
              <a:rPr lang="en-US" dirty="0" err="1"/>
              <a:t>onSubmit</a:t>
            </a:r>
            <a:r>
              <a:rPr lang="en-US" dirty="0"/>
              <a:t>=“validate()” action=“/save”&gt;</a:t>
            </a:r>
          </a:p>
          <a:p>
            <a:pPr>
              <a:buNone/>
            </a:pPr>
            <a:r>
              <a:rPr lang="en-US" dirty="0"/>
              <a:t>&lt;input id=“name” type=“text” /&gt;</a:t>
            </a:r>
          </a:p>
          <a:p>
            <a:pPr>
              <a:buNone/>
            </a:pPr>
            <a:r>
              <a:rPr lang="en-US" dirty="0"/>
              <a:t>&lt;input id=“password” type=“password” /&gt;</a:t>
            </a:r>
          </a:p>
          <a:p>
            <a:pPr>
              <a:buNone/>
            </a:pPr>
            <a:r>
              <a:rPr lang="en-US" dirty="0"/>
              <a:t>&lt;button type=“submit”&gt;Submit&lt;/button&gt;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00B0F0"/>
                </a:solidFill>
              </a:rPr>
              <a:t>form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8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8A51-45A7-4E5C-98F0-20AD5CA8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4FF-9BB8-4DA3-933A-AB214EDC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function validate(){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(!</a:t>
            </a:r>
            <a:r>
              <a:rPr lang="en-US" sz="2400" dirty="0" err="1"/>
              <a:t>myForm.name.value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||</a:t>
            </a:r>
            <a:r>
              <a:rPr lang="en-US" sz="2400" dirty="0"/>
              <a:t>  !</a:t>
            </a:r>
            <a:r>
              <a:rPr lang="en-US" sz="2400" dirty="0" err="1"/>
              <a:t>myForm.password.value</a:t>
            </a:r>
            <a:r>
              <a:rPr lang="en-US" sz="2400" dirty="0"/>
              <a:t>){</a:t>
            </a:r>
          </a:p>
          <a:p>
            <a:pPr>
              <a:buNone/>
            </a:pPr>
            <a:r>
              <a:rPr lang="en-US" sz="2400" dirty="0"/>
              <a:t>	alert(‘Please fill the complete form’);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event.preventDefault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3180-9318-4EC8-9A89-A2160465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97E9-C97E-4B14-BA71-B04E3C54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Every form element which has a value attribute, its value can be accessed or reset in JavaScript through .value syntax</a:t>
            </a:r>
          </a:p>
          <a:p>
            <a:pPr>
              <a:buNone/>
            </a:pPr>
            <a:r>
              <a:rPr lang="en-US" b="1" dirty="0"/>
              <a:t>Example&gt;</a:t>
            </a:r>
          </a:p>
          <a:p>
            <a:pPr>
              <a:buNone/>
            </a:pPr>
            <a:r>
              <a:rPr lang="en-US" dirty="0"/>
              <a:t>&lt;input type =“text” /&gt;</a:t>
            </a:r>
          </a:p>
          <a:p>
            <a:pPr>
              <a:buNone/>
            </a:pPr>
            <a:r>
              <a:rPr lang="en-US" dirty="0"/>
              <a:t>And all other input elements</a:t>
            </a:r>
          </a:p>
          <a:p>
            <a:pPr>
              <a:buNone/>
            </a:pPr>
            <a:r>
              <a:rPr lang="en-US" dirty="0"/>
              <a:t>&lt;select&gt;</a:t>
            </a:r>
            <a:br>
              <a:rPr lang="en-US" dirty="0"/>
            </a:br>
            <a:r>
              <a:rPr lang="en-US" dirty="0"/>
              <a:t> &lt;option value=“one”&gt;&lt;/option&gt;</a:t>
            </a:r>
            <a:br>
              <a:rPr lang="en-US" dirty="0"/>
            </a:br>
            <a:r>
              <a:rPr lang="en-US" dirty="0"/>
              <a:t> &lt;option value=“two”&gt;&lt;/option&gt;</a:t>
            </a:r>
          </a:p>
          <a:p>
            <a:pPr>
              <a:buNone/>
            </a:pPr>
            <a:r>
              <a:rPr lang="en-US" dirty="0"/>
              <a:t>	 &lt;option value=“three”&gt;&lt;/option&gt;</a:t>
            </a:r>
          </a:p>
          <a:p>
            <a:pPr>
              <a:buNone/>
            </a:pPr>
            <a:r>
              <a:rPr lang="en-US" dirty="0"/>
              <a:t>&lt;/select&gt;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3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BF5B-3444-42AA-90A2-871EA73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setting field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E0A7-3DE4-48D6-8DA2-C8E9AE04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form field’s can also be altered with their special properties.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&lt;input id=“one” type=“checkbox” /&gt;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or</a:t>
            </a:r>
          </a:p>
          <a:p>
            <a:pPr>
              <a:buNone/>
            </a:pPr>
            <a:r>
              <a:rPr lang="en-US" dirty="0"/>
              <a:t>&lt;input id=“one” type=“radio” /&gt;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var m1 = document.getElementById(‘one’);</a:t>
            </a:r>
          </a:p>
          <a:p>
            <a:pPr>
              <a:buNone/>
            </a:pPr>
            <a:r>
              <a:rPr lang="en-US" dirty="0"/>
              <a:t>m1.</a:t>
            </a:r>
            <a:r>
              <a:rPr lang="en-US" dirty="0">
                <a:solidFill>
                  <a:srgbClr val="00B0F0"/>
                </a:solidFill>
              </a:rPr>
              <a:t>checked</a:t>
            </a:r>
            <a:r>
              <a:rPr lang="en-US" dirty="0"/>
              <a:t> = true;            m1.checked = false;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A98-25C0-41C3-97C1-5E3F94A9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Field Values via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A941-B0AD-4AA0-BD7D-E2393A52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&lt;input </a:t>
            </a:r>
            <a:r>
              <a:rPr lang="en-US" dirty="0">
                <a:solidFill>
                  <a:srgbClr val="00B0F0"/>
                </a:solidFill>
              </a:rPr>
              <a:t>checked</a:t>
            </a:r>
            <a:r>
              <a:rPr lang="en-US" dirty="0"/>
              <a:t> id=“one” type=“checkbox /&gt;</a:t>
            </a:r>
          </a:p>
          <a:p>
            <a:pPr>
              <a:buNone/>
            </a:pPr>
            <a:r>
              <a:rPr lang="en-US" dirty="0"/>
              <a:t>&lt;input </a:t>
            </a:r>
            <a:r>
              <a:rPr lang="en-US" dirty="0">
                <a:solidFill>
                  <a:srgbClr val="00B0F0"/>
                </a:solidFill>
              </a:rPr>
              <a:t>checked</a:t>
            </a:r>
            <a:r>
              <a:rPr lang="en-US" dirty="0"/>
              <a:t> id=“two” type=“radio” /&gt;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84D7-802E-4F6A-88FB-915DD6CF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BCFB-F9AF-48E4-9671-F947F4B5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  <a:p>
            <a:r>
              <a:rPr lang="en-US" dirty="0"/>
              <a:t>How to define functions?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3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D768-8354-425E-8326-6E20AB7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pic>
        <p:nvPicPr>
          <p:cNvPr id="4" name="Content Placeholder 3" descr="companyLogo.png">
            <a:extLst>
              <a:ext uri="{FF2B5EF4-FFF2-40B4-BE49-F238E27FC236}">
                <a16:creationId xmlns:a16="http://schemas.microsoft.com/office/drawing/2014/main" id="{7687A887-05FF-4B6B-AE84-53C0EE3B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56" y="1817891"/>
            <a:ext cx="5791200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3D1B9-62D7-45D9-AC2B-1C377646979F}"/>
              </a:ext>
            </a:extLst>
          </p:cNvPr>
          <p:cNvSpPr txBox="1"/>
          <p:nvPr/>
        </p:nvSpPr>
        <p:spPr>
          <a:xfrm>
            <a:off x="857956" y="6237490"/>
            <a:ext cx="639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Hint&gt; </a:t>
            </a:r>
            <a:r>
              <a:rPr lang="en-US" dirty="0"/>
              <a:t>Number(‘your specified number’) will return Truthy or Falsy.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CC28A-1057-47A4-9AE8-29307A3CF230}"/>
              </a:ext>
            </a:extLst>
          </p:cNvPr>
          <p:cNvSpPr txBox="1"/>
          <p:nvPr/>
        </p:nvSpPr>
        <p:spPr>
          <a:xfrm>
            <a:off x="7179147" y="1817891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Lecture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1). </a:t>
            </a:r>
            <a:r>
              <a:rPr lang="en-US" dirty="0"/>
              <a:t>Manipulating  i.e. appending , removing, changing content of other HTML elements, p, div. header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6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82A-F388-4497-BECA-27B50C43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764373"/>
            <a:ext cx="11238571" cy="1293028"/>
          </a:xfrm>
        </p:spPr>
        <p:txBody>
          <a:bodyPr/>
          <a:lstStyle/>
          <a:p>
            <a:r>
              <a:rPr lang="en-US" dirty="0"/>
              <a:t>Understanding code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38C8E-C061-4D0C-A3ED-EBCD436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6" y="2195453"/>
            <a:ext cx="5676900" cy="4133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C66F02-6345-4303-B063-3824454B7266}"/>
              </a:ext>
            </a:extLst>
          </p:cNvPr>
          <p:cNvSpPr/>
          <p:nvPr/>
        </p:nvSpPr>
        <p:spPr>
          <a:xfrm>
            <a:off x="1438507" y="2843562"/>
            <a:ext cx="200722" cy="18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82A-F388-4497-BECA-27B50C43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764373"/>
            <a:ext cx="11238571" cy="1293028"/>
          </a:xfrm>
        </p:spPr>
        <p:txBody>
          <a:bodyPr/>
          <a:lstStyle/>
          <a:p>
            <a:r>
              <a:rPr lang="en-US" dirty="0"/>
              <a:t>Understanding code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38C8E-C061-4D0C-A3ED-EBCD436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6" y="2195453"/>
            <a:ext cx="5676900" cy="4133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C66F02-6345-4303-B063-3824454B7266}"/>
              </a:ext>
            </a:extLst>
          </p:cNvPr>
          <p:cNvSpPr/>
          <p:nvPr/>
        </p:nvSpPr>
        <p:spPr>
          <a:xfrm>
            <a:off x="1438507" y="3088891"/>
            <a:ext cx="200722" cy="18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82A-F388-4497-BECA-27B50C43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764373"/>
            <a:ext cx="11238571" cy="1293028"/>
          </a:xfrm>
        </p:spPr>
        <p:txBody>
          <a:bodyPr/>
          <a:lstStyle/>
          <a:p>
            <a:r>
              <a:rPr lang="en-US" dirty="0"/>
              <a:t>Understanding code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38C8E-C061-4D0C-A3ED-EBCD436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6" y="2195453"/>
            <a:ext cx="5676900" cy="4133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C66F02-6345-4303-B063-3824454B7266}"/>
              </a:ext>
            </a:extLst>
          </p:cNvPr>
          <p:cNvSpPr/>
          <p:nvPr/>
        </p:nvSpPr>
        <p:spPr>
          <a:xfrm>
            <a:off x="1438507" y="3579545"/>
            <a:ext cx="200722" cy="18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82A-F388-4497-BECA-27B50C43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764373"/>
            <a:ext cx="11238571" cy="1293028"/>
          </a:xfrm>
        </p:spPr>
        <p:txBody>
          <a:bodyPr/>
          <a:lstStyle/>
          <a:p>
            <a:r>
              <a:rPr lang="en-US" dirty="0"/>
              <a:t>Understanding code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38C8E-C061-4D0C-A3ED-EBCD436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6" y="2195453"/>
            <a:ext cx="5676900" cy="4133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C66F02-6345-4303-B063-3824454B7266}"/>
              </a:ext>
            </a:extLst>
          </p:cNvPr>
          <p:cNvSpPr/>
          <p:nvPr/>
        </p:nvSpPr>
        <p:spPr>
          <a:xfrm>
            <a:off x="1427356" y="4128567"/>
            <a:ext cx="200722" cy="18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B3D9-426E-4838-8F6B-CC9F4E3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0B78-4AD7-4542-A77F-C25E5C42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or block of code which can be execute on demand.</a:t>
            </a:r>
          </a:p>
          <a:p>
            <a:r>
              <a:rPr lang="en-US" dirty="0"/>
              <a:t>Functions are way to label our code and execute the code by recalling our label.</a:t>
            </a:r>
          </a:p>
          <a:p>
            <a:r>
              <a:rPr lang="en-US" dirty="0"/>
              <a:t>They allow us to re-use that piece of code again and again.</a:t>
            </a:r>
          </a:p>
          <a:p>
            <a:r>
              <a:rPr lang="en-US" dirty="0"/>
              <a:t>We can also provide input and demand output from </a:t>
            </a:r>
            <a:r>
              <a:rPr lang="en-US"/>
              <a:t>our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4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unction png">
            <a:extLst>
              <a:ext uri="{FF2B5EF4-FFF2-40B4-BE49-F238E27FC236}">
                <a16:creationId xmlns:a16="http://schemas.microsoft.com/office/drawing/2014/main" id="{B7301F33-3293-42A4-AE7F-F512D9E2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77" y="2631687"/>
            <a:ext cx="6296722" cy="24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35D98B-47CB-4BCE-BF67-4971323316CA}"/>
              </a:ext>
            </a:extLst>
          </p:cNvPr>
          <p:cNvCxnSpPr>
            <a:cxnSpLocks/>
          </p:cNvCxnSpPr>
          <p:nvPr/>
        </p:nvCxnSpPr>
        <p:spPr>
          <a:xfrm flipH="1" flipV="1">
            <a:off x="1405054" y="1951463"/>
            <a:ext cx="2341757" cy="147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042114-D141-45D6-8E04-E678491405E8}"/>
              </a:ext>
            </a:extLst>
          </p:cNvPr>
          <p:cNvCxnSpPr>
            <a:cxnSpLocks/>
          </p:cNvCxnSpPr>
          <p:nvPr/>
        </p:nvCxnSpPr>
        <p:spPr>
          <a:xfrm flipV="1">
            <a:off x="7657173" y="1951463"/>
            <a:ext cx="1408768" cy="16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4A0F18-D3F4-4476-8725-F8ABC36D5084}"/>
              </a:ext>
            </a:extLst>
          </p:cNvPr>
          <p:cNvSpPr txBox="1"/>
          <p:nvPr/>
        </p:nvSpPr>
        <p:spPr>
          <a:xfrm>
            <a:off x="490654" y="149426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 (PARAMETERS)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BAF82-3E01-404F-BB64-9F0305FFD5B3}"/>
              </a:ext>
            </a:extLst>
          </p:cNvPr>
          <p:cNvSpPr txBox="1"/>
          <p:nvPr/>
        </p:nvSpPr>
        <p:spPr>
          <a:xfrm>
            <a:off x="8192431" y="1494264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(RETURNED )</a:t>
            </a:r>
          </a:p>
        </p:txBody>
      </p:sp>
    </p:spTree>
    <p:extLst>
      <p:ext uri="{BB962C8B-B14F-4D97-AF65-F5344CB8AC3E}">
        <p14:creationId xmlns:p14="http://schemas.microsoft.com/office/powerpoint/2010/main" val="427973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5801A-9046-4A49-A81F-BA6FF73C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6" y="1094910"/>
            <a:ext cx="11175338" cy="46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4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484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Vapor Trail</vt:lpstr>
      <vt:lpstr>Lecture 8</vt:lpstr>
      <vt:lpstr>Today’s lecture</vt:lpstr>
      <vt:lpstr>Understanding code execution</vt:lpstr>
      <vt:lpstr>Understanding code execution</vt:lpstr>
      <vt:lpstr>Understanding code execution</vt:lpstr>
      <vt:lpstr>Understanding code execution</vt:lpstr>
      <vt:lpstr>Functions</vt:lpstr>
      <vt:lpstr>PowerPoint Presentation</vt:lpstr>
      <vt:lpstr>PowerPoint Presentation</vt:lpstr>
      <vt:lpstr>Understanding code execution</vt:lpstr>
      <vt:lpstr>Calling JavaScript in different ways</vt:lpstr>
      <vt:lpstr>Passing Function Parameters</vt:lpstr>
      <vt:lpstr>Adding effects with events</vt:lpstr>
      <vt:lpstr>CSS and JavaScript Meets!</vt:lpstr>
      <vt:lpstr>Forms</vt:lpstr>
      <vt:lpstr>Forms</vt:lpstr>
      <vt:lpstr>Forms Fields</vt:lpstr>
      <vt:lpstr>Getting and setting field states</vt:lpstr>
      <vt:lpstr>Setting Field Values via attributes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teacher</dc:creator>
  <cp:lastModifiedBy>Pc</cp:lastModifiedBy>
  <cp:revision>10</cp:revision>
  <dcterms:created xsi:type="dcterms:W3CDTF">2018-06-02T04:54:59Z</dcterms:created>
  <dcterms:modified xsi:type="dcterms:W3CDTF">2019-09-02T13:29:16Z</dcterms:modified>
</cp:coreProperties>
</file>