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DHTML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Manipulating HTML elements on run time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element with Javascript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128561" y="3055118"/>
            <a:ext cx="9934878" cy="7477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latin typeface="+mj-lt"/>
                <a:ea typeface="+mj-ea"/>
                <a:cs typeface="+mj-cs"/>
              </a:rPr>
              <a:t>document.</a:t>
            </a:r>
            <a:r>
              <a:rPr lang="en-US" sz="4000" b="1" dirty="0" err="1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createElement</a:t>
            </a:r>
            <a:r>
              <a:rPr lang="en-US" sz="4000" b="1" dirty="0">
                <a:latin typeface="+mj-lt"/>
                <a:ea typeface="+mj-ea"/>
                <a:cs typeface="+mj-cs"/>
              </a:rPr>
              <a:t>(&lt;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tagName</a:t>
            </a:r>
            <a:r>
              <a:rPr lang="en-US" sz="4000" b="1" dirty="0">
                <a:latin typeface="+mj-lt"/>
                <a:ea typeface="+mj-ea"/>
                <a:cs typeface="+mj-cs"/>
              </a:rPr>
              <a:t>&gt;)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F1D264BE-17CB-44E4-8ACA-7E8277A85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490" y="4343400"/>
            <a:ext cx="2225992" cy="222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287B0B9-ED70-4EA0-8738-E80BE12398D8}"/>
              </a:ext>
            </a:extLst>
          </p:cNvPr>
          <p:cNvSpPr txBox="1"/>
          <p:nvPr/>
        </p:nvSpPr>
        <p:spPr>
          <a:xfrm>
            <a:off x="7703820" y="5257800"/>
            <a:ext cx="822960" cy="62865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new element with Javascript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2286000" y="3157988"/>
            <a:ext cx="10823409" cy="7477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+mj-lt"/>
                <a:ea typeface="+mj-ea"/>
                <a:cs typeface="+mj-cs"/>
              </a:rPr>
              <a:t>let element =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document.</a:t>
            </a:r>
            <a:r>
              <a:rPr lang="en-US" sz="3200" b="1" dirty="0" err="1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createElement</a:t>
            </a:r>
            <a:r>
              <a:rPr lang="en-US" sz="3200" b="1" dirty="0">
                <a:latin typeface="+mj-lt"/>
                <a:ea typeface="+mj-ea"/>
                <a:cs typeface="+mj-cs"/>
              </a:rPr>
              <a:t>(“div“)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//&lt;div&gt;&lt;/div&gt;</a:t>
            </a:r>
          </a:p>
        </p:txBody>
      </p:sp>
      <p:pic>
        <p:nvPicPr>
          <p:cNvPr id="4098" name="Picture 2" descr="Image result for baking gif">
            <a:extLst>
              <a:ext uri="{FF2B5EF4-FFF2-40B4-BE49-F238E27FC236}">
                <a16:creationId xmlns:a16="http://schemas.microsoft.com/office/drawing/2014/main" id="{CF20DE82-4A19-4351-B88D-E834F3A4872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958" y="4020051"/>
            <a:ext cx="3992151" cy="224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9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new element with Javascript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967740" y="5341254"/>
            <a:ext cx="10983132" cy="46019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+mj-lt"/>
                <a:ea typeface="+mj-ea"/>
                <a:cs typeface="+mj-cs"/>
              </a:rPr>
              <a:t>let</a:t>
            </a:r>
            <a:r>
              <a:rPr lang="en-US" sz="3200" b="1" dirty="0">
                <a:latin typeface="+mj-lt"/>
                <a:ea typeface="+mj-ea"/>
                <a:cs typeface="+mj-cs"/>
              </a:rPr>
              <a:t> element =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document.</a:t>
            </a:r>
            <a:r>
              <a:rPr lang="en-US" sz="3200" b="1" dirty="0" err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createElement</a:t>
            </a:r>
            <a:r>
              <a:rPr lang="en-US" sz="3200" b="1" dirty="0">
                <a:latin typeface="+mj-lt"/>
                <a:ea typeface="+mj-ea"/>
                <a:cs typeface="+mj-cs"/>
              </a:rPr>
              <a:t>(“div“)</a:t>
            </a:r>
          </a:p>
          <a:p>
            <a:pPr marL="0" indent="0">
              <a:buNone/>
            </a:pPr>
            <a:endParaRPr lang="en-US" sz="32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//Set the internal html of the newly created element</a:t>
            </a:r>
            <a:b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&lt;div&gt;&lt;/div&gt;</a:t>
            </a:r>
          </a:p>
          <a:p>
            <a:pPr marL="0" indent="0">
              <a:buNone/>
            </a:pPr>
            <a:endParaRPr lang="en-US" sz="32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element.</a:t>
            </a:r>
            <a:r>
              <a:rPr lang="en-US" sz="3200" b="1" dirty="0" err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innerHTML</a:t>
            </a:r>
            <a:r>
              <a:rPr lang="en-US" sz="3200" b="1" dirty="0">
                <a:latin typeface="+mj-lt"/>
                <a:ea typeface="+mj-ea"/>
                <a:cs typeface="+mj-cs"/>
              </a:rPr>
              <a:t> = “</a:t>
            </a:r>
            <a:r>
              <a:rPr lang="en-US" sz="3200" b="1" dirty="0"/>
              <a:t>&lt;h1&gt;This is </a:t>
            </a:r>
            <a:r>
              <a:rPr lang="en-US" sz="3200" b="1" dirty="0" err="1"/>
              <a:t>somecontent</a:t>
            </a:r>
            <a:r>
              <a:rPr lang="en-US" sz="3200" b="1" dirty="0"/>
              <a:t>&lt;/h1&gt;</a:t>
            </a:r>
            <a:r>
              <a:rPr lang="en-US" sz="3200" b="1" dirty="0">
                <a:latin typeface="+mj-lt"/>
                <a:ea typeface="+mj-ea"/>
                <a:cs typeface="+mj-cs"/>
              </a:rPr>
              <a:t>”;</a:t>
            </a:r>
          </a:p>
        </p:txBody>
      </p:sp>
      <p:sp>
        <p:nvSpPr>
          <p:cNvPr id="6" name="Arrow: U-Turn 5">
            <a:extLst>
              <a:ext uri="{FF2B5EF4-FFF2-40B4-BE49-F238E27FC236}">
                <a16:creationId xmlns:a16="http://schemas.microsoft.com/office/drawing/2014/main" id="{C32B6B94-CF9A-467A-925D-FBDD792D6BB5}"/>
              </a:ext>
            </a:extLst>
          </p:cNvPr>
          <p:cNvSpPr/>
          <p:nvPr/>
        </p:nvSpPr>
        <p:spPr>
          <a:xfrm flipH="1" flipV="1">
            <a:off x="3383280" y="5801451"/>
            <a:ext cx="4800600" cy="83108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3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Move a tag inside another tag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097280" y="4689608"/>
            <a:ext cx="10823409" cy="7477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812D40C1-6B39-4299-B930-CB00E75BD5DD}"/>
              </a:ext>
            </a:extLst>
          </p:cNvPr>
          <p:cNvSpPr txBox="1">
            <a:spLocks/>
          </p:cNvSpPr>
          <p:nvPr/>
        </p:nvSpPr>
        <p:spPr>
          <a:xfrm>
            <a:off x="684295" y="1564405"/>
            <a:ext cx="10823409" cy="18645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&lt;div id=“container”&gt;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&lt;/div&gt;</a:t>
            </a:r>
          </a:p>
          <a:p>
            <a:pPr marL="0" indent="0">
              <a:buNone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 descr="2D Slides">
            <a:extLst>
              <a:ext uri="{FF2B5EF4-FFF2-40B4-BE49-F238E27FC236}">
                <a16:creationId xmlns:a16="http://schemas.microsoft.com/office/drawing/2014/main" id="{4CEFC60D-7C59-4D38-83B6-14E6D6B0C6D7}"/>
              </a:ext>
            </a:extLst>
          </p:cNvPr>
          <p:cNvSpPr txBox="1">
            <a:spLocks/>
          </p:cNvSpPr>
          <p:nvPr/>
        </p:nvSpPr>
        <p:spPr>
          <a:xfrm>
            <a:off x="1011955" y="3729937"/>
            <a:ext cx="10823409" cy="18645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let </a:t>
            </a:r>
            <a:r>
              <a:rPr lang="en-US" sz="32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element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=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document.</a:t>
            </a:r>
            <a:r>
              <a:rPr lang="en-US" sz="3200" dirty="0" err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createElement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(‘section’);</a:t>
            </a: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section&gt;&lt;/ section &gt;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container.</a:t>
            </a:r>
            <a:r>
              <a:rPr lang="en-US" sz="3200" dirty="0" err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appendChild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dirty="0">
                <a:solidFill>
                  <a:schemeClr val="accent2"/>
                </a:solidFill>
              </a:rPr>
              <a:t>element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CDEA7C50-AB84-402B-8465-1F6BEFC070ED}"/>
              </a:ext>
            </a:extLst>
          </p:cNvPr>
          <p:cNvSpPr/>
          <p:nvPr/>
        </p:nvSpPr>
        <p:spPr>
          <a:xfrm flipH="1" flipV="1">
            <a:off x="1908810" y="5594532"/>
            <a:ext cx="3817620" cy="83108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1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 a tag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097280" y="4689608"/>
            <a:ext cx="10823409" cy="7477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812D40C1-6B39-4299-B930-CB00E75BD5DD}"/>
              </a:ext>
            </a:extLst>
          </p:cNvPr>
          <p:cNvSpPr txBox="1">
            <a:spLocks/>
          </p:cNvSpPr>
          <p:nvPr/>
        </p:nvSpPr>
        <p:spPr>
          <a:xfrm>
            <a:off x="684295" y="1564405"/>
            <a:ext cx="10823409" cy="18645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&lt;div id=“container”&gt;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&lt;/div&gt;</a:t>
            </a:r>
          </a:p>
          <a:p>
            <a:pPr marL="0" indent="0">
              <a:buNone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 descr="2D Slides">
            <a:extLst>
              <a:ext uri="{FF2B5EF4-FFF2-40B4-BE49-F238E27FC236}">
                <a16:creationId xmlns:a16="http://schemas.microsoft.com/office/drawing/2014/main" id="{4CEFC60D-7C59-4D38-83B6-14E6D6B0C6D7}"/>
              </a:ext>
            </a:extLst>
          </p:cNvPr>
          <p:cNvSpPr txBox="1">
            <a:spLocks/>
          </p:cNvSpPr>
          <p:nvPr/>
        </p:nvSpPr>
        <p:spPr>
          <a:xfrm>
            <a:off x="764157" y="3552774"/>
            <a:ext cx="10823409" cy="10130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container.</a:t>
            </a:r>
            <a:r>
              <a:rPr lang="en-US" sz="3200" dirty="0" err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remove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();</a:t>
            </a:r>
          </a:p>
        </p:txBody>
      </p:sp>
      <p:pic>
        <p:nvPicPr>
          <p:cNvPr id="2050" name="Picture 2" descr="Image result for dustbin">
            <a:extLst>
              <a:ext uri="{FF2B5EF4-FFF2-40B4-BE49-F238E27FC236}">
                <a16:creationId xmlns:a16="http://schemas.microsoft.com/office/drawing/2014/main" id="{C2DF784A-CCB1-4645-AA16-3607DFCC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441" y="3305226"/>
            <a:ext cx="240284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920886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139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Get Started with 3D</vt:lpstr>
      <vt:lpstr>Getting started with DHTML</vt:lpstr>
      <vt:lpstr>Create a new element with Javascript</vt:lpstr>
      <vt:lpstr>Create a new element with Javascript</vt:lpstr>
      <vt:lpstr>Create a new element with Javascript</vt:lpstr>
      <vt:lpstr>Move a tag inside another tag</vt:lpstr>
      <vt:lpstr>Remove a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2019-05-03T15:05:17Z</dcterms:created>
  <dcterms:modified xsi:type="dcterms:W3CDTF">2021-07-13T05:22:25Z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