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9C09-CD54-4746-879A-4C9AFF88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3DC9C-8B6B-4767-95EC-BA22C34F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222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57D3-2767-403D-9506-9F71C667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8189-2F47-4477-BF20-19F46D87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&lt;div id=“parent1”&gt;</a:t>
            </a:r>
            <a:br>
              <a:rPr lang="en-US" dirty="0"/>
            </a:br>
            <a:r>
              <a:rPr lang="en-US" dirty="0"/>
              <a:t>	&lt;span id=“num1”&gt;&lt;/span&gt;</a:t>
            </a:r>
          </a:p>
          <a:p>
            <a:pPr>
              <a:buNone/>
            </a:pPr>
            <a:r>
              <a:rPr lang="en-US" dirty="0"/>
              <a:t>&lt;/div&gt;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var parent = </a:t>
            </a:r>
            <a:r>
              <a:rPr lang="en-US" dirty="0" err="1"/>
              <a:t>document.</a:t>
            </a:r>
            <a:r>
              <a:rPr lang="en-US" dirty="0" err="1">
                <a:solidFill>
                  <a:srgbClr val="00B0F0"/>
                </a:solidFill>
              </a:rPr>
              <a:t>getElementById</a:t>
            </a:r>
            <a:r>
              <a:rPr lang="en-US" dirty="0"/>
              <a:t>(‘parent1’);</a:t>
            </a:r>
          </a:p>
          <a:p>
            <a:pPr>
              <a:buNone/>
            </a:pPr>
            <a:r>
              <a:rPr lang="en-US" dirty="0"/>
              <a:t>var child = </a:t>
            </a:r>
            <a:r>
              <a:rPr lang="en-US" dirty="0" err="1"/>
              <a:t>document.</a:t>
            </a:r>
            <a:r>
              <a:rPr lang="en-US" dirty="0" err="1">
                <a:solidFill>
                  <a:srgbClr val="00B0F0"/>
                </a:solidFill>
              </a:rPr>
              <a:t>getElementById</a:t>
            </a:r>
            <a:r>
              <a:rPr lang="en-US" dirty="0"/>
              <a:t>(‘num1’);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 err="1"/>
              <a:t>parent.removeChild</a:t>
            </a:r>
            <a:r>
              <a:rPr lang="en-US" dirty="0"/>
              <a:t>(child);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337-F0F2-459A-BA88-6620098E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FC0F-B2D9-4B6A-907A-3F9EA2D8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Other functions&gt; </a:t>
            </a:r>
            <a:r>
              <a:rPr lang="en-US" dirty="0" err="1">
                <a:solidFill>
                  <a:srgbClr val="00B0F0"/>
                </a:solidFill>
              </a:rPr>
              <a:t>replaceWith</a:t>
            </a:r>
            <a:r>
              <a:rPr lang="en-US" dirty="0"/>
              <a:t>(), </a:t>
            </a:r>
            <a:r>
              <a:rPr lang="en-US" dirty="0" err="1">
                <a:solidFill>
                  <a:srgbClr val="00B0F0"/>
                </a:solidFill>
              </a:rPr>
              <a:t>replaceChild</a:t>
            </a:r>
            <a:r>
              <a:rPr lang="en-US" dirty="0"/>
              <a:t>(), </a:t>
            </a:r>
            <a:r>
              <a:rPr lang="en-US" dirty="0" err="1">
                <a:solidFill>
                  <a:srgbClr val="00B0F0"/>
                </a:solidFill>
              </a:rPr>
              <a:t>setAttribute</a:t>
            </a:r>
            <a:r>
              <a:rPr lang="en-US" dirty="0"/>
              <a:t>(), </a:t>
            </a:r>
            <a:r>
              <a:rPr lang="en-US" dirty="0" err="1">
                <a:solidFill>
                  <a:srgbClr val="00B0F0"/>
                </a:solidFill>
              </a:rPr>
              <a:t>getAttribute</a:t>
            </a:r>
            <a:r>
              <a:rPr lang="en-US" dirty="0"/>
              <a:t>() and others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00B0F0"/>
                </a:solidFill>
              </a:rPr>
              <a:t>replaceChild</a:t>
            </a:r>
            <a:r>
              <a:rPr lang="en-US" dirty="0"/>
              <a:t>(</a:t>
            </a:r>
            <a:r>
              <a:rPr lang="en-US" dirty="0" err="1"/>
              <a:t>newElement</a:t>
            </a:r>
            <a:r>
              <a:rPr lang="en-US" dirty="0"/>
              <a:t>, </a:t>
            </a:r>
            <a:r>
              <a:rPr lang="en-US" dirty="0" err="1"/>
              <a:t>oldElement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DA85-FB73-4431-B8DA-24064321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6EDA-C009-4A16-8358-DCBD715F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innerHTML</a:t>
            </a:r>
            <a:r>
              <a:rPr lang="en-US" dirty="0"/>
              <a:t> to dynamically bunch of HTML content.</a:t>
            </a:r>
          </a:p>
          <a:p>
            <a:r>
              <a:rPr lang="en-US" dirty="0"/>
              <a:t>&lt;div id="parent1"&gt;&lt;/div&gt;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 parent = </a:t>
            </a:r>
            <a:r>
              <a:rPr lang="en-US" dirty="0" err="1"/>
              <a:t>document.getElementById</a:t>
            </a:r>
            <a:r>
              <a:rPr lang="en-US" dirty="0"/>
              <a:t>("parent1");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parent.innerHTML</a:t>
            </a:r>
            <a:r>
              <a:rPr lang="en-US" dirty="0"/>
              <a:t> = </a:t>
            </a:r>
            <a:r>
              <a:rPr lang="en-US" sz="1800" dirty="0"/>
              <a:t>'&lt;div id="</a:t>
            </a:r>
            <a:r>
              <a:rPr lang="en-US" sz="1800" dirty="0" err="1"/>
              <a:t>newChild</a:t>
            </a:r>
            <a:r>
              <a:rPr lang="en-US" sz="1800" dirty="0"/>
              <a:t>"&gt;\</a:t>
            </a:r>
          </a:p>
          <a:p>
            <a:pPr>
              <a:buNone/>
            </a:pPr>
            <a:r>
              <a:rPr lang="en-US" sz="1800" dirty="0"/>
              <a:t>					     &lt;h1&gt;New Heading&lt;/h1&gt;\ </a:t>
            </a:r>
            <a:br>
              <a:rPr lang="en-US" sz="1800" dirty="0"/>
            </a:br>
            <a:r>
              <a:rPr lang="en-US" sz="1800" dirty="0"/>
              <a:t>                                                      ‘&lt;/div&gt;’;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963A-B1EB-40DD-9F18-328A0E1A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HTML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AC8D-3B0F-4B9E-BF3A-E4080FDA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document.</a:t>
            </a:r>
            <a:r>
              <a:rPr lang="en-US" b="1" dirty="0">
                <a:solidFill>
                  <a:srgbClr val="00B0F0"/>
                </a:solidFill>
              </a:rPr>
              <a:t>getElementByID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document.</a:t>
            </a:r>
            <a:r>
              <a:rPr lang="en-US" b="1" dirty="0">
                <a:solidFill>
                  <a:srgbClr val="00B0F0"/>
                </a:solidFill>
              </a:rPr>
              <a:t>getElementsByClassName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document.getElementsByTagName();</a:t>
            </a:r>
          </a:p>
          <a:p>
            <a:pPr marL="0" indent="0">
              <a:buNone/>
            </a:pPr>
            <a:r>
              <a:rPr lang="en-US" dirty="0"/>
              <a:t>document.</a:t>
            </a:r>
            <a:r>
              <a:rPr lang="en-US" b="1" dirty="0">
                <a:solidFill>
                  <a:srgbClr val="00B0F0"/>
                </a:solidFill>
              </a:rPr>
              <a:t>getElementsByName</a:t>
            </a:r>
            <a:r>
              <a:rPr lang="en-US" dirty="0"/>
              <a:t>();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//Accept all CSS based queries</a:t>
            </a:r>
          </a:p>
          <a:p>
            <a:pPr marL="0" indent="0">
              <a:buNone/>
            </a:pPr>
            <a:r>
              <a:rPr lang="en-US" dirty="0"/>
              <a:t>document.</a:t>
            </a:r>
            <a:r>
              <a:rPr lang="en-US" b="1" dirty="0">
                <a:solidFill>
                  <a:srgbClr val="00B0F0"/>
                </a:solidFill>
              </a:rPr>
              <a:t>querySelector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document.</a:t>
            </a:r>
            <a:r>
              <a:rPr lang="en-US" b="1" dirty="0">
                <a:solidFill>
                  <a:srgbClr val="00B0F0"/>
                </a:solidFill>
              </a:rPr>
              <a:t>querySelectorAll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B22-F94E-4628-82B8-72C470B0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CE5DA-FF12-4294-8133-AF40BDCF0F0F}"/>
              </a:ext>
            </a:extLst>
          </p:cNvPr>
          <p:cNvSpPr txBox="1"/>
          <p:nvPr/>
        </p:nvSpPr>
        <p:spPr>
          <a:xfrm>
            <a:off x="881350" y="2569684"/>
            <a:ext cx="949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are special signals which are fired when any time of user</a:t>
            </a:r>
          </a:p>
          <a:p>
            <a:r>
              <a:rPr lang="en-US" sz="2400" dirty="0"/>
              <a:t>activity occurs.</a:t>
            </a:r>
          </a:p>
          <a:p>
            <a:endParaRPr lang="en-US" sz="2400" dirty="0"/>
          </a:p>
          <a:p>
            <a:r>
              <a:rPr lang="en-US" sz="2400" dirty="0"/>
              <a:t>Example&gt;</a:t>
            </a:r>
            <a:br>
              <a:rPr lang="en-US" sz="2400" dirty="0"/>
            </a:br>
            <a:r>
              <a:rPr lang="en-US" sz="2400" dirty="0">
                <a:solidFill>
                  <a:srgbClr val="92D050"/>
                </a:solidFill>
              </a:rPr>
              <a:t>click,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doubleclick,</a:t>
            </a:r>
          </a:p>
          <a:p>
            <a:r>
              <a:rPr lang="en-US" sz="2400" dirty="0">
                <a:solidFill>
                  <a:srgbClr val="92D050"/>
                </a:solidFill>
              </a:rPr>
              <a:t>load,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error,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mouseover</a:t>
            </a:r>
          </a:p>
        </p:txBody>
      </p:sp>
    </p:spTree>
    <p:extLst>
      <p:ext uri="{BB962C8B-B14F-4D97-AF65-F5344CB8AC3E}">
        <p14:creationId xmlns:p14="http://schemas.microsoft.com/office/powerpoint/2010/main" val="204767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B22-F94E-4628-82B8-72C470B0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Events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06073C-0DBF-4FDD-8968-D2427873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243" y="1736706"/>
            <a:ext cx="9449489" cy="494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69FF345-93C0-4850-8A1E-EB51DBE5F2A8}"/>
              </a:ext>
            </a:extLst>
          </p:cNvPr>
          <p:cNvSpPr/>
          <p:nvPr/>
        </p:nvSpPr>
        <p:spPr>
          <a:xfrm>
            <a:off x="3999123" y="5144878"/>
            <a:ext cx="594910" cy="6637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7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B22-F94E-4628-82B8-72C470B0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EE80A-A7E8-46EC-81B0-D385C5B95EDC}"/>
              </a:ext>
            </a:extLst>
          </p:cNvPr>
          <p:cNvSpPr txBox="1"/>
          <p:nvPr/>
        </p:nvSpPr>
        <p:spPr>
          <a:xfrm>
            <a:off x="484742" y="2738497"/>
            <a:ext cx="65405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myElement.</a:t>
            </a:r>
            <a:r>
              <a:rPr lang="en-US" sz="3200" b="1" dirty="0">
                <a:solidFill>
                  <a:srgbClr val="00B0F0"/>
                </a:solidFill>
              </a:rPr>
              <a:t>onclick</a:t>
            </a:r>
            <a:r>
              <a:rPr lang="en-US" sz="3200" dirty="0"/>
              <a:t> = </a:t>
            </a:r>
            <a:r>
              <a:rPr lang="en-US" sz="3200" b="1" dirty="0">
                <a:solidFill>
                  <a:srgbClr val="92D050"/>
                </a:solidFill>
              </a:rPr>
              <a:t>function</a:t>
            </a:r>
            <a:r>
              <a:rPr lang="en-US" sz="3200" dirty="0"/>
              <a:t>(){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6BA9A-02B7-454C-84B2-A360F6A805CF}"/>
              </a:ext>
            </a:extLst>
          </p:cNvPr>
          <p:cNvSpPr txBox="1"/>
          <p:nvPr/>
        </p:nvSpPr>
        <p:spPr>
          <a:xfrm>
            <a:off x="1751682" y="1436663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EvenListener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74C6B-324D-44FD-B404-7C364B1CF020}"/>
              </a:ext>
            </a:extLst>
          </p:cNvPr>
          <p:cNvSpPr txBox="1"/>
          <p:nvPr/>
        </p:nvSpPr>
        <p:spPr>
          <a:xfrm>
            <a:off x="4879950" y="3992267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EvenHandler will always be </a:t>
            </a:r>
          </a:p>
          <a:p>
            <a:r>
              <a:rPr lang="en-US" b="1" dirty="0"/>
              <a:t>A function!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AAA241-17D2-4787-B7DF-A1B0B342C72B}"/>
              </a:ext>
            </a:extLst>
          </p:cNvPr>
          <p:cNvCxnSpPr>
            <a:cxnSpLocks/>
          </p:cNvCxnSpPr>
          <p:nvPr/>
        </p:nvCxnSpPr>
        <p:spPr>
          <a:xfrm flipH="1" flipV="1">
            <a:off x="2532505" y="1851439"/>
            <a:ext cx="780823" cy="796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A193E-4FD8-4A38-B0E4-C9ACA33EA359}"/>
              </a:ext>
            </a:extLst>
          </p:cNvPr>
          <p:cNvCxnSpPr>
            <a:cxnSpLocks/>
          </p:cNvCxnSpPr>
          <p:nvPr/>
        </p:nvCxnSpPr>
        <p:spPr>
          <a:xfrm flipH="1">
            <a:off x="6096000" y="3546828"/>
            <a:ext cx="1146440" cy="445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child pointing png">
            <a:extLst>
              <a:ext uri="{FF2B5EF4-FFF2-40B4-BE49-F238E27FC236}">
                <a16:creationId xmlns:a16="http://schemas.microsoft.com/office/drawing/2014/main" id="{6DF6D9EC-3A91-40EB-A3C9-E683816C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9950" y="2057401"/>
            <a:ext cx="4389913" cy="50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19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1B22-F94E-4628-82B8-72C470B0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pic>
        <p:nvPicPr>
          <p:cNvPr id="4" name="Content Placeholder 5" descr="Capture.JPG">
            <a:extLst>
              <a:ext uri="{FF2B5EF4-FFF2-40B4-BE49-F238E27FC236}">
                <a16:creationId xmlns:a16="http://schemas.microsoft.com/office/drawing/2014/main" id="{AAD68CF2-64B2-4902-BE86-C9D3DBC5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3" y="2216427"/>
            <a:ext cx="10376275" cy="41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E0D5-7A49-4DA4-B776-3D417069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F4C1-8A83-4926-A0BC-39B42BEC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parameters in event callbacks</a:t>
            </a:r>
          </a:p>
          <a:p>
            <a:r>
              <a:rPr lang="en-US" dirty="0"/>
              <a:t>Accessing form elements with IDs</a:t>
            </a:r>
          </a:p>
          <a:p>
            <a:r>
              <a:rPr lang="en-US" dirty="0"/>
              <a:t>Performed validation on Forms elements</a:t>
            </a:r>
          </a:p>
          <a:p>
            <a:r>
              <a:rPr lang="en-US" dirty="0"/>
              <a:t>Used preventDefault() to stop the flow of an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EFB4-2527-465C-A084-E5CE7B3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F3BF-275E-4C22-A09E-0147C82D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  <a:p>
            <a:r>
              <a:rPr lang="en-US" dirty="0"/>
              <a:t>Executing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3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4764-9555-4409-966B-D169CDD2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2230-850E-458D-A5FD-389D4E47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access any part of your document, we must wait or find an event point so that we can execute JS and access any part of the element.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Example&gt;</a:t>
            </a:r>
          </a:p>
          <a:p>
            <a:pPr>
              <a:buNone/>
            </a:pPr>
            <a:r>
              <a:rPr lang="en-US" dirty="0"/>
              <a:t>window.onload = function(){</a:t>
            </a:r>
            <a:br>
              <a:rPr lang="en-US" dirty="0"/>
            </a:br>
            <a:r>
              <a:rPr lang="en-US" dirty="0"/>
              <a:t>  //your javascript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AA68-D2B3-4A41-AE02-41DFD63E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57A2-9C3D-4D48-92E9-C78034A9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DOM stands for Document Object Model.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Since our web page is a document. In that sense,</a:t>
            </a:r>
          </a:p>
          <a:p>
            <a:pPr>
              <a:buNone/>
            </a:pPr>
            <a:r>
              <a:rPr lang="en-US" dirty="0"/>
              <a:t>DOM represents the document as nodes and</a:t>
            </a:r>
          </a:p>
          <a:p>
            <a:pPr>
              <a:buNone/>
            </a:pPr>
            <a:r>
              <a:rPr lang="en-US" dirty="0"/>
              <a:t>objects. Using this, programming languages </a:t>
            </a:r>
          </a:p>
          <a:p>
            <a:pPr>
              <a:buNone/>
            </a:pPr>
            <a:r>
              <a:rPr lang="en-US" dirty="0"/>
              <a:t>can connect to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4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8C2A-DC7C-4BC9-A44A-AAB34F6B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F7B-78E0-4E21-96B0-13B2A78C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provides structure for HTML and XML documents. We can call an organization chart for our web pages</a:t>
            </a:r>
          </a:p>
          <a:p>
            <a:endParaRPr lang="en-US" dirty="0"/>
          </a:p>
        </p:txBody>
      </p:sp>
      <p:pic>
        <p:nvPicPr>
          <p:cNvPr id="4" name="Picture 3" descr="Capture.JPG">
            <a:extLst>
              <a:ext uri="{FF2B5EF4-FFF2-40B4-BE49-F238E27FC236}">
                <a16:creationId xmlns:a16="http://schemas.microsoft.com/office/drawing/2014/main" id="{9940330D-044B-4251-A335-A1A8254C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322569"/>
            <a:ext cx="8505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C53A-242A-426B-B4CD-0A0E0FAF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Rocks!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5BB4-5C44-4CC2-9DBE-969AACDF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DOM </a:t>
            </a:r>
            <a:r>
              <a:rPr lang="en-US" dirty="0">
                <a:solidFill>
                  <a:srgbClr val="00B0F0"/>
                </a:solidFill>
              </a:rPr>
              <a:t>API</a:t>
            </a:r>
            <a:r>
              <a:rPr lang="en-US" dirty="0"/>
              <a:t>, we can dynamically change the our web documents on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61B8-B077-4600-955E-9EACE92A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5AAB-D757-4DD1-B2FF-0BD71CF5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stands for Application Programming Interface.</a:t>
            </a:r>
          </a:p>
          <a:p>
            <a:r>
              <a:rPr lang="en-US" dirty="0"/>
              <a:t>API has a quite wide scope regarding definitions but generally, it is used to refer to a set of routines and tools which different software components can be used to interact with each other.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API (HTML or XML page) = DOM + JS (scripting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3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A245-998D-41C1-96B5-3B3D8E80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3C8-F573-4445-99B7-870E1B40C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elements on runtime.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var </a:t>
            </a:r>
            <a:r>
              <a:rPr lang="en-US" dirty="0" err="1"/>
              <a:t>newTag</a:t>
            </a:r>
            <a:r>
              <a:rPr lang="en-US" dirty="0"/>
              <a:t> = </a:t>
            </a:r>
            <a:r>
              <a:rPr lang="en-US" dirty="0" err="1"/>
              <a:t>document.</a:t>
            </a:r>
            <a:r>
              <a:rPr lang="en-US" dirty="0" err="1">
                <a:solidFill>
                  <a:srgbClr val="00B0F0"/>
                </a:solidFill>
              </a:rPr>
              <a:t>createElement</a:t>
            </a:r>
            <a:r>
              <a:rPr lang="en-US" dirty="0"/>
              <a:t>(‘h1’);</a:t>
            </a:r>
          </a:p>
          <a:p>
            <a:pPr>
              <a:buNone/>
            </a:pPr>
            <a:r>
              <a:rPr lang="en-US" dirty="0" err="1"/>
              <a:t>newTag.innerHTML</a:t>
            </a:r>
            <a:r>
              <a:rPr lang="en-US" dirty="0"/>
              <a:t> = ‘Khurram’;</a:t>
            </a:r>
          </a:p>
          <a:p>
            <a:pPr>
              <a:buNone/>
            </a:pPr>
            <a:r>
              <a:rPr lang="en-US" dirty="0" err="1"/>
              <a:t>document.body.</a:t>
            </a:r>
            <a:r>
              <a:rPr lang="en-US" dirty="0" err="1">
                <a:solidFill>
                  <a:srgbClr val="00B0F0"/>
                </a:solidFill>
              </a:rPr>
              <a:t>appendChild</a:t>
            </a:r>
            <a:r>
              <a:rPr lang="en-US" dirty="0"/>
              <a:t>(</a:t>
            </a:r>
            <a:r>
              <a:rPr lang="en-US" dirty="0" err="1"/>
              <a:t>newTag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//</a:t>
            </a:r>
            <a:r>
              <a:rPr lang="en-US" sz="2000" dirty="0" err="1">
                <a:solidFill>
                  <a:srgbClr val="00B0F0"/>
                </a:solidFill>
              </a:rPr>
              <a:t>createElement</a:t>
            </a:r>
            <a:r>
              <a:rPr lang="en-US" sz="2000" dirty="0">
                <a:solidFill>
                  <a:srgbClr val="00B0F0"/>
                </a:solidFill>
              </a:rPr>
              <a:t> (</a:t>
            </a:r>
            <a:r>
              <a:rPr lang="en-US" sz="2000" dirty="0"/>
              <a:t>Creates a new element)</a:t>
            </a:r>
          </a:p>
          <a:p>
            <a:pPr>
              <a:buNone/>
            </a:pPr>
            <a:r>
              <a:rPr lang="en-US" sz="2000" dirty="0">
                <a:solidFill>
                  <a:srgbClr val="00B0F0"/>
                </a:solidFill>
              </a:rPr>
              <a:t>//</a:t>
            </a:r>
            <a:r>
              <a:rPr lang="en-US" sz="2000" dirty="0" err="1">
                <a:solidFill>
                  <a:srgbClr val="00B0F0"/>
                </a:solidFill>
              </a:rPr>
              <a:t>appendChild</a:t>
            </a:r>
            <a:r>
              <a:rPr lang="en-US" sz="2000" dirty="0">
                <a:solidFill>
                  <a:srgbClr val="00B0F0"/>
                </a:solidFill>
              </a:rPr>
              <a:t> (</a:t>
            </a:r>
            <a:r>
              <a:rPr lang="en-US" sz="2000" dirty="0"/>
              <a:t>Inserts an element)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314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501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Lecture 9</vt:lpstr>
      <vt:lpstr>Previous Lecture</vt:lpstr>
      <vt:lpstr>Today’s Lecture</vt:lpstr>
      <vt:lpstr>Executing JavaScript</vt:lpstr>
      <vt:lpstr>What is DOM?</vt:lpstr>
      <vt:lpstr>What is DOM?</vt:lpstr>
      <vt:lpstr>DOM Rocks!</vt:lpstr>
      <vt:lpstr>API?</vt:lpstr>
      <vt:lpstr>Getting Started With DOM Manipulation</vt:lpstr>
      <vt:lpstr>DOM Manipulation</vt:lpstr>
      <vt:lpstr>DOM Manipulation</vt:lpstr>
      <vt:lpstr>DOM Manipulation</vt:lpstr>
      <vt:lpstr>How to select HTML elements?</vt:lpstr>
      <vt:lpstr>Understanding Events</vt:lpstr>
      <vt:lpstr>Type of Events</vt:lpstr>
      <vt:lpstr>Type of Events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teacher</dc:creator>
  <cp:lastModifiedBy>Pc</cp:lastModifiedBy>
  <cp:revision>11</cp:revision>
  <dcterms:created xsi:type="dcterms:W3CDTF">2018-06-01T16:40:27Z</dcterms:created>
  <dcterms:modified xsi:type="dcterms:W3CDTF">2019-11-22T02:43:35Z</dcterms:modified>
</cp:coreProperties>
</file>