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11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11/28/2019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11/28/2019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11/28/2019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11/28/2019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1D39177-5D9D-471D-9E46-FE63C4EB07EE}"/>
              </a:ext>
            </a:extLst>
          </p:cNvPr>
          <p:cNvSpPr>
            <a:spLocks noGrp="1"/>
          </p:cNvSpPr>
          <p:nvPr>
            <p:ph idx="1"/>
          </p:nvPr>
        </p:nvSpPr>
        <p:spPr>
          <a:xfrm>
            <a:off x="2090530" y="2766392"/>
            <a:ext cx="8229600" cy="2667000"/>
          </a:xfrm>
        </p:spPr>
        <p:txBody>
          <a:bodyPr/>
          <a:lstStyle/>
          <a:p>
            <a:pPr marL="0" indent="0" algn="ctr">
              <a:buNone/>
            </a:pPr>
            <a:r>
              <a:rPr lang="en-US" dirty="0"/>
              <a:t>The Prophet said, "There was a merchant who used to lend the people, and whenever his debtor was in straitened circumstances, he would say to his employees, 'Forgive him so that Allah may forgive us.' So, Allah forgave him."</a:t>
            </a:r>
          </a:p>
        </p:txBody>
      </p:sp>
    </p:spTree>
    <p:extLst>
      <p:ext uri="{BB962C8B-B14F-4D97-AF65-F5344CB8AC3E}">
        <p14:creationId xmlns:p14="http://schemas.microsoft.com/office/powerpoint/2010/main" val="1181746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1A69-A4C6-4362-8D5B-C07E0840207E}"/>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5ACDF035-C1FD-4A73-81CE-5EFBB4549F8B}"/>
              </a:ext>
            </a:extLst>
          </p:cNvPr>
          <p:cNvSpPr>
            <a:spLocks noGrp="1"/>
          </p:cNvSpPr>
          <p:nvPr>
            <p:ph idx="1"/>
          </p:nvPr>
        </p:nvSpPr>
        <p:spPr/>
        <p:txBody>
          <a:bodyPr>
            <a:normAutofit fontScale="55000" lnSpcReduction="20000"/>
          </a:bodyPr>
          <a:lstStyle/>
          <a:p>
            <a:r>
              <a:rPr lang="en-US" dirty="0"/>
              <a:t>Define an object with properties and functions.</a:t>
            </a:r>
          </a:p>
          <a:p>
            <a:pPr>
              <a:buNone/>
            </a:pPr>
            <a:r>
              <a:rPr lang="en-US" dirty="0"/>
              <a:t>var obj = {</a:t>
            </a:r>
          </a:p>
          <a:p>
            <a:pPr>
              <a:buNone/>
            </a:pPr>
            <a:r>
              <a:rPr lang="en-US" dirty="0"/>
              <a:t>	</a:t>
            </a:r>
            <a:r>
              <a:rPr lang="en-US" dirty="0">
                <a:solidFill>
                  <a:srgbClr val="92D050"/>
                </a:solidFill>
              </a:rPr>
              <a:t>name : value</a:t>
            </a:r>
          </a:p>
          <a:p>
            <a:pPr>
              <a:buNone/>
            </a:pPr>
            <a:r>
              <a:rPr lang="en-US" dirty="0"/>
              <a:t>}</a:t>
            </a:r>
          </a:p>
          <a:p>
            <a:pPr>
              <a:buNone/>
            </a:pPr>
            <a:r>
              <a:rPr lang="en-US" dirty="0"/>
              <a:t>var person = {</a:t>
            </a:r>
            <a:br>
              <a:rPr lang="en-US" dirty="0"/>
            </a:br>
            <a:r>
              <a:rPr lang="en-US" dirty="0"/>
              <a:t>	name : ’Khurram’,</a:t>
            </a:r>
          </a:p>
          <a:p>
            <a:pPr>
              <a:buNone/>
            </a:pPr>
            <a:r>
              <a:rPr lang="en-US" dirty="0"/>
              <a:t>		city : ’Karachi’,</a:t>
            </a:r>
          </a:p>
          <a:p>
            <a:pPr>
              <a:buNone/>
            </a:pPr>
            <a:r>
              <a:rPr lang="en-US" dirty="0"/>
              <a:t>		classes:[‘web’, ‘AI’],</a:t>
            </a:r>
          </a:p>
          <a:p>
            <a:pPr>
              <a:buNone/>
            </a:pPr>
            <a:r>
              <a:rPr lang="en-US" dirty="0"/>
              <a:t>                     </a:t>
            </a:r>
            <a:r>
              <a:rPr lang="en-US" dirty="0" err="1"/>
              <a:t>playFootball</a:t>
            </a:r>
            <a:r>
              <a:rPr lang="en-US" dirty="0"/>
              <a:t> : </a:t>
            </a:r>
            <a:r>
              <a:rPr lang="en-US" dirty="0">
                <a:solidFill>
                  <a:srgbClr val="00B0F0"/>
                </a:solidFill>
              </a:rPr>
              <a:t>function</a:t>
            </a:r>
            <a:r>
              <a:rPr lang="en-US" dirty="0"/>
              <a:t>(){</a:t>
            </a:r>
            <a:br>
              <a:rPr lang="en-US" dirty="0"/>
            </a:br>
            <a:r>
              <a:rPr lang="en-US" dirty="0"/>
              <a:t>		</a:t>
            </a:r>
            <a:br>
              <a:rPr lang="en-US" dirty="0"/>
            </a:br>
            <a:r>
              <a:rPr lang="en-US" dirty="0"/>
              <a:t>	}</a:t>
            </a:r>
          </a:p>
          <a:p>
            <a:pPr>
              <a:buNone/>
            </a:pPr>
            <a:r>
              <a:rPr lang="en-US" dirty="0"/>
              <a:t>};</a:t>
            </a:r>
          </a:p>
          <a:p>
            <a:pPr>
              <a:buNone/>
            </a:pPr>
            <a:r>
              <a:rPr lang="en-US" dirty="0"/>
              <a:t>person. </a:t>
            </a:r>
            <a:r>
              <a:rPr lang="en-US" dirty="0" err="1"/>
              <a:t>playFootball</a:t>
            </a:r>
            <a:r>
              <a:rPr lang="en-US" dirty="0"/>
              <a:t> ();</a:t>
            </a:r>
          </a:p>
          <a:p>
            <a:pPr>
              <a:buNone/>
            </a:pPr>
            <a:r>
              <a:rPr lang="en-US" dirty="0"/>
              <a:t>person.name</a:t>
            </a:r>
            <a:endParaRPr lang="en-US" dirty="0">
              <a:solidFill>
                <a:schemeClr val="bg1">
                  <a:lumMod val="65000"/>
                </a:schemeClr>
              </a:solidFill>
            </a:endParaRPr>
          </a:p>
          <a:p>
            <a:pPr>
              <a:buNone/>
            </a:pPr>
            <a:r>
              <a:rPr lang="en-US" dirty="0" err="1"/>
              <a:t>Person.classes.forEach</a:t>
            </a:r>
            <a:r>
              <a:rPr lang="en-US" dirty="0"/>
              <a:t>(</a:t>
            </a:r>
            <a:r>
              <a:rPr lang="en-US" dirty="0">
                <a:solidFill>
                  <a:srgbClr val="00B0F0"/>
                </a:solidFill>
              </a:rPr>
              <a:t>function</a:t>
            </a:r>
            <a:r>
              <a:rPr lang="en-US" dirty="0"/>
              <a:t>(item){</a:t>
            </a:r>
            <a:br>
              <a:rPr lang="en-US" dirty="0"/>
            </a:br>
            <a:r>
              <a:rPr lang="en-US" dirty="0">
                <a:solidFill>
                  <a:schemeClr val="bg1">
                    <a:lumMod val="50000"/>
                  </a:schemeClr>
                </a:solidFill>
              </a:rPr>
              <a:t>	//web</a:t>
            </a:r>
          </a:p>
          <a:p>
            <a:pPr>
              <a:buNone/>
            </a:pPr>
            <a:r>
              <a:rPr lang="en-US" dirty="0"/>
              <a:t>})</a:t>
            </a:r>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389725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01DF-3860-47DB-8E9F-0C389638D601}"/>
              </a:ext>
            </a:extLst>
          </p:cNvPr>
          <p:cNvSpPr>
            <a:spLocks noGrp="1"/>
          </p:cNvSpPr>
          <p:nvPr>
            <p:ph type="title"/>
          </p:nvPr>
        </p:nvSpPr>
        <p:spPr/>
        <p:txBody>
          <a:bodyPr/>
          <a:lstStyle/>
          <a:p>
            <a:r>
              <a:rPr lang="en-US" dirty="0"/>
              <a:t>Today’s Assignment</a:t>
            </a:r>
          </a:p>
        </p:txBody>
      </p:sp>
      <p:pic>
        <p:nvPicPr>
          <p:cNvPr id="4" name="Content Placeholder 3" descr="Capture.JPG">
            <a:extLst>
              <a:ext uri="{FF2B5EF4-FFF2-40B4-BE49-F238E27FC236}">
                <a16:creationId xmlns:a16="http://schemas.microsoft.com/office/drawing/2014/main" id="{90D0A600-AFAC-4D3D-9C8D-CC0946FC94CE}"/>
              </a:ext>
            </a:extLst>
          </p:cNvPr>
          <p:cNvPicPr>
            <a:picLocks noChangeAspect="1"/>
          </p:cNvPicPr>
          <p:nvPr/>
        </p:nvPicPr>
        <p:blipFill>
          <a:blip r:embed="rId2"/>
          <a:stretch>
            <a:fillRect/>
          </a:stretch>
        </p:blipFill>
        <p:spPr>
          <a:xfrm>
            <a:off x="1727200" y="2057401"/>
            <a:ext cx="8940800" cy="4525013"/>
          </a:xfrm>
          <a:prstGeom prst="rect">
            <a:avLst/>
          </a:prstGeom>
        </p:spPr>
      </p:pic>
    </p:spTree>
    <p:extLst>
      <p:ext uri="{BB962C8B-B14F-4D97-AF65-F5344CB8AC3E}">
        <p14:creationId xmlns:p14="http://schemas.microsoft.com/office/powerpoint/2010/main" val="350095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0518-3A5E-4644-9B61-CAC085473F3E}"/>
              </a:ext>
            </a:extLst>
          </p:cNvPr>
          <p:cNvSpPr>
            <a:spLocks noGrp="1"/>
          </p:cNvSpPr>
          <p:nvPr>
            <p:ph type="ctrTitle"/>
          </p:nvPr>
        </p:nvSpPr>
        <p:spPr/>
        <p:txBody>
          <a:bodyPr/>
          <a:lstStyle/>
          <a:p>
            <a:r>
              <a:rPr lang="en-US" dirty="0"/>
              <a:t>Lecture 10</a:t>
            </a:r>
          </a:p>
        </p:txBody>
      </p:sp>
      <p:sp>
        <p:nvSpPr>
          <p:cNvPr id="3" name="Subtitle 2">
            <a:extLst>
              <a:ext uri="{FF2B5EF4-FFF2-40B4-BE49-F238E27FC236}">
                <a16:creationId xmlns:a16="http://schemas.microsoft.com/office/drawing/2014/main" id="{53F4AF1E-B5A6-4989-9047-1E65FEF7C83B}"/>
              </a:ext>
            </a:extLst>
          </p:cNvPr>
          <p:cNvSpPr>
            <a:spLocks noGrp="1"/>
          </p:cNvSpPr>
          <p:nvPr>
            <p:ph type="subTitle" idx="1"/>
          </p:nvPr>
        </p:nvSpPr>
        <p:spPr/>
        <p:txBody>
          <a:bodyPr/>
          <a:lstStyle/>
          <a:p>
            <a:r>
              <a:rPr lang="en-US"/>
              <a:t>JavaScript</a:t>
            </a:r>
          </a:p>
        </p:txBody>
      </p:sp>
    </p:spTree>
    <p:extLst>
      <p:ext uri="{BB962C8B-B14F-4D97-AF65-F5344CB8AC3E}">
        <p14:creationId xmlns:p14="http://schemas.microsoft.com/office/powerpoint/2010/main" val="143317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F452-B921-46D5-AD20-4F8E6150F5E9}"/>
              </a:ext>
            </a:extLst>
          </p:cNvPr>
          <p:cNvSpPr>
            <a:spLocks noGrp="1"/>
          </p:cNvSpPr>
          <p:nvPr>
            <p:ph type="title"/>
          </p:nvPr>
        </p:nvSpPr>
        <p:spPr/>
        <p:txBody>
          <a:bodyPr/>
          <a:lstStyle/>
          <a:p>
            <a:r>
              <a:rPr lang="en-US" dirty="0"/>
              <a:t>Previous Lecture</a:t>
            </a:r>
          </a:p>
        </p:txBody>
      </p:sp>
      <p:sp>
        <p:nvSpPr>
          <p:cNvPr id="3" name="Content Placeholder 2">
            <a:extLst>
              <a:ext uri="{FF2B5EF4-FFF2-40B4-BE49-F238E27FC236}">
                <a16:creationId xmlns:a16="http://schemas.microsoft.com/office/drawing/2014/main" id="{41037EF0-C6A2-4C1F-B26C-A86121A04559}"/>
              </a:ext>
            </a:extLst>
          </p:cNvPr>
          <p:cNvSpPr>
            <a:spLocks noGrp="1"/>
          </p:cNvSpPr>
          <p:nvPr>
            <p:ph idx="1"/>
          </p:nvPr>
        </p:nvSpPr>
        <p:spPr/>
        <p:txBody>
          <a:bodyPr/>
          <a:lstStyle/>
          <a:p>
            <a:r>
              <a:rPr lang="en-US" dirty="0"/>
              <a:t>Understanding DOM</a:t>
            </a:r>
          </a:p>
          <a:p>
            <a:r>
              <a:rPr lang="en-US" dirty="0"/>
              <a:t>DOM API</a:t>
            </a:r>
          </a:p>
          <a:p>
            <a:r>
              <a:rPr lang="en-US" dirty="0"/>
              <a:t>Adding, Removing, Replacing Nodes</a:t>
            </a:r>
          </a:p>
          <a:p>
            <a:pPr marL="0" indent="0">
              <a:buNone/>
            </a:pPr>
            <a:endParaRPr lang="en-US" dirty="0"/>
          </a:p>
        </p:txBody>
      </p:sp>
    </p:spTree>
    <p:extLst>
      <p:ext uri="{BB962C8B-B14F-4D97-AF65-F5344CB8AC3E}">
        <p14:creationId xmlns:p14="http://schemas.microsoft.com/office/powerpoint/2010/main" val="38908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57E4-C7C4-4F96-8B7D-97533971D83A}"/>
              </a:ext>
            </a:extLst>
          </p:cNvPr>
          <p:cNvSpPr>
            <a:spLocks noGrp="1"/>
          </p:cNvSpPr>
          <p:nvPr>
            <p:ph type="title"/>
          </p:nvPr>
        </p:nvSpPr>
        <p:spPr/>
        <p:txBody>
          <a:bodyPr/>
          <a:lstStyle/>
          <a:p>
            <a:r>
              <a:rPr lang="en-US" dirty="0"/>
              <a:t>Today’s Lecture</a:t>
            </a:r>
          </a:p>
        </p:txBody>
      </p:sp>
      <p:sp>
        <p:nvSpPr>
          <p:cNvPr id="3" name="Content Placeholder 2">
            <a:extLst>
              <a:ext uri="{FF2B5EF4-FFF2-40B4-BE49-F238E27FC236}">
                <a16:creationId xmlns:a16="http://schemas.microsoft.com/office/drawing/2014/main" id="{559BAA54-74E5-4767-BEB6-7BF527F2E85B}"/>
              </a:ext>
            </a:extLst>
          </p:cNvPr>
          <p:cNvSpPr>
            <a:spLocks noGrp="1"/>
          </p:cNvSpPr>
          <p:nvPr>
            <p:ph idx="1"/>
          </p:nvPr>
        </p:nvSpPr>
        <p:spPr/>
        <p:txBody>
          <a:bodyPr/>
          <a:lstStyle/>
          <a:p>
            <a:r>
              <a:rPr lang="en-US" dirty="0"/>
              <a:t>Getting information from Events</a:t>
            </a:r>
          </a:p>
          <a:p>
            <a:r>
              <a:rPr lang="en-US" dirty="0"/>
              <a:t>Node Types</a:t>
            </a:r>
          </a:p>
          <a:p>
            <a:endParaRPr lang="en-US" dirty="0"/>
          </a:p>
        </p:txBody>
      </p:sp>
    </p:spTree>
    <p:extLst>
      <p:ext uri="{BB962C8B-B14F-4D97-AF65-F5344CB8AC3E}">
        <p14:creationId xmlns:p14="http://schemas.microsoft.com/office/powerpoint/2010/main" val="123164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9067-B311-43A2-800F-62502F9003B5}"/>
              </a:ext>
            </a:extLst>
          </p:cNvPr>
          <p:cNvSpPr>
            <a:spLocks noGrp="1"/>
          </p:cNvSpPr>
          <p:nvPr>
            <p:ph type="title"/>
          </p:nvPr>
        </p:nvSpPr>
        <p:spPr/>
        <p:txBody>
          <a:bodyPr/>
          <a:lstStyle/>
          <a:p>
            <a:r>
              <a:rPr lang="en-US" dirty="0"/>
              <a:t>Getting information from Events</a:t>
            </a:r>
          </a:p>
        </p:txBody>
      </p:sp>
      <p:sp>
        <p:nvSpPr>
          <p:cNvPr id="3" name="Content Placeholder 2">
            <a:extLst>
              <a:ext uri="{FF2B5EF4-FFF2-40B4-BE49-F238E27FC236}">
                <a16:creationId xmlns:a16="http://schemas.microsoft.com/office/drawing/2014/main" id="{1B88AB5E-5D6C-4F44-A129-0190079467DC}"/>
              </a:ext>
            </a:extLst>
          </p:cNvPr>
          <p:cNvSpPr>
            <a:spLocks noGrp="1"/>
          </p:cNvSpPr>
          <p:nvPr>
            <p:ph idx="1"/>
          </p:nvPr>
        </p:nvSpPr>
        <p:spPr>
          <a:xfrm>
            <a:off x="685800" y="2194560"/>
            <a:ext cx="10820400" cy="4024125"/>
          </a:xfrm>
        </p:spPr>
        <p:txBody>
          <a:bodyPr/>
          <a:lstStyle/>
          <a:p>
            <a:r>
              <a:rPr lang="en-US" dirty="0"/>
              <a:t>myTag.onclick = function(</a:t>
            </a:r>
            <a:r>
              <a:rPr lang="en-US" dirty="0" err="1">
                <a:solidFill>
                  <a:srgbClr val="00B0F0"/>
                </a:solidFill>
              </a:rPr>
              <a:t>evt</a:t>
            </a:r>
            <a:r>
              <a:rPr lang="en-US" dirty="0"/>
              <a:t>){</a:t>
            </a:r>
            <a:br>
              <a:rPr lang="en-US" dirty="0"/>
            </a:br>
            <a:endParaRPr lang="en-US" dirty="0"/>
          </a:p>
          <a:p>
            <a:pPr>
              <a:buNone/>
            </a:pPr>
            <a:r>
              <a:rPr lang="en-US" dirty="0"/>
              <a:t>	//</a:t>
            </a:r>
            <a:r>
              <a:rPr lang="en-US" dirty="0" err="1">
                <a:solidFill>
                  <a:srgbClr val="00B0F0"/>
                </a:solidFill>
              </a:rPr>
              <a:t>evt</a:t>
            </a:r>
            <a:r>
              <a:rPr lang="en-US" dirty="0">
                <a:solidFill>
                  <a:srgbClr val="00B0F0"/>
                </a:solidFill>
              </a:rPr>
              <a:t> contains all information of this event</a:t>
            </a:r>
            <a:br>
              <a:rPr lang="en-US" dirty="0"/>
            </a:br>
            <a:br>
              <a:rPr lang="en-US" dirty="0"/>
            </a:br>
            <a:r>
              <a:rPr lang="en-US" dirty="0"/>
              <a:t>}</a:t>
            </a:r>
          </a:p>
          <a:p>
            <a:endParaRPr lang="en-US" dirty="0"/>
          </a:p>
        </p:txBody>
      </p:sp>
    </p:spTree>
    <p:extLst>
      <p:ext uri="{BB962C8B-B14F-4D97-AF65-F5344CB8AC3E}">
        <p14:creationId xmlns:p14="http://schemas.microsoft.com/office/powerpoint/2010/main" val="56805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A1EC-FB6C-43AF-B3ED-A755BBA60DD8}"/>
              </a:ext>
            </a:extLst>
          </p:cNvPr>
          <p:cNvSpPr>
            <a:spLocks noGrp="1"/>
          </p:cNvSpPr>
          <p:nvPr>
            <p:ph type="title"/>
          </p:nvPr>
        </p:nvSpPr>
        <p:spPr/>
        <p:txBody>
          <a:bodyPr/>
          <a:lstStyle/>
          <a:p>
            <a:r>
              <a:rPr lang="en-US" dirty="0"/>
              <a:t>Node Types</a:t>
            </a:r>
          </a:p>
        </p:txBody>
      </p:sp>
      <p:sp>
        <p:nvSpPr>
          <p:cNvPr id="3" name="Content Placeholder 2">
            <a:extLst>
              <a:ext uri="{FF2B5EF4-FFF2-40B4-BE49-F238E27FC236}">
                <a16:creationId xmlns:a16="http://schemas.microsoft.com/office/drawing/2014/main" id="{68E8438B-AEBF-49E0-9D5E-964C21F63EE9}"/>
              </a:ext>
            </a:extLst>
          </p:cNvPr>
          <p:cNvSpPr>
            <a:spLocks noGrp="1"/>
          </p:cNvSpPr>
          <p:nvPr>
            <p:ph idx="1"/>
          </p:nvPr>
        </p:nvSpPr>
        <p:spPr/>
        <p:txBody>
          <a:bodyPr/>
          <a:lstStyle/>
          <a:p>
            <a:r>
              <a:rPr lang="en-US" dirty="0" err="1"/>
              <a:t>nodeType</a:t>
            </a:r>
            <a:r>
              <a:rPr lang="en-US" dirty="0"/>
              <a:t> property describes the basic core type of a node.</a:t>
            </a:r>
          </a:p>
          <a:p>
            <a:endParaRPr lang="en-US" dirty="0"/>
          </a:p>
          <a:p>
            <a:pPr>
              <a:buNone/>
            </a:pPr>
            <a:r>
              <a:rPr lang="en-US" b="1" dirty="0"/>
              <a:t>	Element node    </a:t>
            </a:r>
            <a:r>
              <a:rPr lang="en-US" dirty="0"/>
              <a:t>&gt;  1</a:t>
            </a:r>
          </a:p>
          <a:p>
            <a:pPr>
              <a:buNone/>
            </a:pPr>
            <a:r>
              <a:rPr lang="en-US" dirty="0"/>
              <a:t>	</a:t>
            </a:r>
            <a:r>
              <a:rPr lang="en-US" b="1" dirty="0"/>
              <a:t>Attribute node   </a:t>
            </a:r>
            <a:r>
              <a:rPr lang="en-US" dirty="0"/>
              <a:t>&gt;  2</a:t>
            </a:r>
          </a:p>
          <a:p>
            <a:pPr>
              <a:buNone/>
            </a:pPr>
            <a:r>
              <a:rPr lang="en-US" dirty="0"/>
              <a:t>	</a:t>
            </a:r>
            <a:r>
              <a:rPr lang="en-US" b="1" dirty="0"/>
              <a:t>Text node</a:t>
            </a:r>
            <a:r>
              <a:rPr lang="en-US" dirty="0"/>
              <a:t> 	   &gt;  3</a:t>
            </a:r>
          </a:p>
          <a:p>
            <a:pPr>
              <a:buNone/>
            </a:pPr>
            <a:r>
              <a:rPr lang="en-US" dirty="0"/>
              <a:t>	</a:t>
            </a:r>
            <a:r>
              <a:rPr lang="en-US" b="1" dirty="0"/>
              <a:t>Comment node</a:t>
            </a:r>
            <a:r>
              <a:rPr lang="en-US" dirty="0"/>
              <a:t> &gt;  8</a:t>
            </a:r>
          </a:p>
          <a:p>
            <a:endParaRPr lang="en-US" dirty="0"/>
          </a:p>
        </p:txBody>
      </p:sp>
    </p:spTree>
    <p:extLst>
      <p:ext uri="{BB962C8B-B14F-4D97-AF65-F5344CB8AC3E}">
        <p14:creationId xmlns:p14="http://schemas.microsoft.com/office/powerpoint/2010/main" val="179059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A428-6CDA-4C77-AF4C-39500A7DBFBE}"/>
              </a:ext>
            </a:extLst>
          </p:cNvPr>
          <p:cNvSpPr>
            <a:spLocks noGrp="1"/>
          </p:cNvSpPr>
          <p:nvPr>
            <p:ph type="title"/>
          </p:nvPr>
        </p:nvSpPr>
        <p:spPr/>
        <p:txBody>
          <a:bodyPr/>
          <a:lstStyle/>
          <a:p>
            <a:r>
              <a:rPr lang="en-US" dirty="0"/>
              <a:t>Node Name</a:t>
            </a:r>
          </a:p>
        </p:txBody>
      </p:sp>
      <p:sp>
        <p:nvSpPr>
          <p:cNvPr id="3" name="Content Placeholder 2">
            <a:extLst>
              <a:ext uri="{FF2B5EF4-FFF2-40B4-BE49-F238E27FC236}">
                <a16:creationId xmlns:a16="http://schemas.microsoft.com/office/drawing/2014/main" id="{125618B3-7F51-4AC6-8571-0D65ABBF1408}"/>
              </a:ext>
            </a:extLst>
          </p:cNvPr>
          <p:cNvSpPr>
            <a:spLocks noGrp="1"/>
          </p:cNvSpPr>
          <p:nvPr>
            <p:ph idx="1"/>
          </p:nvPr>
        </p:nvSpPr>
        <p:spPr/>
        <p:txBody>
          <a:bodyPr/>
          <a:lstStyle/>
          <a:p>
            <a:r>
              <a:rPr lang="en-US" dirty="0"/>
              <a:t>nodeName returns the name of the selected element.</a:t>
            </a:r>
          </a:p>
          <a:p>
            <a:pPr>
              <a:buNone/>
            </a:pPr>
            <a:endParaRPr lang="en-US" dirty="0"/>
          </a:p>
          <a:p>
            <a:pPr>
              <a:buNone/>
            </a:pPr>
            <a:r>
              <a:rPr lang="en-US" dirty="0"/>
              <a:t>&lt;span id=“myElement”&gt;&lt;/span&gt;</a:t>
            </a:r>
          </a:p>
          <a:p>
            <a:pPr>
              <a:buNone/>
            </a:pPr>
            <a:endParaRPr lang="en-US" dirty="0"/>
          </a:p>
          <a:p>
            <a:pPr>
              <a:buNone/>
            </a:pPr>
            <a:r>
              <a:rPr lang="en-US" dirty="0"/>
              <a:t>&lt;script&gt;</a:t>
            </a:r>
          </a:p>
          <a:p>
            <a:pPr>
              <a:buNone/>
            </a:pPr>
            <a:r>
              <a:rPr lang="en-US" dirty="0"/>
              <a:t> </a:t>
            </a:r>
            <a:r>
              <a:rPr lang="en-US" dirty="0" err="1"/>
              <a:t>myElement.</a:t>
            </a:r>
            <a:r>
              <a:rPr lang="en-US" dirty="0" err="1">
                <a:solidFill>
                  <a:schemeClr val="accent6">
                    <a:lumMod val="75000"/>
                  </a:schemeClr>
                </a:solidFill>
              </a:rPr>
              <a:t>nodeName</a:t>
            </a:r>
            <a:br>
              <a:rPr lang="en-US" dirty="0"/>
            </a:br>
            <a:r>
              <a:rPr lang="en-US" dirty="0">
                <a:solidFill>
                  <a:srgbClr val="00B0F0"/>
                </a:solidFill>
              </a:rPr>
              <a:t>//SPAN</a:t>
            </a:r>
          </a:p>
          <a:p>
            <a:pPr>
              <a:buNone/>
            </a:pPr>
            <a:r>
              <a:rPr lang="en-US" dirty="0"/>
              <a:t>&lt;/script&gt;</a:t>
            </a:r>
          </a:p>
          <a:p>
            <a:endParaRPr lang="en-US" dirty="0"/>
          </a:p>
        </p:txBody>
      </p:sp>
    </p:spTree>
    <p:extLst>
      <p:ext uri="{BB962C8B-B14F-4D97-AF65-F5344CB8AC3E}">
        <p14:creationId xmlns:p14="http://schemas.microsoft.com/office/powerpoint/2010/main" val="100313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9508-D438-4AE7-A28D-5909A993C6AC}"/>
              </a:ext>
            </a:extLst>
          </p:cNvPr>
          <p:cNvSpPr>
            <a:spLocks noGrp="1"/>
          </p:cNvSpPr>
          <p:nvPr>
            <p:ph type="title"/>
          </p:nvPr>
        </p:nvSpPr>
        <p:spPr/>
        <p:txBody>
          <a:bodyPr/>
          <a:lstStyle/>
          <a:p>
            <a:r>
              <a:rPr lang="en-US" dirty="0"/>
              <a:t>firstChild, lastChild</a:t>
            </a:r>
          </a:p>
        </p:txBody>
      </p:sp>
      <p:sp>
        <p:nvSpPr>
          <p:cNvPr id="3" name="Content Placeholder 2">
            <a:extLst>
              <a:ext uri="{FF2B5EF4-FFF2-40B4-BE49-F238E27FC236}">
                <a16:creationId xmlns:a16="http://schemas.microsoft.com/office/drawing/2014/main" id="{67DD4725-3914-4803-9253-DABC07FEB05F}"/>
              </a:ext>
            </a:extLst>
          </p:cNvPr>
          <p:cNvSpPr>
            <a:spLocks noGrp="1"/>
          </p:cNvSpPr>
          <p:nvPr>
            <p:ph idx="1"/>
          </p:nvPr>
        </p:nvSpPr>
        <p:spPr/>
        <p:txBody>
          <a:bodyPr>
            <a:normAutofit/>
          </a:bodyPr>
          <a:lstStyle/>
          <a:p>
            <a:pPr>
              <a:buNone/>
            </a:pPr>
            <a:r>
              <a:rPr lang="en-US" dirty="0"/>
              <a:t> &lt;div id=“myElement”&gt;</a:t>
            </a:r>
          </a:p>
          <a:p>
            <a:pPr>
              <a:buNone/>
            </a:pPr>
            <a:r>
              <a:rPr lang="en-US" dirty="0"/>
              <a:t>    &lt;b&gt;This is bold&lt;/b&gt;</a:t>
            </a:r>
            <a:br>
              <a:rPr lang="en-US" dirty="0"/>
            </a:br>
            <a:r>
              <a:rPr lang="en-US" dirty="0"/>
              <a:t>&lt;p&gt;This is a paragraph&lt;/p&gt;</a:t>
            </a:r>
            <a:br>
              <a:rPr lang="en-US" dirty="0"/>
            </a:br>
            <a:r>
              <a:rPr lang="en-US" dirty="0"/>
              <a:t>&lt;section&gt;This is a section&lt;/section&gt;</a:t>
            </a:r>
          </a:p>
          <a:p>
            <a:pPr>
              <a:buNone/>
            </a:pPr>
            <a:r>
              <a:rPr lang="en-US" dirty="0"/>
              <a:t>&lt;/div&gt;</a:t>
            </a:r>
          </a:p>
          <a:p>
            <a:endParaRPr lang="en-US" dirty="0"/>
          </a:p>
        </p:txBody>
      </p:sp>
      <p:sp>
        <p:nvSpPr>
          <p:cNvPr id="4" name="TextBox 3">
            <a:extLst>
              <a:ext uri="{FF2B5EF4-FFF2-40B4-BE49-F238E27FC236}">
                <a16:creationId xmlns:a16="http://schemas.microsoft.com/office/drawing/2014/main" id="{9AE15796-D18F-4537-ACBB-E9A2BFF99FD4}"/>
              </a:ext>
            </a:extLst>
          </p:cNvPr>
          <p:cNvSpPr txBox="1"/>
          <p:nvPr/>
        </p:nvSpPr>
        <p:spPr>
          <a:xfrm>
            <a:off x="6096000" y="2072627"/>
            <a:ext cx="5670014" cy="4093428"/>
          </a:xfrm>
          <a:prstGeom prst="rect">
            <a:avLst/>
          </a:prstGeom>
          <a:noFill/>
        </p:spPr>
        <p:txBody>
          <a:bodyPr wrap="square" rtlCol="0">
            <a:spAutoFit/>
          </a:bodyPr>
          <a:lstStyle/>
          <a:p>
            <a:pPr>
              <a:buNone/>
            </a:pPr>
            <a:r>
              <a:rPr lang="en-US" sz="2000" dirty="0"/>
              <a:t>&lt;script&gt;</a:t>
            </a:r>
          </a:p>
          <a:p>
            <a:pPr>
              <a:buNone/>
            </a:pPr>
            <a:endParaRPr lang="en-US" sz="2000" dirty="0"/>
          </a:p>
          <a:p>
            <a:pPr lvl="1"/>
            <a:r>
              <a:rPr lang="en-US" sz="2000" dirty="0" err="1"/>
              <a:t>myElement.</a:t>
            </a:r>
            <a:r>
              <a:rPr lang="en-US" sz="2000" b="1" dirty="0" err="1">
                <a:solidFill>
                  <a:srgbClr val="92D050"/>
                </a:solidFill>
              </a:rPr>
              <a:t>firstElementChild</a:t>
            </a:r>
            <a:br>
              <a:rPr lang="en-US" sz="2000" dirty="0"/>
            </a:br>
            <a:r>
              <a:rPr lang="en-US" sz="2000" dirty="0">
                <a:solidFill>
                  <a:srgbClr val="00B0F0"/>
                </a:solidFill>
              </a:rPr>
              <a:t> </a:t>
            </a:r>
            <a:r>
              <a:rPr lang="en-US" sz="2000" dirty="0">
                <a:solidFill>
                  <a:schemeClr val="bg2">
                    <a:lumMod val="60000"/>
                    <a:lumOff val="40000"/>
                  </a:schemeClr>
                </a:solidFill>
              </a:rPr>
              <a:t>//&lt;b&gt;This is bold&lt;/b&gt;</a:t>
            </a:r>
            <a:br>
              <a:rPr lang="en-US" sz="2000" dirty="0">
                <a:solidFill>
                  <a:srgbClr val="00B0F0"/>
                </a:solidFill>
              </a:rPr>
            </a:br>
            <a:br>
              <a:rPr lang="en-US" sz="2000" dirty="0">
                <a:solidFill>
                  <a:srgbClr val="00B0F0"/>
                </a:solidFill>
              </a:rPr>
            </a:br>
            <a:r>
              <a:rPr lang="en-US" sz="2000" dirty="0"/>
              <a:t> </a:t>
            </a:r>
            <a:r>
              <a:rPr lang="en-US" sz="2000" dirty="0" err="1"/>
              <a:t>myElement</a:t>
            </a:r>
            <a:r>
              <a:rPr lang="en-US" sz="2000" dirty="0" err="1">
                <a:solidFill>
                  <a:schemeClr val="accent6">
                    <a:lumMod val="75000"/>
                  </a:schemeClr>
                </a:solidFill>
              </a:rPr>
              <a:t>.</a:t>
            </a:r>
            <a:r>
              <a:rPr lang="en-US" sz="2000" b="1" dirty="0" err="1">
                <a:solidFill>
                  <a:srgbClr val="92D050"/>
                </a:solidFill>
              </a:rPr>
              <a:t>lastChild</a:t>
            </a:r>
            <a:endParaRPr lang="en-US" sz="2000" b="1" dirty="0">
              <a:solidFill>
                <a:srgbClr val="92D050"/>
              </a:solidFill>
            </a:endParaRPr>
          </a:p>
          <a:p>
            <a:pPr>
              <a:buNone/>
            </a:pPr>
            <a:r>
              <a:rPr lang="en-US" sz="2000" dirty="0">
                <a:solidFill>
                  <a:schemeClr val="bg2">
                    <a:lumMod val="60000"/>
                    <a:lumOff val="40000"/>
                  </a:schemeClr>
                </a:solidFill>
              </a:rPr>
              <a:t>	 // &lt;section&gt;This is a section&lt;/section&gt;</a:t>
            </a:r>
          </a:p>
          <a:p>
            <a:pPr>
              <a:buNone/>
            </a:pPr>
            <a:endParaRPr lang="en-US" sz="2000" dirty="0">
              <a:solidFill>
                <a:srgbClr val="00B0F0"/>
              </a:solidFill>
            </a:endParaRPr>
          </a:p>
          <a:p>
            <a:pPr>
              <a:buNone/>
            </a:pPr>
            <a:r>
              <a:rPr lang="en-US" sz="2000" dirty="0"/>
              <a:t>	</a:t>
            </a:r>
            <a:r>
              <a:rPr lang="en-US" sz="2000" dirty="0" err="1"/>
              <a:t>myElement.</a:t>
            </a:r>
            <a:r>
              <a:rPr lang="en-US" sz="2000" b="1" dirty="0" err="1">
                <a:solidFill>
                  <a:srgbClr val="92D050"/>
                </a:solidFill>
              </a:rPr>
              <a:t>childNodes</a:t>
            </a:r>
            <a:r>
              <a:rPr lang="en-US" sz="2000" dirty="0"/>
              <a:t>[1]</a:t>
            </a:r>
          </a:p>
          <a:p>
            <a:pPr>
              <a:buNone/>
            </a:pPr>
            <a:r>
              <a:rPr lang="en-US" sz="2000" dirty="0">
                <a:solidFill>
                  <a:schemeClr val="tx2">
                    <a:lumMod val="50000"/>
                  </a:schemeClr>
                </a:solidFill>
              </a:rPr>
              <a:t>	//&lt;p&gt;This is a paragraph&lt;/p&gt;</a:t>
            </a:r>
            <a:br>
              <a:rPr lang="en-US" sz="2000" dirty="0">
                <a:solidFill>
                  <a:srgbClr val="00B0F0"/>
                </a:solidFill>
              </a:rPr>
            </a:br>
            <a:endParaRPr lang="en-US" sz="2000" dirty="0">
              <a:solidFill>
                <a:srgbClr val="00B0F0"/>
              </a:solidFill>
            </a:endParaRPr>
          </a:p>
          <a:p>
            <a:pPr>
              <a:buNone/>
            </a:pPr>
            <a:r>
              <a:rPr lang="en-US" sz="2000" dirty="0"/>
              <a:t>&lt;/script&gt;</a:t>
            </a:r>
          </a:p>
          <a:p>
            <a:endParaRPr lang="en-US" sz="2000" dirty="0"/>
          </a:p>
        </p:txBody>
      </p:sp>
    </p:spTree>
    <p:extLst>
      <p:ext uri="{BB962C8B-B14F-4D97-AF65-F5344CB8AC3E}">
        <p14:creationId xmlns:p14="http://schemas.microsoft.com/office/powerpoint/2010/main" val="377068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4D59-4AFE-4729-83A7-EC32174B8CB4}"/>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CD38558C-CB36-45D7-95D7-FA6176EE59BC}"/>
              </a:ext>
            </a:extLst>
          </p:cNvPr>
          <p:cNvSpPr>
            <a:spLocks noGrp="1"/>
          </p:cNvSpPr>
          <p:nvPr>
            <p:ph idx="1"/>
          </p:nvPr>
        </p:nvSpPr>
        <p:spPr/>
        <p:txBody>
          <a:bodyPr/>
          <a:lstStyle/>
          <a:p>
            <a:r>
              <a:rPr lang="en-US" dirty="0"/>
              <a:t>Object is simple a bundle of properties and functions.</a:t>
            </a:r>
          </a:p>
          <a:p>
            <a:r>
              <a:rPr lang="en-US" dirty="0"/>
              <a:t>Can hold any number of properties and functions.</a:t>
            </a:r>
          </a:p>
          <a:p>
            <a:pPr>
              <a:buNone/>
            </a:pPr>
            <a:endParaRPr lang="en-US" dirty="0"/>
          </a:p>
          <a:p>
            <a:pPr>
              <a:buNone/>
            </a:pPr>
            <a:r>
              <a:rPr lang="en-US" dirty="0"/>
              <a:t>//Define an Object</a:t>
            </a:r>
          </a:p>
          <a:p>
            <a:pPr>
              <a:buNone/>
            </a:pPr>
            <a:r>
              <a:rPr lang="en-US" dirty="0">
                <a:solidFill>
                  <a:srgbClr val="00B0F0"/>
                </a:solidFill>
              </a:rPr>
              <a:t>var</a:t>
            </a:r>
            <a:r>
              <a:rPr lang="en-US" dirty="0"/>
              <a:t> obj = {};</a:t>
            </a:r>
          </a:p>
          <a:p>
            <a:pPr>
              <a:buNone/>
            </a:pPr>
            <a:r>
              <a:rPr lang="en-US" dirty="0">
                <a:solidFill>
                  <a:srgbClr val="00B0F0"/>
                </a:solidFill>
              </a:rPr>
              <a:t>var</a:t>
            </a:r>
            <a:r>
              <a:rPr lang="en-US" dirty="0"/>
              <a:t> obj = new Object();(Advanced)</a:t>
            </a:r>
          </a:p>
          <a:p>
            <a:endParaRPr lang="en-US" dirty="0"/>
          </a:p>
        </p:txBody>
      </p:sp>
    </p:spTree>
    <p:extLst>
      <p:ext uri="{BB962C8B-B14F-4D97-AF65-F5344CB8AC3E}">
        <p14:creationId xmlns:p14="http://schemas.microsoft.com/office/powerpoint/2010/main" val="15562963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TotalTime>
  <Words>380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PowerPoint Presentation</vt:lpstr>
      <vt:lpstr>Lecture 10</vt:lpstr>
      <vt:lpstr>Previous Lecture</vt:lpstr>
      <vt:lpstr>Today’s Lecture</vt:lpstr>
      <vt:lpstr>Getting information from Events</vt:lpstr>
      <vt:lpstr>Node Types</vt:lpstr>
      <vt:lpstr>Node Name</vt:lpstr>
      <vt:lpstr>firstChild, lastChild</vt:lpstr>
      <vt:lpstr>Objects</vt:lpstr>
      <vt:lpstr>Objects</vt:lpstr>
      <vt:lpstr>Today’s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Pc</cp:lastModifiedBy>
  <cp:revision>3</cp:revision>
  <dcterms:created xsi:type="dcterms:W3CDTF">2018-06-01T16:44:09Z</dcterms:created>
  <dcterms:modified xsi:type="dcterms:W3CDTF">2019-11-28T03:28:37Z</dcterms:modified>
</cp:coreProperties>
</file>