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71" r:id="rId5"/>
    <p:sldId id="261" r:id="rId6"/>
    <p:sldId id="262" r:id="rId7"/>
    <p:sldId id="265" r:id="rId8"/>
    <p:sldId id="257" r:id="rId9"/>
    <p:sldId id="267" r:id="rId10"/>
    <p:sldId id="268" r:id="rId11"/>
    <p:sldId id="269" r:id="rId12"/>
    <p:sldId id="270" r:id="rId13"/>
    <p:sldId id="266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64FEBD-7161-48D7-9431-1E1AC67F8774}">
          <p14:sldIdLst>
            <p14:sldId id="256"/>
            <p14:sldId id="259"/>
            <p14:sldId id="260"/>
            <p14:sldId id="271"/>
            <p14:sldId id="261"/>
            <p14:sldId id="262"/>
            <p14:sldId id="265"/>
            <p14:sldId id="257"/>
            <p14:sldId id="267"/>
            <p14:sldId id="268"/>
            <p14:sldId id="269"/>
            <p14:sldId id="270"/>
            <p14:sldId id="266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5DD4-B613-499A-85D6-D35DE56C3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Programming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E066-C6E0-4731-B80A-D2DE8CF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2FF39-AC24-492C-B6AF-F78FD962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97" y="506285"/>
            <a:ext cx="2942286" cy="70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45899-2BB5-4E37-AFCF-CE17A2C62C07}"/>
              </a:ext>
            </a:extLst>
          </p:cNvPr>
          <p:cNvSpPr txBox="1"/>
          <p:nvPr/>
        </p:nvSpPr>
        <p:spPr>
          <a:xfrm>
            <a:off x="3170378" y="55757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Khurram Raheel</a:t>
            </a:r>
          </a:p>
        </p:txBody>
      </p:sp>
    </p:spTree>
    <p:extLst>
      <p:ext uri="{BB962C8B-B14F-4D97-AF65-F5344CB8AC3E}">
        <p14:creationId xmlns:p14="http://schemas.microsoft.com/office/powerpoint/2010/main" val="257822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D2D8-ECF8-4602-9BBB-85A03309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create a form?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D0855-36EF-4457-989B-F8E5B948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1099" y="3429000"/>
            <a:ext cx="3633386" cy="19249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D18CD-ED5F-4012-8696-51EE6A87D7F1}"/>
              </a:ext>
            </a:extLst>
          </p:cNvPr>
          <p:cNvSpPr txBox="1"/>
          <p:nvPr/>
        </p:nvSpPr>
        <p:spPr>
          <a:xfrm>
            <a:off x="1112704" y="2864386"/>
            <a:ext cx="15632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&lt;form&gt;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2424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D2D8-ECF8-4602-9BBB-85A03309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create a form?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D18CD-ED5F-4012-8696-51EE6A87D7F1}"/>
              </a:ext>
            </a:extLst>
          </p:cNvPr>
          <p:cNvSpPr txBox="1"/>
          <p:nvPr/>
        </p:nvSpPr>
        <p:spPr>
          <a:xfrm>
            <a:off x="583894" y="4087258"/>
            <a:ext cx="51475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&lt;form </a:t>
            </a:r>
            <a:r>
              <a:rPr lang="en-US" sz="2800" b="1" dirty="0">
                <a:solidFill>
                  <a:srgbClr val="00B0F0"/>
                </a:solidFill>
              </a:rPr>
              <a:t>action</a:t>
            </a:r>
            <a:r>
              <a:rPr lang="en-US" sz="2800" b="1" dirty="0"/>
              <a:t>=“/</a:t>
            </a:r>
            <a:r>
              <a:rPr lang="en-US" sz="2800" b="1" dirty="0" err="1"/>
              <a:t>login.php</a:t>
            </a:r>
            <a:r>
              <a:rPr lang="en-US" sz="2800" b="1" dirty="0"/>
              <a:t>”&gt;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&lt;/form&gt;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BB3621-67A5-450D-970E-A2BACB2AEF2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445745" y="2580621"/>
            <a:ext cx="1242678" cy="160579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D3F591-5FEC-4A35-B829-68923A73BD5E}"/>
              </a:ext>
            </a:extLst>
          </p:cNvPr>
          <p:cNvSpPr txBox="1"/>
          <p:nvPr/>
        </p:nvSpPr>
        <p:spPr>
          <a:xfrm>
            <a:off x="729921" y="2057401"/>
            <a:ext cx="5917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Where will the form be submitted</a:t>
            </a:r>
          </a:p>
        </p:txBody>
      </p:sp>
    </p:spTree>
    <p:extLst>
      <p:ext uri="{BB962C8B-B14F-4D97-AF65-F5344CB8AC3E}">
        <p14:creationId xmlns:p14="http://schemas.microsoft.com/office/powerpoint/2010/main" val="34570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D2D8-ECF8-4602-9BBB-85A03309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create a form?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D18CD-ED5F-4012-8696-51EE6A87D7F1}"/>
              </a:ext>
            </a:extLst>
          </p:cNvPr>
          <p:cNvSpPr txBox="1"/>
          <p:nvPr/>
        </p:nvSpPr>
        <p:spPr>
          <a:xfrm>
            <a:off x="583894" y="4087258"/>
            <a:ext cx="76306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&lt;form </a:t>
            </a:r>
            <a:r>
              <a:rPr lang="en-US" sz="2800" b="1" dirty="0">
                <a:solidFill>
                  <a:srgbClr val="00B0F0"/>
                </a:solidFill>
              </a:rPr>
              <a:t>action</a:t>
            </a:r>
            <a:r>
              <a:rPr lang="en-US" sz="2800" b="1" dirty="0"/>
              <a:t>=“/</a:t>
            </a:r>
            <a:r>
              <a:rPr lang="en-US" sz="2800" b="1" dirty="0" err="1"/>
              <a:t>login.php</a:t>
            </a:r>
            <a:r>
              <a:rPr lang="en-US" sz="2800" b="1" dirty="0"/>
              <a:t>” </a:t>
            </a:r>
            <a:r>
              <a:rPr lang="en-US" sz="2800" b="1" dirty="0">
                <a:solidFill>
                  <a:srgbClr val="00B0F0"/>
                </a:solidFill>
              </a:rPr>
              <a:t>method</a:t>
            </a:r>
            <a:r>
              <a:rPr lang="en-US" sz="2800" b="1" dirty="0"/>
              <a:t>=“GET”&gt;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&lt;/form&gt;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BB3621-67A5-450D-970E-A2BACB2AEF2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445745" y="2580621"/>
            <a:ext cx="1242678" cy="160579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D3F591-5FEC-4A35-B829-68923A73BD5E}"/>
              </a:ext>
            </a:extLst>
          </p:cNvPr>
          <p:cNvSpPr txBox="1"/>
          <p:nvPr/>
        </p:nvSpPr>
        <p:spPr>
          <a:xfrm>
            <a:off x="729921" y="2057401"/>
            <a:ext cx="5917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Where will the form be submitted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FDAC23-507A-4A8F-8FF1-3EA672E7C70D}"/>
              </a:ext>
            </a:extLst>
          </p:cNvPr>
          <p:cNvCxnSpPr>
            <a:cxnSpLocks/>
          </p:cNvCxnSpPr>
          <p:nvPr/>
        </p:nvCxnSpPr>
        <p:spPr>
          <a:xfrm flipV="1">
            <a:off x="6262159" y="2580621"/>
            <a:ext cx="2683537" cy="160579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0003CD-7EB4-4735-AAB4-3A4B32108493}"/>
              </a:ext>
            </a:extLst>
          </p:cNvPr>
          <p:cNvSpPr txBox="1"/>
          <p:nvPr/>
        </p:nvSpPr>
        <p:spPr>
          <a:xfrm>
            <a:off x="8945696" y="2057401"/>
            <a:ext cx="307968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Which submission type</a:t>
            </a:r>
          </a:p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will be used for sending</a:t>
            </a:r>
          </a:p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data.</a:t>
            </a:r>
            <a:b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b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Possible Options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3200" b="1" dirty="0">
                <a:solidFill>
                  <a:srgbClr val="FFFF00"/>
                </a:solidFill>
              </a:rPr>
              <a:t>GET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en-US" sz="3200" b="1" dirty="0">
                <a:solidFill>
                  <a:srgbClr val="FFFF00"/>
                </a:solidFill>
              </a:rPr>
              <a:t>POST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en-US" sz="3200" b="1" dirty="0">
                <a:solidFill>
                  <a:srgbClr val="FFFF00"/>
                </a:solidFill>
              </a:rPr>
              <a:t>DELETE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en-US" sz="3200" b="1" dirty="0">
                <a:solidFill>
                  <a:srgbClr val="FFFF00"/>
                </a:solidFill>
              </a:rPr>
              <a:t>PUT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6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15E2B1-9524-41A9-AB41-69D09AE2186C}"/>
              </a:ext>
            </a:extLst>
          </p:cNvPr>
          <p:cNvSpPr/>
          <p:nvPr/>
        </p:nvSpPr>
        <p:spPr>
          <a:xfrm>
            <a:off x="87086" y="424543"/>
            <a:ext cx="11767457" cy="6117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759BB2-D435-4591-84ED-BD30F4F9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1" y="1210355"/>
            <a:ext cx="7134225" cy="409575"/>
          </a:xfrm>
          <a:prstGeom prst="rect">
            <a:avLst/>
          </a:prstGeom>
        </p:spPr>
      </p:pic>
      <p:pic>
        <p:nvPicPr>
          <p:cNvPr id="1026" name="Picture 2" descr="Children need structure and discipline | The Bolton News">
            <a:extLst>
              <a:ext uri="{FF2B5EF4-FFF2-40B4-BE49-F238E27FC236}">
                <a16:creationId xmlns:a16="http://schemas.microsoft.com/office/drawing/2014/main" id="{B2BDD785-0C50-4C83-A6FE-B968AD6F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6" y="1730473"/>
            <a:ext cx="3869192" cy="38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82D524-4314-4D09-8874-76AE76AC6BFA}"/>
              </a:ext>
            </a:extLst>
          </p:cNvPr>
          <p:cNvSpPr txBox="1"/>
          <p:nvPr/>
        </p:nvSpPr>
        <p:spPr>
          <a:xfrm>
            <a:off x="4942113" y="2258457"/>
            <a:ext cx="5736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omic Sans MS" panose="030F0702030302020204" pitchFamily="66" charset="0"/>
              </a:rPr>
              <a:t>Too many radio buttons is a terrible idea!</a:t>
            </a:r>
          </a:p>
        </p:txBody>
      </p:sp>
    </p:spTree>
    <p:extLst>
      <p:ext uri="{BB962C8B-B14F-4D97-AF65-F5344CB8AC3E}">
        <p14:creationId xmlns:p14="http://schemas.microsoft.com/office/powerpoint/2010/main" val="151524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15E2B1-9524-41A9-AB41-69D09AE2186C}"/>
              </a:ext>
            </a:extLst>
          </p:cNvPr>
          <p:cNvSpPr/>
          <p:nvPr/>
        </p:nvSpPr>
        <p:spPr>
          <a:xfrm>
            <a:off x="87086" y="424543"/>
            <a:ext cx="11767457" cy="6117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ild PNG">
            <a:extLst>
              <a:ext uri="{FF2B5EF4-FFF2-40B4-BE49-F238E27FC236}">
                <a16:creationId xmlns:a16="http://schemas.microsoft.com/office/drawing/2014/main" id="{C25871F2-AD6B-47F3-9A88-0C88DEC1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64" y="1802769"/>
            <a:ext cx="3992336" cy="50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1851B4-02B3-48FF-A549-C12F984E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210355"/>
            <a:ext cx="1638300" cy="428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BCDDEC-6BDB-44C4-AC20-D1A4BB787F0B}"/>
              </a:ext>
            </a:extLst>
          </p:cNvPr>
          <p:cNvSpPr txBox="1"/>
          <p:nvPr/>
        </p:nvSpPr>
        <p:spPr>
          <a:xfrm>
            <a:off x="5138056" y="1932895"/>
            <a:ext cx="5736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omic Sans MS" panose="030F0702030302020204" pitchFamily="66" charset="0"/>
              </a:rPr>
              <a:t>If you are having more than 3 options</a:t>
            </a:r>
          </a:p>
          <a:p>
            <a:r>
              <a:rPr lang="en-US" sz="4000" b="1" dirty="0">
                <a:solidFill>
                  <a:srgbClr val="7030A0"/>
                </a:solidFill>
                <a:latin typeface="Comic Sans MS" panose="030F0702030302020204" pitchFamily="66" charset="0"/>
              </a:rPr>
              <a:t>Its better to use </a:t>
            </a:r>
          </a:p>
          <a:p>
            <a:r>
              <a:rPr lang="en-US" sz="4000" b="1" dirty="0">
                <a:solidFill>
                  <a:srgbClr val="7030A0"/>
                </a:solidFill>
                <a:latin typeface="Comic Sans MS" panose="030F0702030302020204" pitchFamily="66" charset="0"/>
              </a:rPr>
              <a:t>&lt;select&gt; tag</a:t>
            </a:r>
          </a:p>
        </p:txBody>
      </p:sp>
    </p:spTree>
    <p:extLst>
      <p:ext uri="{BB962C8B-B14F-4D97-AF65-F5344CB8AC3E}">
        <p14:creationId xmlns:p14="http://schemas.microsoft.com/office/powerpoint/2010/main" val="344656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CBD8-5A66-4865-B447-6BCAC391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7B75-872B-4056-A56F-14C3B75F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signup form with </a:t>
            </a:r>
            <a:r>
              <a:rPr lang="en-US" i="1" dirty="0"/>
              <a:t>table</a:t>
            </a:r>
            <a:r>
              <a:rPr lang="en-US" dirty="0"/>
              <a:t>. Ask for the following fields from the user: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Username</a:t>
            </a:r>
            <a:br>
              <a:rPr lang="en-US" dirty="0"/>
            </a:br>
            <a:r>
              <a:rPr lang="en-US" dirty="0"/>
              <a:t>Password</a:t>
            </a:r>
            <a:br>
              <a:rPr lang="en-US" dirty="0"/>
            </a:br>
            <a:r>
              <a:rPr lang="en-US" dirty="0"/>
              <a:t>Gender</a:t>
            </a:r>
            <a:br>
              <a:rPr lang="en-US" dirty="0"/>
            </a:br>
            <a:r>
              <a:rPr lang="en-US" dirty="0"/>
              <a:t>Cities (Long List)</a:t>
            </a:r>
            <a:br>
              <a:rPr lang="en-US" dirty="0"/>
            </a:br>
            <a:r>
              <a:rPr lang="en-US" dirty="0"/>
              <a:t>Degree Program (Long List)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Send the acquired data to the following URL  </a:t>
            </a:r>
            <a:r>
              <a:rPr lang="en-US" dirty="0">
                <a:solidFill>
                  <a:srgbClr val="0070C0"/>
                </a:solidFill>
              </a:rPr>
              <a:t>“signup.aspx”</a:t>
            </a:r>
          </a:p>
        </p:txBody>
      </p:sp>
    </p:spTree>
    <p:extLst>
      <p:ext uri="{BB962C8B-B14F-4D97-AF65-F5344CB8AC3E}">
        <p14:creationId xmlns:p14="http://schemas.microsoft.com/office/powerpoint/2010/main" val="23252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18A7-1AE3-4074-A852-741F1B7F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64DC-063E-446C-81A9-C650AAB6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solidFill>
                  <a:srgbClr val="92D050"/>
                </a:solidFill>
              </a:rPr>
              <a:t>&lt;h1&gt;  </a:t>
            </a:r>
            <a:r>
              <a:rPr lang="en-US" sz="3600" dirty="0"/>
              <a:t>This is a heading </a:t>
            </a:r>
            <a:r>
              <a:rPr lang="en-US" sz="3600" dirty="0">
                <a:solidFill>
                  <a:srgbClr val="92D050"/>
                </a:solidFill>
              </a:rPr>
              <a:t>&lt;/h1&gt;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2B9A5E-B92B-4FE5-A50A-5712A379867F}"/>
              </a:ext>
            </a:extLst>
          </p:cNvPr>
          <p:cNvCxnSpPr>
            <a:cxnSpLocks/>
          </p:cNvCxnSpPr>
          <p:nvPr/>
        </p:nvCxnSpPr>
        <p:spPr>
          <a:xfrm flipV="1">
            <a:off x="3385750" y="3343438"/>
            <a:ext cx="0" cy="8084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CF8A62-618C-425E-A04C-554A7FFE5575}"/>
              </a:ext>
            </a:extLst>
          </p:cNvPr>
          <p:cNvSpPr txBox="1"/>
          <p:nvPr/>
        </p:nvSpPr>
        <p:spPr>
          <a:xfrm>
            <a:off x="2224215" y="2869071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Tag starts from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1A612-E039-4B85-BE66-B14E2E710122}"/>
              </a:ext>
            </a:extLst>
          </p:cNvPr>
          <p:cNvSpPr txBox="1"/>
          <p:nvPr/>
        </p:nvSpPr>
        <p:spPr>
          <a:xfrm>
            <a:off x="7635297" y="2862893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Tag ends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D14AF-3ACF-498C-ABA6-4A988A76A55C}"/>
              </a:ext>
            </a:extLst>
          </p:cNvPr>
          <p:cNvCxnSpPr>
            <a:cxnSpLocks/>
          </p:cNvCxnSpPr>
          <p:nvPr/>
        </p:nvCxnSpPr>
        <p:spPr>
          <a:xfrm flipV="1">
            <a:off x="8695712" y="3398470"/>
            <a:ext cx="0" cy="808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8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B9BE-424C-4952-B24A-CCBDF6A5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TAG RENDERS SOMETHING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D7BA-3B03-497C-862E-89971248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&lt;img src=“cat.jpg” /&gt;                                      &lt;h1&gt;My Heading&lt;/h1&gt;</a:t>
            </a:r>
          </a:p>
        </p:txBody>
      </p:sp>
      <p:pic>
        <p:nvPicPr>
          <p:cNvPr id="1026" name="Picture 2" descr="Image result for cat.jpg">
            <a:extLst>
              <a:ext uri="{FF2B5EF4-FFF2-40B4-BE49-F238E27FC236}">
                <a16:creationId xmlns:a16="http://schemas.microsoft.com/office/drawing/2014/main" id="{791BCE8A-B412-4195-8953-4BF0D07D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8" y="327135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975968-3093-4C5F-ABFF-45096AA08ABF}"/>
              </a:ext>
            </a:extLst>
          </p:cNvPr>
          <p:cNvSpPr txBox="1"/>
          <p:nvPr/>
        </p:nvSpPr>
        <p:spPr>
          <a:xfrm>
            <a:off x="6524322" y="4113383"/>
            <a:ext cx="3509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My Heading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59649-8FDC-4CC2-B568-A56C98946B45}"/>
              </a:ext>
            </a:extLst>
          </p:cNvPr>
          <p:cNvCxnSpPr>
            <a:cxnSpLocks/>
          </p:cNvCxnSpPr>
          <p:nvPr/>
        </p:nvCxnSpPr>
        <p:spPr>
          <a:xfrm>
            <a:off x="2292439" y="2614411"/>
            <a:ext cx="0" cy="60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8D8971-69EC-4D56-92D4-9A74E40DF390}"/>
              </a:ext>
            </a:extLst>
          </p:cNvPr>
          <p:cNvCxnSpPr>
            <a:cxnSpLocks/>
          </p:cNvCxnSpPr>
          <p:nvPr/>
        </p:nvCxnSpPr>
        <p:spPr>
          <a:xfrm>
            <a:off x="8212428" y="2650901"/>
            <a:ext cx="0" cy="155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8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B9BE-424C-4952-B24A-CCBDF6A5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TAG RENDERS SOMETHING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D7BA-3B03-497C-862E-89971248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&lt;img src=“cat.jpg” /&gt;                                      &lt;h1&gt;My Heading&lt;/h1&gt;</a:t>
            </a:r>
          </a:p>
        </p:txBody>
      </p:sp>
      <p:pic>
        <p:nvPicPr>
          <p:cNvPr id="1026" name="Picture 2" descr="Image result for cat.jpg">
            <a:extLst>
              <a:ext uri="{FF2B5EF4-FFF2-40B4-BE49-F238E27FC236}">
                <a16:creationId xmlns:a16="http://schemas.microsoft.com/office/drawing/2014/main" id="{791BCE8A-B412-4195-8953-4BF0D07D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8" y="327135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975968-3093-4C5F-ABFF-45096AA08ABF}"/>
              </a:ext>
            </a:extLst>
          </p:cNvPr>
          <p:cNvSpPr txBox="1"/>
          <p:nvPr/>
        </p:nvSpPr>
        <p:spPr>
          <a:xfrm>
            <a:off x="6524322" y="4113383"/>
            <a:ext cx="3509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My Heading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59649-8FDC-4CC2-B568-A56C98946B45}"/>
              </a:ext>
            </a:extLst>
          </p:cNvPr>
          <p:cNvCxnSpPr>
            <a:cxnSpLocks/>
          </p:cNvCxnSpPr>
          <p:nvPr/>
        </p:nvCxnSpPr>
        <p:spPr>
          <a:xfrm>
            <a:off x="2292439" y="2614411"/>
            <a:ext cx="0" cy="60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8D8971-69EC-4D56-92D4-9A74E40DF390}"/>
              </a:ext>
            </a:extLst>
          </p:cNvPr>
          <p:cNvCxnSpPr>
            <a:cxnSpLocks/>
          </p:cNvCxnSpPr>
          <p:nvPr/>
        </p:nvCxnSpPr>
        <p:spPr>
          <a:xfrm>
            <a:off x="8212428" y="2650901"/>
            <a:ext cx="0" cy="155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5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B9F0-BB9B-4CDF-B7C7-7339A68B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0319-931E-4C73-85A4-441F09A2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 tag is used to connect multiple files together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FEB565EA-4FC9-4E43-A9BC-E7BB2E4E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43" y="2855701"/>
            <a:ext cx="1319481" cy="13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A0C7D-5930-4776-B7FE-7251D9219389}"/>
              </a:ext>
            </a:extLst>
          </p:cNvPr>
          <p:cNvSpPr txBox="1"/>
          <p:nvPr/>
        </p:nvSpPr>
        <p:spPr>
          <a:xfrm>
            <a:off x="5200268" y="417518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file.html</a:t>
            </a:r>
          </a:p>
        </p:txBody>
      </p:sp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id="{7809885A-52D1-4A52-8C65-98B1AA6C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12" y="4529872"/>
            <a:ext cx="1319481" cy="13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892FC-3221-4103-A6C5-B569E658F875}"/>
              </a:ext>
            </a:extLst>
          </p:cNvPr>
          <p:cNvSpPr txBox="1"/>
          <p:nvPr/>
        </p:nvSpPr>
        <p:spPr>
          <a:xfrm>
            <a:off x="1531937" y="58493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Students.html</a:t>
            </a:r>
          </a:p>
        </p:txBody>
      </p:sp>
      <p:pic>
        <p:nvPicPr>
          <p:cNvPr id="2054" name="Picture 6" descr="Image result for image icon">
            <a:extLst>
              <a:ext uri="{FF2B5EF4-FFF2-40B4-BE49-F238E27FC236}">
                <a16:creationId xmlns:a16="http://schemas.microsoft.com/office/drawing/2014/main" id="{699CC18E-33EF-432C-BA1F-14AF6258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741" y="4336546"/>
            <a:ext cx="2012576" cy="201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4516-3C99-4504-89F8-87436D08F90E}"/>
              </a:ext>
            </a:extLst>
          </p:cNvPr>
          <p:cNvSpPr txBox="1"/>
          <p:nvPr/>
        </p:nvSpPr>
        <p:spPr>
          <a:xfrm>
            <a:off x="9664240" y="609907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photo.jpg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11F96F-E1EB-43D8-8FF2-22FD4EF67E0A}"/>
              </a:ext>
            </a:extLst>
          </p:cNvPr>
          <p:cNvCxnSpPr/>
          <p:nvPr/>
        </p:nvCxnSpPr>
        <p:spPr>
          <a:xfrm flipH="1">
            <a:off x="3217014" y="3778624"/>
            <a:ext cx="1718057" cy="10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2D393-7104-4B0D-8D2B-BB66EB004577}"/>
              </a:ext>
            </a:extLst>
          </p:cNvPr>
          <p:cNvCxnSpPr/>
          <p:nvPr/>
        </p:nvCxnSpPr>
        <p:spPr>
          <a:xfrm>
            <a:off x="6709873" y="3376882"/>
            <a:ext cx="2469985" cy="155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B5A434-FA9A-4806-B100-D217AC29F704}"/>
              </a:ext>
            </a:extLst>
          </p:cNvPr>
          <p:cNvCxnSpPr>
            <a:cxnSpLocks/>
          </p:cNvCxnSpPr>
          <p:nvPr/>
        </p:nvCxnSpPr>
        <p:spPr>
          <a:xfrm flipV="1">
            <a:off x="3071676" y="4155976"/>
            <a:ext cx="1970971" cy="118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948FC-FDE6-4B6E-9B42-324DDA433202}"/>
              </a:ext>
            </a:extLst>
          </p:cNvPr>
          <p:cNvCxnSpPr/>
          <p:nvPr/>
        </p:nvCxnSpPr>
        <p:spPr>
          <a:xfrm>
            <a:off x="3217014" y="5728447"/>
            <a:ext cx="6119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08B9-5E22-4AF5-ADBB-114F0A1B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B424-F204-4606-A70E-BA4245A6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&lt;link </a:t>
            </a:r>
            <a:r>
              <a:rPr lang="en-US" b="1" dirty="0" err="1">
                <a:solidFill>
                  <a:srgbClr val="FFFF00"/>
                </a:solidFill>
              </a:rPr>
              <a:t>href</a:t>
            </a:r>
            <a:r>
              <a:rPr lang="en-US" dirty="0"/>
              <a:t>=“</a:t>
            </a:r>
            <a:r>
              <a:rPr lang="en-US" sz="2500" dirty="0">
                <a:solidFill>
                  <a:srgbClr val="00B0F0"/>
                </a:solidFill>
              </a:rPr>
              <a:t>target file path</a:t>
            </a:r>
            <a:r>
              <a:rPr lang="en-US" sz="2500" dirty="0"/>
              <a:t>”&gt; </a:t>
            </a:r>
            <a:r>
              <a:rPr lang="en-US" sz="2500" u="sng" dirty="0">
                <a:solidFill>
                  <a:srgbClr val="00B050"/>
                </a:solidFill>
              </a:rPr>
              <a:t>Content to  be displayed to the user</a:t>
            </a:r>
            <a:r>
              <a:rPr lang="en-US" dirty="0"/>
              <a:t>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</a:rPr>
              <a:t>href</a:t>
            </a:r>
            <a:r>
              <a:rPr lang="en-US" dirty="0"/>
              <a:t>(An attribute used to specify a connection file)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path can be absolute or relative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target</a:t>
            </a:r>
            <a:r>
              <a:rPr lang="en-US" dirty="0"/>
              <a:t>(An attribute used to specify where the file should open)</a:t>
            </a:r>
          </a:p>
          <a:p>
            <a:pPr marL="0" indent="0">
              <a:buNone/>
            </a:pPr>
            <a:r>
              <a:rPr lang="en-US" dirty="0"/>
              <a:t>_self</a:t>
            </a:r>
          </a:p>
          <a:p>
            <a:pPr marL="0" indent="0">
              <a:buNone/>
            </a:pPr>
            <a:r>
              <a:rPr lang="en-US" dirty="0"/>
              <a:t>_top</a:t>
            </a:r>
          </a:p>
          <a:p>
            <a:pPr marL="0" indent="0">
              <a:buNone/>
            </a:pPr>
            <a:r>
              <a:rPr lang="en-US" dirty="0"/>
              <a:t>_blank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6BCD-33CE-4213-963F-45558293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F7A2-04EE-43B7-BD53-90EBDA67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Nested directories</a:t>
            </a:r>
            <a:br>
              <a:rPr lang="en-US" dirty="0"/>
            </a:br>
            <a:r>
              <a:rPr lang="en-US" dirty="0"/>
              <a:t>/pc/images/forest/walll1.jpg</a:t>
            </a:r>
          </a:p>
          <a:p>
            <a:endParaRPr lang="en-US" dirty="0"/>
          </a:p>
          <a:p>
            <a:r>
              <a:rPr lang="en-US" sz="3600" dirty="0">
                <a:solidFill>
                  <a:srgbClr val="FFFF00"/>
                </a:solidFill>
              </a:rPr>
              <a:t>Outside directories</a:t>
            </a:r>
            <a:br>
              <a:rPr lang="en-US" dirty="0"/>
            </a:br>
            <a:r>
              <a:rPr lang="en-US" dirty="0"/>
              <a:t>../../images/forest.jpg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A0BF-C469-48BC-B228-C3F47D4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52A2-EDFD-4F36-89C0-9C231416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FORM is a collective concept used to collect data from a user and the process it.</a:t>
            </a:r>
          </a:p>
        </p:txBody>
      </p:sp>
      <p:pic>
        <p:nvPicPr>
          <p:cNvPr id="1026" name="Picture 2" descr="Image result for html5 form">
            <a:extLst>
              <a:ext uri="{FF2B5EF4-FFF2-40B4-BE49-F238E27FC236}">
                <a16:creationId xmlns:a16="http://schemas.microsoft.com/office/drawing/2014/main" id="{D3411BC4-4F27-466C-955D-CAA6EDF9E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2812974"/>
            <a:ext cx="4429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0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0B4-B30D-42BE-A4E2-28E75313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152E-ED48-4C26-8310-BDA150E2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take following type of inputs from a user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Password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File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Radio</a:t>
            </a:r>
          </a:p>
          <a:p>
            <a:r>
              <a:rPr lang="en-US" dirty="0"/>
              <a:t>Checkbox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Many more….!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494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2011</TotalTime>
  <Words>391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Comic Sans MS</vt:lpstr>
      <vt:lpstr>Vapor Trail</vt:lpstr>
      <vt:lpstr>WEB Programming FUNDAMENTALS</vt:lpstr>
      <vt:lpstr>HTML TAGS ESSENTIALS</vt:lpstr>
      <vt:lpstr>EACH TAG RENDERS SOMETHING DIFFERENT</vt:lpstr>
      <vt:lpstr>EACH TAG RENDERS SOMETHING DIFFERENT</vt:lpstr>
      <vt:lpstr>Links</vt:lpstr>
      <vt:lpstr>Links</vt:lpstr>
      <vt:lpstr>Understanding paths</vt:lpstr>
      <vt:lpstr>FORMS</vt:lpstr>
      <vt:lpstr>FORMS</vt:lpstr>
      <vt:lpstr>But how to create a form?</vt:lpstr>
      <vt:lpstr>But how to create a form?</vt:lpstr>
      <vt:lpstr>But how to create a form?</vt:lpstr>
      <vt:lpstr>PowerPoint Presentation</vt:lpstr>
      <vt:lpstr>PowerPoint Presentation</vt:lpstr>
      <vt:lpstr>Today’s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FUNDAMENTALS</dc:title>
  <dc:creator>Khurram</dc:creator>
  <cp:lastModifiedBy>khurram raheel</cp:lastModifiedBy>
  <cp:revision>40</cp:revision>
  <dcterms:created xsi:type="dcterms:W3CDTF">2018-07-16T05:04:38Z</dcterms:created>
  <dcterms:modified xsi:type="dcterms:W3CDTF">2021-07-29T11:39:10Z</dcterms:modified>
</cp:coreProperties>
</file>