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77" r:id="rId5"/>
    <p:sldId id="280" r:id="rId6"/>
    <p:sldId id="281" r:id="rId7"/>
    <p:sldId id="282" r:id="rId8"/>
    <p:sldId id="278" r:id="rId9"/>
    <p:sldId id="258" r:id="rId10"/>
    <p:sldId id="259" r:id="rId11"/>
    <p:sldId id="260" r:id="rId12"/>
    <p:sldId id="261" r:id="rId13"/>
    <p:sldId id="262" r:id="rId14"/>
    <p:sldId id="27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09A-CA8C-4BB4-9F8D-7C6A07E0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A2FA-FC21-4B65-9BF7-92CAE744F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43417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571-AF43-4543-9F4F-B24234DE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Nodejs Beats?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0D20-3605-49D7-AC63-D6205B64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Non-blocking means the code execution does not stop on an external operation. Instead it moves on and keeps a reference place for the expected response.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PHP Code</a:t>
            </a:r>
          </a:p>
          <a:p>
            <a:pPr marL="0" indent="0">
              <a:buNone/>
            </a:pPr>
            <a:r>
              <a:rPr lang="en-US" b="1" dirty="0"/>
              <a:t>$result = $conn-&gt;query(‘select * from students’);</a:t>
            </a:r>
          </a:p>
          <a:p>
            <a:pPr marL="0" indent="0">
              <a:buNone/>
            </a:pPr>
            <a:r>
              <a:rPr lang="en-US" dirty="0"/>
              <a:t>//The server will wait until the result returns,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Node.js Code</a:t>
            </a:r>
          </a:p>
          <a:p>
            <a:pPr marL="0" indent="0">
              <a:buNone/>
            </a:pPr>
            <a:r>
              <a:rPr lang="en-US" b="1" dirty="0" err="1"/>
              <a:t>conn.query</a:t>
            </a:r>
            <a:r>
              <a:rPr lang="en-US" b="1" dirty="0"/>
              <a:t>(‘select * from students’,  </a:t>
            </a:r>
            <a:r>
              <a:rPr lang="en-US" b="1" dirty="0">
                <a:solidFill>
                  <a:srgbClr val="00B0F0"/>
                </a:solidFill>
              </a:rPr>
              <a:t>function</a:t>
            </a:r>
            <a:r>
              <a:rPr lang="en-US" b="1" dirty="0"/>
              <a:t>(){</a:t>
            </a:r>
          </a:p>
          <a:p>
            <a:pPr marL="0" indent="0">
              <a:buNone/>
            </a:pPr>
            <a:r>
              <a:rPr lang="en-US" b="1" dirty="0"/>
              <a:t>});</a:t>
            </a:r>
          </a:p>
          <a:p>
            <a:pPr marL="0" indent="0">
              <a:buNone/>
            </a:pPr>
            <a:r>
              <a:rPr lang="en-US" dirty="0"/>
              <a:t>//System will move to the next lines without waiting for the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6D2-EE0F-4380-8CEB-B9682F4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and Asynchronous Functions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E546-39FC-4C7F-AE17-6ECA86EE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Synchronous</a:t>
            </a:r>
            <a:r>
              <a:rPr lang="en-US" dirty="0"/>
              <a:t> program execution happens once at a time. A program does not move forward until its frees from previous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Asynchronous</a:t>
            </a:r>
            <a:r>
              <a:rPr lang="en-US" dirty="0"/>
              <a:t> program execution happens without any interruption. A program moves forward without waiting for the previous 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C3BF-F265-4E55-8293-E08D4A7E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It Beneficial For Us? (The JS Developers)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D100-56AB-481B-9271-B44E3E7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server support</a:t>
            </a:r>
          </a:p>
          <a:p>
            <a:r>
              <a:rPr lang="en-US" dirty="0"/>
              <a:t>A single syntax for client and server side of the website. This improves the reusability of the code and makes the work of a full stack developer easier</a:t>
            </a:r>
          </a:p>
          <a:p>
            <a:r>
              <a:rPr lang="en-US" dirty="0"/>
              <a:t>Module caching – modules are downloaded and initialized when they are called for the first time, afterward they are constantly available</a:t>
            </a:r>
          </a:p>
          <a:p>
            <a:r>
              <a:rPr lang="en-US" dirty="0"/>
              <a:t>Stream module makes it easier to work with large files</a:t>
            </a:r>
          </a:p>
          <a:p>
            <a:r>
              <a:rPr lang="en-US" dirty="0"/>
              <a:t>Node has an almost identical syntax to JavaScript, thus it easy to pick-up and learn for JS developers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2224-4625-40DF-95B9-B66ECD13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get started!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35B9-41E9-4332-8DB2-255AD862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Importing Modules</a:t>
            </a:r>
          </a:p>
          <a:p>
            <a:r>
              <a:rPr lang="en-US" dirty="0"/>
              <a:t>Setting up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69F8C-0AA6-47B8-ABFE-1EAC481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5" y="1038530"/>
            <a:ext cx="11346010" cy="5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921C-7F8C-43CD-A0E7-01336192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966C-86CA-42A8-B922-F2DC6CB4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allow us to organize all our code in separate independent pieces which promotes code reusability and easily maintainable codebase.</a:t>
            </a:r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myFileSystem</a:t>
            </a:r>
            <a:r>
              <a:rPr lang="en-US" dirty="0"/>
              <a:t> = require(‘fs’);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0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7124-1DDD-45D1-9B06-2FAE5F2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CommonJS Module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F1D7-936E-4111-855D-FE2B01CA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All exposable code should be attached to the exports variable </a:t>
            </a:r>
          </a:p>
          <a:p>
            <a:pPr marL="0" indent="0">
              <a:buNone/>
            </a:pPr>
            <a:r>
              <a:rPr lang="en-US" b="1" dirty="0"/>
              <a:t>Example&gt;</a:t>
            </a:r>
            <a:br>
              <a:rPr lang="en-US" b="1" dirty="0"/>
            </a:br>
            <a:r>
              <a:rPr lang="en-US" sz="1800" dirty="0">
                <a:solidFill>
                  <a:srgbClr val="00B0F0"/>
                </a:solidFill>
              </a:rPr>
              <a:t>calculator.js</a:t>
            </a: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(a, b) { 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a + b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err="1"/>
              <a:t>substract</a:t>
            </a:r>
            <a:r>
              <a:rPr lang="en-US" dirty="0"/>
              <a:t> (a, b) { 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a + b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sz="3600" b="1" dirty="0" err="1"/>
              <a:t>module.exports</a:t>
            </a:r>
            <a:r>
              <a:rPr lang="en-US" sz="3600" b="1" dirty="0"/>
              <a:t> = add;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//Subtract function will not be exported as it has not been attached with the exports variable.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04DE-BDAB-4042-BA34-0E181B3C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CommonJS Module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4C30-0A0E-45D6-884D-EDA7E78C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Importing calculator.js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addFunction</a:t>
            </a:r>
            <a:r>
              <a:rPr lang="en-US" dirty="0"/>
              <a:t> = require(‘./calculator’);</a:t>
            </a:r>
          </a:p>
          <a:p>
            <a:pPr marL="0" indent="0">
              <a:buNone/>
            </a:pPr>
            <a:r>
              <a:rPr lang="en-US" dirty="0" err="1"/>
              <a:t>addFunction</a:t>
            </a:r>
            <a:r>
              <a:rPr lang="en-US" dirty="0"/>
              <a:t>(2, 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8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F4B9-C752-4DC9-82E9-7CFBAD6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CommonJS Module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3D6D-32BC-4D3D-8B7E-D7C1E725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also attach a function to the export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return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addNumbers:add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subtractNumber:subtract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939B-4708-43DB-A511-0E38CDFA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Basic Server with 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2420-EF3D-42B5-A5EE-45F2D9EC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http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https</a:t>
            </a:r>
            <a:r>
              <a:rPr lang="en-US" dirty="0"/>
              <a:t> modules are used for setting up servers in Node.js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http = require('http');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myServer</a:t>
            </a:r>
            <a:r>
              <a:rPr lang="en-US" dirty="0"/>
              <a:t> = </a:t>
            </a:r>
            <a:r>
              <a:rPr lang="en-US" dirty="0" err="1"/>
              <a:t>http.createServer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myServer.listen</a:t>
            </a:r>
            <a:r>
              <a:rPr lang="en-US" dirty="0"/>
              <a:t>(7070);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6ED-CE00-4654-BD6F-BDA12BA4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49" y="764373"/>
            <a:ext cx="10615551" cy="1293028"/>
          </a:xfrm>
        </p:spPr>
        <p:txBody>
          <a:bodyPr/>
          <a:lstStyle/>
          <a:p>
            <a:r>
              <a:rPr lang="en-US" b="1" dirty="0"/>
              <a:t>Connecting your app to the public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E384E-5E43-49EF-858C-825207287A73}"/>
              </a:ext>
            </a:extLst>
          </p:cNvPr>
          <p:cNvSpPr/>
          <p:nvPr/>
        </p:nvSpPr>
        <p:spPr>
          <a:xfrm>
            <a:off x="685800" y="1947552"/>
            <a:ext cx="11260777" cy="47620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PC icon png&quot;">
            <a:extLst>
              <a:ext uri="{FF2B5EF4-FFF2-40B4-BE49-F238E27FC236}">
                <a16:creationId xmlns:a16="http://schemas.microsoft.com/office/drawing/2014/main" id="{8C04D530-D144-46EF-BE0D-73161769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69" y="1578220"/>
            <a:ext cx="2241861" cy="224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EF2151-256B-4248-93D9-0B6EFC5C022A}"/>
              </a:ext>
            </a:extLst>
          </p:cNvPr>
          <p:cNvGrpSpPr/>
          <p:nvPr/>
        </p:nvGrpSpPr>
        <p:grpSpPr>
          <a:xfrm>
            <a:off x="1150182" y="4189413"/>
            <a:ext cx="1619806" cy="1782247"/>
            <a:chOff x="1313053" y="3515838"/>
            <a:chExt cx="1619806" cy="1782247"/>
          </a:xfrm>
        </p:grpSpPr>
        <p:pic>
          <p:nvPicPr>
            <p:cNvPr id="1028" name="Picture 4" descr="Image result for PC icon png&quot;">
              <a:extLst>
                <a:ext uri="{FF2B5EF4-FFF2-40B4-BE49-F238E27FC236}">
                  <a16:creationId xmlns:a16="http://schemas.microsoft.com/office/drawing/2014/main" id="{1AB16DA2-9D73-4BCE-A51F-292D15298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8805B5-F07C-46EC-BC64-52EAF08ACC60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F5651-8A2F-425F-A4BC-2F6644E31002}"/>
              </a:ext>
            </a:extLst>
          </p:cNvPr>
          <p:cNvGrpSpPr/>
          <p:nvPr/>
        </p:nvGrpSpPr>
        <p:grpSpPr>
          <a:xfrm>
            <a:off x="3329232" y="4189413"/>
            <a:ext cx="1619806" cy="1782247"/>
            <a:chOff x="1313053" y="3515838"/>
            <a:chExt cx="1619806" cy="1782247"/>
          </a:xfrm>
        </p:grpSpPr>
        <p:pic>
          <p:nvPicPr>
            <p:cNvPr id="12" name="Picture 4" descr="Image result for PC icon png&quot;">
              <a:extLst>
                <a:ext uri="{FF2B5EF4-FFF2-40B4-BE49-F238E27FC236}">
                  <a16:creationId xmlns:a16="http://schemas.microsoft.com/office/drawing/2014/main" id="{46560DB8-5DA5-45CE-AD6E-DFBAC6A6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FF84D-9E9C-433B-845E-CBE6AA31F12B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D7C7C2-EC9C-4037-8904-96CDE3E82480}"/>
              </a:ext>
            </a:extLst>
          </p:cNvPr>
          <p:cNvGrpSpPr/>
          <p:nvPr/>
        </p:nvGrpSpPr>
        <p:grpSpPr>
          <a:xfrm>
            <a:off x="5557250" y="4189413"/>
            <a:ext cx="1619806" cy="1782247"/>
            <a:chOff x="1313053" y="3515838"/>
            <a:chExt cx="1619806" cy="1782247"/>
          </a:xfrm>
        </p:grpSpPr>
        <p:pic>
          <p:nvPicPr>
            <p:cNvPr id="15" name="Picture 4" descr="Image result for PC icon png&quot;">
              <a:extLst>
                <a:ext uri="{FF2B5EF4-FFF2-40B4-BE49-F238E27FC236}">
                  <a16:creationId xmlns:a16="http://schemas.microsoft.com/office/drawing/2014/main" id="{4BF38AB1-9F05-4769-9757-F7DED1792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66A3A6-80B9-4B9D-8775-71F67A812B66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30B60-459A-4779-965E-5E7A15886F79}"/>
              </a:ext>
            </a:extLst>
          </p:cNvPr>
          <p:cNvGrpSpPr/>
          <p:nvPr/>
        </p:nvGrpSpPr>
        <p:grpSpPr>
          <a:xfrm>
            <a:off x="7487463" y="4175286"/>
            <a:ext cx="1619806" cy="1782247"/>
            <a:chOff x="1313053" y="3515838"/>
            <a:chExt cx="1619806" cy="1782247"/>
          </a:xfrm>
        </p:grpSpPr>
        <p:pic>
          <p:nvPicPr>
            <p:cNvPr id="18" name="Picture 4" descr="Image result for PC icon png&quot;">
              <a:extLst>
                <a:ext uri="{FF2B5EF4-FFF2-40B4-BE49-F238E27FC236}">
                  <a16:creationId xmlns:a16="http://schemas.microsoft.com/office/drawing/2014/main" id="{1C0BFF7F-AAFA-43CF-BA38-67A10AEB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4981F4-BA5B-454E-BB86-79E0F9E80735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DB0BC-E588-425E-B6D5-DFD1920F7D74}"/>
              </a:ext>
            </a:extLst>
          </p:cNvPr>
          <p:cNvGrpSpPr/>
          <p:nvPr/>
        </p:nvGrpSpPr>
        <p:grpSpPr>
          <a:xfrm>
            <a:off x="9672072" y="4175286"/>
            <a:ext cx="1619806" cy="1782247"/>
            <a:chOff x="1313053" y="3515838"/>
            <a:chExt cx="1619806" cy="1782247"/>
          </a:xfrm>
        </p:grpSpPr>
        <p:pic>
          <p:nvPicPr>
            <p:cNvPr id="21" name="Picture 4" descr="Image result for PC icon png&quot;">
              <a:extLst>
                <a:ext uri="{FF2B5EF4-FFF2-40B4-BE49-F238E27FC236}">
                  <a16:creationId xmlns:a16="http://schemas.microsoft.com/office/drawing/2014/main" id="{F5C16D0A-06C1-4E56-A304-01431972A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FA48D2-18BB-43B0-93CB-0DC4AF0ABDB2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5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44554FA-5205-46DA-A31F-03638FCF86C0}"/>
              </a:ext>
            </a:extLst>
          </p:cNvPr>
          <p:cNvSpPr/>
          <p:nvPr/>
        </p:nvSpPr>
        <p:spPr>
          <a:xfrm>
            <a:off x="5557250" y="2125684"/>
            <a:ext cx="1619806" cy="93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content icon&quot;">
            <a:extLst>
              <a:ext uri="{FF2B5EF4-FFF2-40B4-BE49-F238E27FC236}">
                <a16:creationId xmlns:a16="http://schemas.microsoft.com/office/drawing/2014/main" id="{758DE693-2744-488F-B6E6-92ECA9AD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99" y="2185130"/>
            <a:ext cx="497551" cy="4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54DEA8-29C3-4135-8275-B71BAA3264B5}"/>
              </a:ext>
            </a:extLst>
          </p:cNvPr>
          <p:cNvSpPr txBox="1"/>
          <p:nvPr/>
        </p:nvSpPr>
        <p:spPr>
          <a:xfrm>
            <a:off x="5786228" y="26403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D94E63-B328-4379-AE8B-6BA1F3BCB16B}"/>
              </a:ext>
            </a:extLst>
          </p:cNvPr>
          <p:cNvCxnSpPr/>
          <p:nvPr/>
        </p:nvCxnSpPr>
        <p:spPr>
          <a:xfrm flipH="1">
            <a:off x="1983328" y="3336966"/>
            <a:ext cx="2655303" cy="8383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314452-9995-4794-A321-463E9FEAF85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39135" y="3513636"/>
            <a:ext cx="2258698" cy="67577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BB64A4-0E59-44A5-8DCF-BF1823DAD238}"/>
              </a:ext>
            </a:extLst>
          </p:cNvPr>
          <p:cNvCxnSpPr>
            <a:cxnSpLocks/>
          </p:cNvCxnSpPr>
          <p:nvPr/>
        </p:nvCxnSpPr>
        <p:spPr>
          <a:xfrm>
            <a:off x="6423582" y="3541159"/>
            <a:ext cx="0" cy="7873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DD4092-323F-412B-B67F-4097AD9C62C5}"/>
              </a:ext>
            </a:extLst>
          </p:cNvPr>
          <p:cNvCxnSpPr>
            <a:cxnSpLocks/>
          </p:cNvCxnSpPr>
          <p:nvPr/>
        </p:nvCxnSpPr>
        <p:spPr>
          <a:xfrm>
            <a:off x="6423582" y="3541159"/>
            <a:ext cx="1817354" cy="5833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99D57F-A646-414C-98A0-2373A1203148}"/>
              </a:ext>
            </a:extLst>
          </p:cNvPr>
          <p:cNvCxnSpPr>
            <a:cxnSpLocks/>
          </p:cNvCxnSpPr>
          <p:nvPr/>
        </p:nvCxnSpPr>
        <p:spPr>
          <a:xfrm>
            <a:off x="7399484" y="3336966"/>
            <a:ext cx="3217810" cy="8981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2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0128-95A8-4F12-8438-3DD7C8F2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Basic Server with 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DC47-34A6-425F-B6A0-C1E9C70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handler function to receive and response to incoming requests.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http.createServer</a:t>
            </a:r>
            <a:r>
              <a:rPr lang="en-US" dirty="0"/>
              <a:t>(function(</a:t>
            </a:r>
            <a:r>
              <a:rPr lang="en-US" dirty="0">
                <a:solidFill>
                  <a:srgbClr val="00B050"/>
                </a:solidFill>
              </a:rPr>
              <a:t>request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response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>
                <a:solidFill>
                  <a:srgbClr val="00B050"/>
                </a:solidFill>
              </a:rPr>
              <a:t>request</a:t>
            </a:r>
            <a:r>
              <a:rPr lang="en-US" dirty="0"/>
              <a:t> object contains all the information from the request client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>
                <a:solidFill>
                  <a:srgbClr val="00B050"/>
                </a:solidFill>
              </a:rPr>
              <a:t>response</a:t>
            </a:r>
            <a:r>
              <a:rPr lang="en-US" dirty="0"/>
              <a:t> The answer object that the server gives back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0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FC81-1E37-4458-AD61-BEE574A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More Robust Frameworks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8115-BA4F-4CE5-BD75-709C4337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we can use http module to create our own servers, but there are more robust and efficient frameworks available in the market.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target web application framework&gt;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Express.js	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http://expressjs.com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2FB3-A18E-4064-8B58-B24B17C4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Request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F354-E819-48EE-AC9B-25C7E9AA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Point refers to a specified route on the server (Not in all cases).</a:t>
            </a:r>
          </a:p>
          <a:p>
            <a:r>
              <a:rPr lang="en-US" dirty="0"/>
              <a:t>Request points allow us to respond us according to the request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/students/add</a:t>
            </a:r>
          </a:p>
          <a:p>
            <a:pPr marL="0" indent="0">
              <a:buNone/>
            </a:pPr>
            <a:r>
              <a:rPr lang="en-US" dirty="0"/>
              <a:t>/teachers/lectures</a:t>
            </a:r>
          </a:p>
          <a:p>
            <a:pPr marL="0" indent="0">
              <a:buNone/>
            </a:pPr>
            <a:r>
              <a:rPr lang="en-US" dirty="0"/>
              <a:t>/admin/</a:t>
            </a:r>
            <a:r>
              <a:rPr lang="en-US" dirty="0" err="1"/>
              <a:t>notificationsform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5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E79E-23DD-4D3E-8ED6-9836FD6D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Request Points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EAB7-6B01-4914-89FA-45F4BD38D01E}"/>
              </a:ext>
            </a:extLst>
          </p:cNvPr>
          <p:cNvSpPr txBox="1"/>
          <p:nvPr/>
        </p:nvSpPr>
        <p:spPr>
          <a:xfrm>
            <a:off x="166553" y="1995488"/>
            <a:ext cx="54825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/students/:</a:t>
            </a:r>
            <a:r>
              <a:rPr lang="en-US" sz="2000" b="1" dirty="0" err="1">
                <a:solidFill>
                  <a:srgbClr val="FFC000"/>
                </a:solidFill>
              </a:rPr>
              <a:t>tID</a:t>
            </a:r>
            <a:endParaRPr lang="en-US" sz="2000" b="1" dirty="0">
              <a:solidFill>
                <a:srgbClr val="FFC00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b="1" dirty="0"/>
              <a:t>Node.js&gt;</a:t>
            </a:r>
            <a:br>
              <a:rPr lang="en-US" sz="2000" dirty="0"/>
            </a:br>
            <a:r>
              <a:rPr lang="en-US" sz="2000" dirty="0" err="1"/>
              <a:t>app.get</a:t>
            </a:r>
            <a:r>
              <a:rPr lang="en-US" sz="2000" dirty="0">
                <a:solidFill>
                  <a:srgbClr val="00B0F0"/>
                </a:solidFill>
              </a:rPr>
              <a:t>(‘</a:t>
            </a:r>
            <a:r>
              <a:rPr lang="en-US" sz="2000" dirty="0">
                <a:solidFill>
                  <a:srgbClr val="FFC000"/>
                </a:solidFill>
              </a:rPr>
              <a:t>/</a:t>
            </a:r>
            <a:r>
              <a:rPr lang="en-US" sz="2000" b="1" dirty="0">
                <a:solidFill>
                  <a:srgbClr val="FFC000"/>
                </a:solidFill>
              </a:rPr>
              <a:t>students/:</a:t>
            </a:r>
            <a:r>
              <a:rPr lang="en-US" sz="2000" b="1" dirty="0" err="1">
                <a:solidFill>
                  <a:srgbClr val="FFC000"/>
                </a:solidFill>
              </a:rPr>
              <a:t>tID</a:t>
            </a:r>
            <a:r>
              <a:rPr lang="en-US" sz="2000" dirty="0"/>
              <a:t>’, function(</a:t>
            </a:r>
            <a:r>
              <a:rPr lang="en-US" sz="2000" dirty="0" err="1"/>
              <a:t>req</a:t>
            </a:r>
            <a:r>
              <a:rPr lang="en-US" sz="2000" dirty="0"/>
              <a:t>, res){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res.end</a:t>
            </a:r>
            <a:r>
              <a:rPr lang="en-US" sz="2000" dirty="0"/>
              <a:t>(20);</a:t>
            </a:r>
          </a:p>
          <a:p>
            <a:r>
              <a:rPr lang="en-US" sz="2000" dirty="0"/>
              <a:t>})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B45CDD07-01B9-4FA3-B88F-18F3AE0C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6599"/>
            <a:ext cx="2311400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browser icon">
            <a:extLst>
              <a:ext uri="{FF2B5EF4-FFF2-40B4-BE49-F238E27FC236}">
                <a16:creationId xmlns:a16="http://schemas.microsoft.com/office/drawing/2014/main" id="{43E19E78-890E-4CFB-993B-C322228C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62" y="4521380"/>
            <a:ext cx="210185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3476433-7A19-4F5D-BD99-0806C49229DA}"/>
              </a:ext>
            </a:extLst>
          </p:cNvPr>
          <p:cNvSpPr/>
          <p:nvPr/>
        </p:nvSpPr>
        <p:spPr>
          <a:xfrm>
            <a:off x="101600" y="1659118"/>
            <a:ext cx="5600700" cy="498951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394F3-D830-4086-82C1-87EC9DBB6D3C}"/>
              </a:ext>
            </a:extLst>
          </p:cNvPr>
          <p:cNvSpPr/>
          <p:nvPr/>
        </p:nvSpPr>
        <p:spPr>
          <a:xfrm>
            <a:off x="7823200" y="1608317"/>
            <a:ext cx="4279900" cy="498951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CD4C271-AE84-45C0-860B-1ACB7411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4546599"/>
            <a:ext cx="2102030" cy="21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8972C-AB1E-4887-A05E-79C27082CCC7}"/>
              </a:ext>
            </a:extLst>
          </p:cNvPr>
          <p:cNvSpPr txBox="1"/>
          <p:nvPr/>
        </p:nvSpPr>
        <p:spPr>
          <a:xfrm>
            <a:off x="8008325" y="1794749"/>
            <a:ext cx="3674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Jquery</a:t>
            </a:r>
            <a:r>
              <a:rPr lang="en-US" sz="1400" b="1" dirty="0"/>
              <a:t>&gt;</a:t>
            </a:r>
            <a:br>
              <a:rPr lang="en-US" sz="1400" dirty="0"/>
            </a:br>
            <a:r>
              <a:rPr lang="en-US" sz="1400" dirty="0"/>
              <a:t>$.get(‘students/20’, function(data){</a:t>
            </a:r>
            <a:br>
              <a:rPr lang="en-US" sz="1400" dirty="0"/>
            </a:br>
            <a:r>
              <a:rPr lang="en-US" sz="1400" dirty="0"/>
              <a:t>  //data</a:t>
            </a:r>
            <a:br>
              <a:rPr lang="en-US" sz="1400"/>
            </a:br>
            <a:r>
              <a:rPr lang="en-US" sz="1400"/>
              <a:t>});</a:t>
            </a:r>
          </a:p>
          <a:p>
            <a:endParaRPr lang="en-US" sz="1400" dirty="0"/>
          </a:p>
          <a:p>
            <a:r>
              <a:rPr lang="en-US" sz="1400" b="1" dirty="0"/>
              <a:t>Fetch&gt;</a:t>
            </a:r>
            <a:br>
              <a:rPr lang="en-US" sz="1400" b="1" dirty="0"/>
            </a:br>
            <a:r>
              <a:rPr lang="en-US" sz="1400" dirty="0"/>
              <a:t>fetch(‘students/20’).then(function(</a:t>
            </a:r>
            <a:r>
              <a:rPr lang="en-US" sz="1400" dirty="0" err="1"/>
              <a:t>resp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/>
              <a:t>  //</a:t>
            </a:r>
            <a:r>
              <a:rPr lang="en-US" sz="1400" dirty="0" err="1"/>
              <a:t>resp</a:t>
            </a:r>
            <a:br>
              <a:rPr lang="en-US" sz="1400" dirty="0"/>
            </a:br>
            <a:r>
              <a:rPr lang="en-US" sz="1400" dirty="0"/>
              <a:t>})</a:t>
            </a:r>
            <a:endParaRPr lang="en-US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8B372-210F-4B93-9DF9-560B3D8399FC}"/>
              </a:ext>
            </a:extLst>
          </p:cNvPr>
          <p:cNvCxnSpPr>
            <a:stCxn id="8" idx="1"/>
          </p:cNvCxnSpPr>
          <p:nvPr/>
        </p:nvCxnSpPr>
        <p:spPr>
          <a:xfrm flipH="1">
            <a:off x="5588000" y="4103073"/>
            <a:ext cx="223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1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FA9B-1166-45E9-B92A-DC0D0BED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</a:t>
            </a:r>
            <a:r>
              <a:rPr lang="en-US" b="1" dirty="0" err="1"/>
              <a:t>Middlewares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6884-3103-4280-BF72-4BB063AF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Middlewares</a:t>
            </a:r>
            <a:r>
              <a:rPr lang="en-US" dirty="0"/>
              <a:t> allow us to inject our own layers in the application flow execution.</a:t>
            </a:r>
          </a:p>
          <a:p>
            <a:r>
              <a:rPr lang="en-US" dirty="0"/>
              <a:t>This provides us a greater flexibility in integrating our external logics and other stuff along with the core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7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9B1-52D9-4466-9B39-DB176D14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</a:t>
            </a:r>
            <a:r>
              <a:rPr lang="en-US" b="1" dirty="0" err="1"/>
              <a:t>Middlewares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3AF9-D920-4253-93D2-EEBF67C5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allows you to define a stack of actions which are interconnected together and that we should flow through. </a:t>
            </a:r>
          </a:p>
          <a:p>
            <a:r>
              <a:rPr lang="en-US" dirty="0"/>
              <a:t>Express servers themselves are a stack of </a:t>
            </a:r>
            <a:r>
              <a:rPr lang="en-US" dirty="0" err="1"/>
              <a:t>Middlewares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ADA5-8609-46F1-9CBB-39B2E31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</a:t>
            </a:r>
            <a:r>
              <a:rPr lang="en-US" b="1" dirty="0" err="1"/>
              <a:t>Middlewares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7916B-DFE5-4D5D-8B4C-8ECFE2EAB731}"/>
              </a:ext>
            </a:extLst>
          </p:cNvPr>
          <p:cNvSpPr/>
          <p:nvPr/>
        </p:nvSpPr>
        <p:spPr>
          <a:xfrm>
            <a:off x="6515100" y="2070100"/>
            <a:ext cx="24257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902C4-295D-4914-8515-6C0E133506C0}"/>
              </a:ext>
            </a:extLst>
          </p:cNvPr>
          <p:cNvSpPr/>
          <p:nvPr/>
        </p:nvSpPr>
        <p:spPr>
          <a:xfrm>
            <a:off x="6515100" y="3568700"/>
            <a:ext cx="24257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78655-03CC-412C-8CF2-D4C43D050860}"/>
              </a:ext>
            </a:extLst>
          </p:cNvPr>
          <p:cNvSpPr/>
          <p:nvPr/>
        </p:nvSpPr>
        <p:spPr>
          <a:xfrm>
            <a:off x="6515100" y="4940300"/>
            <a:ext cx="24257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4A050-CA69-44AA-B653-B6A259852EAF}"/>
              </a:ext>
            </a:extLst>
          </p:cNvPr>
          <p:cNvSpPr txBox="1"/>
          <p:nvPr/>
        </p:nvSpPr>
        <p:spPr>
          <a:xfrm>
            <a:off x="2743200" y="2070100"/>
            <a:ext cx="322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  <a:br>
              <a:rPr lang="en-US" dirty="0"/>
            </a:br>
            <a:r>
              <a:rPr lang="en-US" dirty="0"/>
              <a:t>   next();</a:t>
            </a:r>
            <a:br>
              <a:rPr lang="en-US" dirty="0"/>
            </a:br>
            <a:r>
              <a:rPr lang="en-US" dirty="0"/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3D79E-58D1-4AF3-992A-DB5CA724551C}"/>
              </a:ext>
            </a:extLst>
          </p:cNvPr>
          <p:cNvSpPr txBox="1"/>
          <p:nvPr/>
        </p:nvSpPr>
        <p:spPr>
          <a:xfrm>
            <a:off x="2743200" y="3500735"/>
            <a:ext cx="322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  <a:br>
              <a:rPr lang="en-US" dirty="0"/>
            </a:br>
            <a:r>
              <a:rPr lang="en-US" dirty="0"/>
              <a:t>    next();</a:t>
            </a:r>
            <a:br>
              <a:rPr lang="en-US" dirty="0"/>
            </a:br>
            <a:r>
              <a:rPr lang="en-US" dirty="0"/>
              <a:t>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13AC4-9BC6-4C45-8C29-E1741015C240}"/>
              </a:ext>
            </a:extLst>
          </p:cNvPr>
          <p:cNvSpPr txBox="1"/>
          <p:nvPr/>
        </p:nvSpPr>
        <p:spPr>
          <a:xfrm>
            <a:off x="2743200" y="4872335"/>
            <a:ext cx="322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  <a:br>
              <a:rPr lang="en-US" dirty="0"/>
            </a:br>
            <a:r>
              <a:rPr lang="en-US" dirty="0"/>
              <a:t>    next();</a:t>
            </a:r>
            <a:br>
              <a:rPr lang="en-US" dirty="0"/>
            </a:br>
            <a:r>
              <a:rPr lang="en-US" dirty="0"/>
              <a:t>})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1627B-17CE-48DE-8BE8-3DF1CA11A3C4}"/>
              </a:ext>
            </a:extLst>
          </p:cNvPr>
          <p:cNvCxnSpPr>
            <a:cxnSpLocks/>
          </p:cNvCxnSpPr>
          <p:nvPr/>
        </p:nvCxnSpPr>
        <p:spPr>
          <a:xfrm>
            <a:off x="3356811" y="2622884"/>
            <a:ext cx="902368" cy="94581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659CB6-E50F-4BB7-AC09-2C7B6F7F3526}"/>
              </a:ext>
            </a:extLst>
          </p:cNvPr>
          <p:cNvCxnSpPr>
            <a:cxnSpLocks/>
          </p:cNvCxnSpPr>
          <p:nvPr/>
        </p:nvCxnSpPr>
        <p:spPr>
          <a:xfrm>
            <a:off x="3441032" y="4121484"/>
            <a:ext cx="818147" cy="81881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0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EA-EBFE-4B0D-99F1-25C2A99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1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18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EE384E-5E43-49EF-858C-825207287A73}"/>
              </a:ext>
            </a:extLst>
          </p:cNvPr>
          <p:cNvSpPr/>
          <p:nvPr/>
        </p:nvSpPr>
        <p:spPr>
          <a:xfrm>
            <a:off x="495795" y="332511"/>
            <a:ext cx="11260777" cy="63057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PC icon png&quot;">
            <a:extLst>
              <a:ext uri="{FF2B5EF4-FFF2-40B4-BE49-F238E27FC236}">
                <a16:creationId xmlns:a16="http://schemas.microsoft.com/office/drawing/2014/main" id="{8C04D530-D144-46EF-BE0D-73161769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70" y="1862175"/>
            <a:ext cx="2241861" cy="224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30B60-459A-4779-965E-5E7A15886F79}"/>
              </a:ext>
            </a:extLst>
          </p:cNvPr>
          <p:cNvGrpSpPr/>
          <p:nvPr/>
        </p:nvGrpSpPr>
        <p:grpSpPr>
          <a:xfrm>
            <a:off x="7297458" y="4104036"/>
            <a:ext cx="1619806" cy="1782247"/>
            <a:chOff x="1313053" y="3515838"/>
            <a:chExt cx="1619806" cy="1782247"/>
          </a:xfrm>
        </p:grpSpPr>
        <p:pic>
          <p:nvPicPr>
            <p:cNvPr id="18" name="Picture 4" descr="Image result for PC icon png&quot;">
              <a:extLst>
                <a:ext uri="{FF2B5EF4-FFF2-40B4-BE49-F238E27FC236}">
                  <a16:creationId xmlns:a16="http://schemas.microsoft.com/office/drawing/2014/main" id="{1C0BFF7F-AAFA-43CF-BA38-67A10AEB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4981F4-BA5B-454E-BB86-79E0F9E80735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DB0BC-E588-425E-B6D5-DFD1920F7D74}"/>
              </a:ext>
            </a:extLst>
          </p:cNvPr>
          <p:cNvGrpSpPr/>
          <p:nvPr/>
        </p:nvGrpSpPr>
        <p:grpSpPr>
          <a:xfrm>
            <a:off x="9482067" y="4104036"/>
            <a:ext cx="1619806" cy="1782247"/>
            <a:chOff x="1313053" y="3515838"/>
            <a:chExt cx="1619806" cy="1782247"/>
          </a:xfrm>
        </p:grpSpPr>
        <p:pic>
          <p:nvPicPr>
            <p:cNvPr id="21" name="Picture 4" descr="Image result for PC icon png&quot;">
              <a:extLst>
                <a:ext uri="{FF2B5EF4-FFF2-40B4-BE49-F238E27FC236}">
                  <a16:creationId xmlns:a16="http://schemas.microsoft.com/office/drawing/2014/main" id="{F5C16D0A-06C1-4E56-A304-01431972A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053" y="3515838"/>
              <a:ext cx="1619806" cy="141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FA48D2-18BB-43B0-93CB-0DC4AF0ABDB2}"/>
                </a:ext>
              </a:extLst>
            </p:cNvPr>
            <p:cNvSpPr txBox="1"/>
            <p:nvPr/>
          </p:nvSpPr>
          <p:spPr>
            <a:xfrm>
              <a:off x="1669947" y="492875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USER 5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44554FA-5205-46DA-A31F-03638FCF86C0}"/>
              </a:ext>
            </a:extLst>
          </p:cNvPr>
          <p:cNvSpPr/>
          <p:nvPr/>
        </p:nvSpPr>
        <p:spPr>
          <a:xfrm>
            <a:off x="8541451" y="2409639"/>
            <a:ext cx="1619806" cy="9327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content icon&quot;">
            <a:extLst>
              <a:ext uri="{FF2B5EF4-FFF2-40B4-BE49-F238E27FC236}">
                <a16:creationId xmlns:a16="http://schemas.microsoft.com/office/drawing/2014/main" id="{758DE693-2744-488F-B6E6-92ECA9AD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00" y="2469085"/>
            <a:ext cx="497551" cy="4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54DEA8-29C3-4135-8275-B71BAA3264B5}"/>
              </a:ext>
            </a:extLst>
          </p:cNvPr>
          <p:cNvSpPr txBox="1"/>
          <p:nvPr/>
        </p:nvSpPr>
        <p:spPr>
          <a:xfrm>
            <a:off x="8770429" y="292428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E6ED-CE00-4654-BD6F-BDA12BA4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44" y="693123"/>
            <a:ext cx="10615551" cy="129302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 need a networking protocol for connecting between multiple machines with different Operating systems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467B-CFD9-462A-BC1C-EFE57A77FC8E}"/>
              </a:ext>
            </a:extLst>
          </p:cNvPr>
          <p:cNvSpPr/>
          <p:nvPr/>
        </p:nvSpPr>
        <p:spPr>
          <a:xfrm>
            <a:off x="848627" y="46859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HTTP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is an application-layer protocol that is used for transferring files on the internet. It is used by web browsers and servers use to communicate.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EFB0E-719E-4301-BCE7-EE3E1198D539}"/>
              </a:ext>
            </a:extLst>
          </p:cNvPr>
          <p:cNvSpPr/>
          <p:nvPr/>
        </p:nvSpPr>
        <p:spPr>
          <a:xfrm>
            <a:off x="1037194" y="24096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protocol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is a set of rules which both sides required to be able understand to allow communication between them.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3B3D88-7843-4EC2-9CC4-A817587C4FE5}"/>
              </a:ext>
            </a:extLst>
          </p:cNvPr>
          <p:cNvCxnSpPr>
            <a:cxnSpLocks/>
          </p:cNvCxnSpPr>
          <p:nvPr/>
        </p:nvCxnSpPr>
        <p:spPr>
          <a:xfrm flipH="1">
            <a:off x="8569221" y="3881595"/>
            <a:ext cx="782134" cy="1980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FB6B42-5F40-488A-9F77-1E93ABF0C468}"/>
              </a:ext>
            </a:extLst>
          </p:cNvPr>
          <p:cNvCxnSpPr>
            <a:cxnSpLocks/>
          </p:cNvCxnSpPr>
          <p:nvPr/>
        </p:nvCxnSpPr>
        <p:spPr>
          <a:xfrm>
            <a:off x="9364875" y="3857037"/>
            <a:ext cx="796382" cy="4005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F3668B-3185-4A80-A9FD-8E0601FA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30" y="356478"/>
            <a:ext cx="8530540" cy="61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2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CB37A-0F33-462B-93F5-77FD12B5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37" y="1058831"/>
            <a:ext cx="7147383" cy="5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74D29-1D11-4260-B00E-4EB876F9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84" y="1290081"/>
            <a:ext cx="10024547" cy="40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273EE-BD90-4A6B-A023-B549C785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78" y="2078180"/>
            <a:ext cx="5971566" cy="33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6ED-CE00-4654-BD6F-BDA12BA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Node.js?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93F5-C603-4D33-A0E6-4C21396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optimized code execution (Just-In-Time compilation)</a:t>
            </a:r>
          </a:p>
          <a:p>
            <a:endParaRPr lang="en-US" dirty="0"/>
          </a:p>
          <a:p>
            <a:r>
              <a:rPr lang="en-US" dirty="0"/>
              <a:t>Can handle as much as twice requests as compared to 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Consumes much less RAM and CPU resources as compared to its counterparts.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7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34E-2B6A-4540-A6BA-95A8BA7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Nodejs Beats?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C2B-3964-4A20-A688-E08881EE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Node.js uses an event-driven, non-blocking I/O model that makes it lightweight and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120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</TotalTime>
  <Words>945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</vt:lpstr>
      <vt:lpstr>Century Gothic</vt:lpstr>
      <vt:lpstr>Gadugi</vt:lpstr>
      <vt:lpstr>Vapor Trail</vt:lpstr>
      <vt:lpstr>Lecture 29</vt:lpstr>
      <vt:lpstr>Connecting your app to the public</vt:lpstr>
      <vt:lpstr>We need a networking protocol for connecting between multiple machines with different Operating systems</vt:lpstr>
      <vt:lpstr>PowerPoint Presentation</vt:lpstr>
      <vt:lpstr>PowerPoint Presentation</vt:lpstr>
      <vt:lpstr>PowerPoint Presentation</vt:lpstr>
      <vt:lpstr>PowerPoint Presentation</vt:lpstr>
      <vt:lpstr>Why Node.js?</vt:lpstr>
      <vt:lpstr>Why Nodejs Beats?</vt:lpstr>
      <vt:lpstr>Why Nodejs Beats?</vt:lpstr>
      <vt:lpstr>Synchronous and Asynchronous Functions </vt:lpstr>
      <vt:lpstr>Is It Beneficial For Us? (The JS Developers)</vt:lpstr>
      <vt:lpstr>Lets get started!</vt:lpstr>
      <vt:lpstr>PowerPoint Presentation</vt:lpstr>
      <vt:lpstr>Modules</vt:lpstr>
      <vt:lpstr>CommonJS Module System</vt:lpstr>
      <vt:lpstr>CommonJS Module System</vt:lpstr>
      <vt:lpstr>CommonJS Module System</vt:lpstr>
      <vt:lpstr>Setting Up a Basic Server with Node.js</vt:lpstr>
      <vt:lpstr>Setting Up a Basic Server with Node.js</vt:lpstr>
      <vt:lpstr>Using More Robust Frameworks</vt:lpstr>
      <vt:lpstr>Understanding Request Points</vt:lpstr>
      <vt:lpstr>Designing Request Points </vt:lpstr>
      <vt:lpstr>Understanding Middlewares</vt:lpstr>
      <vt:lpstr>Understanding Middlewares</vt:lpstr>
      <vt:lpstr>Understanding Middlewares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</dc:title>
  <dc:creator>teacher</dc:creator>
  <cp:lastModifiedBy>Pc</cp:lastModifiedBy>
  <cp:revision>20</cp:revision>
  <dcterms:created xsi:type="dcterms:W3CDTF">2018-06-01T18:42:34Z</dcterms:created>
  <dcterms:modified xsi:type="dcterms:W3CDTF">2020-02-05T04:09:04Z</dcterms:modified>
</cp:coreProperties>
</file>