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2BCC88-6619-4718-BBE4-D2068C4D0357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7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FC5B-475C-4091-9B18-C39AB7176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45" y="1033971"/>
            <a:ext cx="8757425" cy="1753834"/>
          </a:xfrm>
        </p:spPr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3572C-D082-4DD2-82D5-8C69EA2BF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13587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5E8-7C39-45C0-9562-5C7D5ECE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3338-21EE-4CB5-BFDE-AF8FC765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 defines: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543-E8A9-4E5C-B816-FD5801DC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670" y="764373"/>
            <a:ext cx="8610600" cy="1293028"/>
          </a:xfrm>
        </p:spPr>
        <p:txBody>
          <a:bodyPr/>
          <a:lstStyle/>
          <a:p>
            <a:r>
              <a:rPr lang="en-US" dirty="0"/>
              <a:t>Understanding Site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91A7-23FE-4778-86F7-EB88A229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99" y="1822622"/>
            <a:ext cx="7612792" cy="45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47104-A859-4763-A9BD-D63BD75E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71" y="420068"/>
            <a:ext cx="5474815" cy="60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imple html5 layout assignment">
            <a:extLst>
              <a:ext uri="{FF2B5EF4-FFF2-40B4-BE49-F238E27FC236}">
                <a16:creationId xmlns:a16="http://schemas.microsoft.com/office/drawing/2014/main" id="{0AAD29D2-52A7-455E-AE0A-F30932FB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85" y="418715"/>
            <a:ext cx="8323048" cy="62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3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8168-2594-485E-9919-ECD559A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9CB-B42E-49DE-B26F-92138B11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is an attribute which is used to group a set of HTML elements. This helps us in manipulating all the elements at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Example&gt;</a:t>
            </a:r>
          </a:p>
          <a:p>
            <a:pPr marL="0" indent="0">
              <a:buNone/>
            </a:pPr>
            <a:r>
              <a:rPr lang="en-US" dirty="0"/>
              <a:t>&lt;input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&lt;div&gt; This is my div 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&lt;span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 This is a span tag &lt;/span&gt;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&lt;section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”&gt;&lt;/section&gt;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EDAEE-F6F0-4872-BE63-60C9A534C1E3}"/>
              </a:ext>
            </a:extLst>
          </p:cNvPr>
          <p:cNvSpPr/>
          <p:nvPr/>
        </p:nvSpPr>
        <p:spPr>
          <a:xfrm>
            <a:off x="661086" y="3719383"/>
            <a:ext cx="4405184" cy="4448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4711C-2F41-4FCB-BDEB-448C8613F2B6}"/>
              </a:ext>
            </a:extLst>
          </p:cNvPr>
          <p:cNvSpPr/>
          <p:nvPr/>
        </p:nvSpPr>
        <p:spPr>
          <a:xfrm>
            <a:off x="693008" y="4908868"/>
            <a:ext cx="7499522" cy="4448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2F05C-4F53-405F-BB93-641003D07704}"/>
              </a:ext>
            </a:extLst>
          </p:cNvPr>
          <p:cNvSpPr/>
          <p:nvPr/>
        </p:nvSpPr>
        <p:spPr>
          <a:xfrm>
            <a:off x="661086" y="5515584"/>
            <a:ext cx="7499522" cy="4448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9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228-D279-493C-95AA-F79F6398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3F9A-A6BD-4D5B-AF59-0156F51B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115062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&lt;input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&lt;div&gt; This is my div 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&lt;span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 This is a span tag &lt;/span&gt;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&lt;section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”&gt;&lt;/section&gt;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A1E65-CF20-42CE-920D-136D5C98E90B}"/>
              </a:ext>
            </a:extLst>
          </p:cNvPr>
          <p:cNvSpPr/>
          <p:nvPr/>
        </p:nvSpPr>
        <p:spPr>
          <a:xfrm>
            <a:off x="7834184" y="3076832"/>
            <a:ext cx="4127157" cy="34846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50A16-6D79-4017-A6B1-FFA2F89B7084}"/>
              </a:ext>
            </a:extLst>
          </p:cNvPr>
          <p:cNvSpPr txBox="1"/>
          <p:nvPr/>
        </p:nvSpPr>
        <p:spPr>
          <a:xfrm>
            <a:off x="8859795" y="27075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51920-53B8-4BA7-AA7C-90BF73E6D6BF}"/>
              </a:ext>
            </a:extLst>
          </p:cNvPr>
          <p:cNvSpPr txBox="1"/>
          <p:nvPr/>
        </p:nvSpPr>
        <p:spPr>
          <a:xfrm>
            <a:off x="8080598" y="3781169"/>
            <a:ext cx="3634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&lt;input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&lt;span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 </a:t>
            </a:r>
          </a:p>
          <a:p>
            <a:br>
              <a:rPr lang="en-US" dirty="0"/>
            </a:br>
            <a:r>
              <a:rPr lang="en-US" dirty="0"/>
              <a:t>&lt;section </a:t>
            </a:r>
            <a:r>
              <a:rPr lang="en-US" b="1" dirty="0">
                <a:solidFill>
                  <a:srgbClr val="00B0F0"/>
                </a:solidFill>
              </a:rPr>
              <a:t>class</a:t>
            </a:r>
            <a:r>
              <a:rPr lang="en-US" dirty="0"/>
              <a:t> = “</a:t>
            </a:r>
            <a:r>
              <a:rPr lang="en-US" dirty="0" err="1"/>
              <a:t>myElement</a:t>
            </a:r>
            <a:r>
              <a:rPr lang="en-US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914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003D-DC51-4E77-A3DF-C8F91368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C741-74EB-4A0F-8661-6D43C7D7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</a:t>
            </a:r>
            <a:r>
              <a:rPr lang="en-US" dirty="0"/>
              <a:t> is an attribute used to uniquely identify an HTML element in a web document.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Example&gt;</a:t>
            </a:r>
          </a:p>
          <a:p>
            <a:pPr marL="0" indent="0">
              <a:buNone/>
            </a:pPr>
            <a:br>
              <a:rPr lang="en-US" i="1" u="sng" dirty="0"/>
            </a:br>
            <a:r>
              <a:rPr lang="en-US" i="1" dirty="0"/>
              <a:t>&lt;</a:t>
            </a:r>
            <a:r>
              <a:rPr lang="en-US" b="1" dirty="0"/>
              <a:t>input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nameBox</a:t>
            </a:r>
            <a:r>
              <a:rPr lang="en-US" dirty="0"/>
              <a:t>” type=“text”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&lt;span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passwordBox</a:t>
            </a:r>
            <a:r>
              <a:rPr lang="en-US" dirty="0"/>
              <a:t>”&gt;&lt;/span&gt;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 </a:t>
            </a:r>
            <a:r>
              <a:rPr lang="en-US" b="1" dirty="0">
                <a:solidFill>
                  <a:srgbClr val="00B0F0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addressBox</a:t>
            </a:r>
            <a:r>
              <a:rPr lang="en-US" dirty="0"/>
              <a:t>”&gt;&lt;/div&gt;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76817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762A-6F91-43BE-85BC-6F9A0DB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4D0A2-E1FC-42A1-83D1-3B57189B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60590"/>
            <a:ext cx="5287019" cy="366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8B39C7-675A-4EB5-B814-89FBCEB5358B}"/>
              </a:ext>
            </a:extLst>
          </p:cNvPr>
          <p:cNvSpPr txBox="1"/>
          <p:nvPr/>
        </p:nvSpPr>
        <p:spPr>
          <a:xfrm>
            <a:off x="420130" y="2057401"/>
            <a:ext cx="1092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video element should have an ID and we should be able to access the HTML element in the</a:t>
            </a:r>
          </a:p>
          <a:p>
            <a:r>
              <a:rPr lang="en-US" dirty="0"/>
              <a:t>developer console through ID.</a:t>
            </a:r>
          </a:p>
        </p:txBody>
      </p:sp>
    </p:spTree>
    <p:extLst>
      <p:ext uri="{BB962C8B-B14F-4D97-AF65-F5344CB8AC3E}">
        <p14:creationId xmlns:p14="http://schemas.microsoft.com/office/powerpoint/2010/main" val="27196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55CC-D956-4AA6-A03D-8A60112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DC97-F67B-47C6-BC62-FF947A2A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64586"/>
          </a:xfrm>
        </p:spPr>
        <p:txBody>
          <a:bodyPr>
            <a:normAutofit/>
          </a:bodyPr>
          <a:lstStyle/>
          <a:p>
            <a:r>
              <a:rPr lang="en-US" dirty="0"/>
              <a:t>Comments in HTML tell the browser to ignore the specified set of HTML tags.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Syntax&gt;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92D050"/>
                </a:solidFill>
              </a:rPr>
              <a:t>&lt;!--</a:t>
            </a:r>
            <a:r>
              <a:rPr lang="en-US" sz="3600" dirty="0"/>
              <a:t>  Every thing inside these arrows will be ignored </a:t>
            </a:r>
            <a:r>
              <a:rPr lang="en-US" sz="3600" dirty="0">
                <a:solidFill>
                  <a:srgbClr val="92D050"/>
                </a:solidFill>
              </a:rPr>
              <a:t>--&gt;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23C5-3E6E-45AD-8B46-3029B37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1C7-4178-45B3-8843-E3ED256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&lt;!--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&lt;section&gt;This is a section&lt;/section&gt;</a:t>
            </a:r>
            <a:b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&lt;b&gt;This is a bold tag&lt;/b&gt;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--&gt;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&lt;input type=“text”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&lt;aside&gt;This is a aside tag&lt;/section&gt;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5479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0F1C-2005-499D-A1D8-5F130F8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FB2A-52F3-47D9-98F2-74FB517C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allow us to retain the code for future reference without being executed in browser.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Advantages of Comments:</a:t>
            </a:r>
          </a:p>
          <a:p>
            <a:r>
              <a:rPr lang="en-US" sz="1800" dirty="0"/>
              <a:t>Comments facilitate understanding. </a:t>
            </a:r>
          </a:p>
          <a:p>
            <a:r>
              <a:rPr lang="en-US" sz="1800" dirty="0"/>
              <a:t>Commenting can also assist with hotfixes or quick fixes</a:t>
            </a:r>
          </a:p>
          <a:p>
            <a:r>
              <a:rPr lang="en-US" sz="1800" dirty="0"/>
              <a:t>Comments help speed up the development process. 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668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69B-FB94-4908-A63A-5E03592C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 VIDEO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A14-BDEA-4D7C-8EC8-ED905F5D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FFFF00"/>
                </a:solidFill>
              </a:rPr>
              <a:t>audio </a:t>
            </a:r>
            <a:r>
              <a:rPr lang="en-US" dirty="0"/>
              <a:t>controls&gt;</a:t>
            </a:r>
            <a:br>
              <a:rPr lang="en-US" dirty="0"/>
            </a:br>
            <a:r>
              <a:rPr lang="en-US" dirty="0"/>
              <a:t>	&lt;source </a:t>
            </a:r>
            <a:r>
              <a:rPr lang="en-US" b="1" dirty="0">
                <a:solidFill>
                  <a:srgbClr val="00B0F0"/>
                </a:solidFill>
              </a:rPr>
              <a:t>src</a:t>
            </a:r>
            <a:r>
              <a:rPr lang="en-US" dirty="0"/>
              <a:t>=“my-audio.mp3”&gt;&lt;/source&gt;</a:t>
            </a:r>
          </a:p>
          <a:p>
            <a:pPr marL="0" indent="0">
              <a:buNone/>
            </a:pPr>
            <a:r>
              <a:rPr lang="en-US" dirty="0"/>
              <a:t>	&lt;source </a:t>
            </a:r>
            <a:r>
              <a:rPr lang="en-US" b="1" dirty="0">
                <a:solidFill>
                  <a:srgbClr val="00B0F0"/>
                </a:solidFill>
              </a:rPr>
              <a:t>src</a:t>
            </a:r>
            <a:r>
              <a:rPr lang="en-US" dirty="0"/>
              <a:t>=“new-</a:t>
            </a:r>
            <a:r>
              <a:rPr lang="en-US" dirty="0" err="1"/>
              <a:t>audio.aac</a:t>
            </a:r>
            <a:r>
              <a:rPr lang="en-US" dirty="0"/>
              <a:t>”&gt;&lt;/source&gt;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b="1" dirty="0">
                <a:solidFill>
                  <a:srgbClr val="FFFF00"/>
                </a:solidFill>
              </a:rPr>
              <a:t>audio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FFFF00"/>
                </a:solidFill>
              </a:rPr>
              <a:t>video </a:t>
            </a:r>
            <a:r>
              <a:rPr lang="en-US" dirty="0"/>
              <a:t>controls&gt;</a:t>
            </a:r>
            <a:br>
              <a:rPr lang="en-US" dirty="0"/>
            </a:br>
            <a:r>
              <a:rPr lang="en-US" dirty="0"/>
              <a:t>	&lt;source </a:t>
            </a:r>
            <a:r>
              <a:rPr lang="en-US" b="1" dirty="0">
                <a:solidFill>
                  <a:srgbClr val="00B0F0"/>
                </a:solidFill>
              </a:rPr>
              <a:t>src</a:t>
            </a:r>
            <a:r>
              <a:rPr lang="en-US" dirty="0"/>
              <a:t>=“my-audio.mp3”&gt;&lt;/source&gt;</a:t>
            </a:r>
          </a:p>
          <a:p>
            <a:pPr marL="0" indent="0">
              <a:buNone/>
            </a:pPr>
            <a:r>
              <a:rPr lang="en-US" dirty="0"/>
              <a:t>	&lt;source </a:t>
            </a:r>
            <a:r>
              <a:rPr lang="en-US" b="1" dirty="0">
                <a:solidFill>
                  <a:srgbClr val="00B0F0"/>
                </a:solidFill>
              </a:rPr>
              <a:t>src</a:t>
            </a:r>
            <a:r>
              <a:rPr lang="en-US" dirty="0"/>
              <a:t>=“new-</a:t>
            </a:r>
            <a:r>
              <a:rPr lang="en-US" dirty="0" err="1"/>
              <a:t>audio.aac</a:t>
            </a:r>
            <a:r>
              <a:rPr lang="en-US" dirty="0"/>
              <a:t>”&gt;&lt;/source&gt;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b="1" dirty="0">
                <a:solidFill>
                  <a:srgbClr val="FFFF00"/>
                </a:solidFill>
              </a:rPr>
              <a:t> video 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23E0-F756-4E8A-86FE-1F263770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5684-2D4E-41BD-9913-82A5562F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DOM (</a:t>
            </a:r>
            <a:r>
              <a:rPr lang="en-US" b="1" dirty="0"/>
              <a:t>document object model</a:t>
            </a:r>
            <a:r>
              <a:rPr lang="en-US" dirty="0"/>
              <a:t>) is a tree of all HTML elements that structure the whole document.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Example&gt; (A simple DOM)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&lt;h1&gt;This is a heading&lt;/h1&gt;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201993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6025-9AD8-4111-A034-EDBC2E7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DOM</a:t>
            </a:r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A7090D97-D2A3-46C3-AAC4-7C752E3A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83" y="2186887"/>
            <a:ext cx="7879234" cy="43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2322-50A5-4A89-A05D-F63C9264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0A6C-5A30-4125-9449-761D7D17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allows us to understand and manipulate the HTML elements in a meaningful way.</a:t>
            </a:r>
          </a:p>
          <a:p>
            <a:endParaRPr lang="en-US" dirty="0"/>
          </a:p>
          <a:p>
            <a:r>
              <a:rPr lang="en-US" dirty="0"/>
              <a:t>The HTML DOM is a standard for how to get, change, add, or delete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136014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B71D-A4D1-4928-9BA9-00EF8C45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dom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2A592-2525-48FD-8896-0960DBDB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137720"/>
            <a:ext cx="8934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4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574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Lecture 3</vt:lpstr>
      <vt:lpstr>Comments</vt:lpstr>
      <vt:lpstr>COMMENTS</vt:lpstr>
      <vt:lpstr>Comments</vt:lpstr>
      <vt:lpstr>AUDIO AN VIDEO TAGS</vt:lpstr>
      <vt:lpstr>Understanding DOM</vt:lpstr>
      <vt:lpstr>Understanding DOM</vt:lpstr>
      <vt:lpstr>Understanding dom</vt:lpstr>
      <vt:lpstr>Understanding dom</vt:lpstr>
      <vt:lpstr>Understanding dom</vt:lpstr>
      <vt:lpstr>Understanding Site layout</vt:lpstr>
      <vt:lpstr>PowerPoint Presentation</vt:lpstr>
      <vt:lpstr>PowerPoint Presentation</vt:lpstr>
      <vt:lpstr>Classes</vt:lpstr>
      <vt:lpstr>Classes</vt:lpstr>
      <vt:lpstr>ID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Khurram</dc:creator>
  <cp:lastModifiedBy>Pc</cp:lastModifiedBy>
  <cp:revision>17</cp:revision>
  <dcterms:created xsi:type="dcterms:W3CDTF">2018-07-25T13:03:23Z</dcterms:created>
  <dcterms:modified xsi:type="dcterms:W3CDTF">2019-11-21T12:30:31Z</dcterms:modified>
</cp:coreProperties>
</file>